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45"/>
  </p:notesMasterIdLst>
  <p:handoutMasterIdLst>
    <p:handoutMasterId r:id="rId46"/>
  </p:handoutMasterIdLst>
  <p:sldIdLst>
    <p:sldId id="256" r:id="rId2"/>
    <p:sldId id="394" r:id="rId3"/>
    <p:sldId id="396" r:id="rId4"/>
    <p:sldId id="387" r:id="rId5"/>
    <p:sldId id="372" r:id="rId6"/>
    <p:sldId id="339" r:id="rId7"/>
    <p:sldId id="296" r:id="rId8"/>
    <p:sldId id="327" r:id="rId9"/>
    <p:sldId id="328" r:id="rId10"/>
    <p:sldId id="358" r:id="rId11"/>
    <p:sldId id="330" r:id="rId12"/>
    <p:sldId id="300" r:id="rId13"/>
    <p:sldId id="345" r:id="rId14"/>
    <p:sldId id="359" r:id="rId15"/>
    <p:sldId id="346" r:id="rId16"/>
    <p:sldId id="350" r:id="rId17"/>
    <p:sldId id="348" r:id="rId18"/>
    <p:sldId id="347" r:id="rId19"/>
    <p:sldId id="351" r:id="rId20"/>
    <p:sldId id="333" r:id="rId21"/>
    <p:sldId id="353" r:id="rId22"/>
    <p:sldId id="352" r:id="rId23"/>
    <p:sldId id="291" r:id="rId24"/>
    <p:sldId id="354" r:id="rId25"/>
    <p:sldId id="325" r:id="rId26"/>
    <p:sldId id="355" r:id="rId27"/>
    <p:sldId id="294" r:id="rId28"/>
    <p:sldId id="335" r:id="rId29"/>
    <p:sldId id="334" r:id="rId30"/>
    <p:sldId id="336" r:id="rId31"/>
    <p:sldId id="365" r:id="rId32"/>
    <p:sldId id="375" r:id="rId33"/>
    <p:sldId id="376" r:id="rId34"/>
    <p:sldId id="377" r:id="rId35"/>
    <p:sldId id="378" r:id="rId36"/>
    <p:sldId id="381" r:id="rId37"/>
    <p:sldId id="380" r:id="rId38"/>
    <p:sldId id="382" r:id="rId39"/>
    <p:sldId id="383" r:id="rId40"/>
    <p:sldId id="384" r:id="rId41"/>
    <p:sldId id="385" r:id="rId42"/>
    <p:sldId id="379" r:id="rId43"/>
    <p:sldId id="386" r:id="rId44"/>
  </p:sldIdLst>
  <p:sldSz cx="9144000" cy="6858000" type="screen4x3"/>
  <p:notesSz cx="9296400" cy="6858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960"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ssanza, Lorraine" initials="PL" lastIdx="72" clrIdx="0">
    <p:extLst/>
  </p:cmAuthor>
  <p:cmAuthor id="2" name="Giannini, Robert" initials="GR" lastIdx="1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A"/>
    <a:srgbClr val="FFFFFF"/>
    <a:srgbClr val="A00F1E"/>
    <a:srgbClr val="84171A"/>
    <a:srgbClr val="FFC845"/>
    <a:srgbClr val="F98E2B"/>
    <a:srgbClr val="3389B6"/>
    <a:srgbClr val="000066"/>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5" autoAdjust="0"/>
    <p:restoredTop sz="75441" autoAdjust="0"/>
  </p:normalViewPr>
  <p:slideViewPr>
    <p:cSldViewPr>
      <p:cViewPr>
        <p:scale>
          <a:sx n="103" d="100"/>
          <a:sy n="103" d="100"/>
        </p:scale>
        <p:origin x="-832" y="-80"/>
      </p:cViewPr>
      <p:guideLst>
        <p:guide orient="horz" pos="912"/>
        <p:guide pos="384"/>
      </p:guideLst>
    </p:cSldViewPr>
  </p:slideViewPr>
  <p:outlineViewPr>
    <p:cViewPr>
      <p:scale>
        <a:sx n="33" d="100"/>
        <a:sy n="33" d="100"/>
      </p:scale>
      <p:origin x="0" y="-12821"/>
    </p:cViewPr>
  </p:outlineViewPr>
  <p:notesTextViewPr>
    <p:cViewPr>
      <p:scale>
        <a:sx n="100" d="100"/>
        <a:sy n="100" d="100"/>
      </p:scale>
      <p:origin x="0" y="0"/>
    </p:cViewPr>
  </p:notesTextViewPr>
  <p:sorterViewPr>
    <p:cViewPr>
      <p:scale>
        <a:sx n="100" d="100"/>
        <a:sy n="100" d="100"/>
      </p:scale>
      <p:origin x="0" y="-4613"/>
    </p:cViewPr>
  </p:sorterViewPr>
  <p:notesViewPr>
    <p:cSldViewPr>
      <p:cViewPr varScale="1">
        <p:scale>
          <a:sx n="42" d="100"/>
          <a:sy n="42" d="100"/>
        </p:scale>
        <p:origin x="2328" y="53"/>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3-11-06T14:09:06.098" idx="9">
    <p:pos x="5965" y="4195"/>
    <p:text>Updated Graphic but will need to be revised according to Cindy's latest changes to the paper</p:text>
    <p:extLst mod="1">
      <p:ext uri="{C676402C-5697-4E1C-873F-D02D1690AC5C}">
        <p15:threadingInfo xmlns:p15="http://schemas.microsoft.com/office/powerpoint/2012/main" xmlns=""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74C46-48C8-4589-AE13-4747F94E467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F604ED1-277A-4069-9D24-4B629B8ECE16}">
      <dgm:prSet phldrT="[Text]"/>
      <dgm:spPr>
        <a:xfrm>
          <a:off x="1920240" y="1015340"/>
          <a:ext cx="1645920" cy="676893"/>
        </a:xfr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Text" lastClr="000000">
                  <a:hueOff val="0"/>
                  <a:satOff val="0"/>
                  <a:lumOff val="0"/>
                  <a:alphaOff val="0"/>
                </a:sysClr>
              </a:solidFill>
              <a:latin typeface="Calibri"/>
              <a:ea typeface="+mn-ea"/>
              <a:cs typeface="+mn-cs"/>
            </a:rPr>
            <a:t>Health IT Safety</a:t>
          </a:r>
        </a:p>
      </dgm:t>
    </dgm:pt>
    <dgm:pt modelId="{189B948F-B793-4B79-BEF6-4A40525B018C}" type="parTrans" cxnId="{FD7EA256-A683-4572-93AD-1AE6018218E2}">
      <dgm:prSet/>
      <dgm:spPr/>
      <dgm:t>
        <a:bodyPr/>
        <a:lstStyle/>
        <a:p>
          <a:endParaRPr lang="en-US"/>
        </a:p>
      </dgm:t>
    </dgm:pt>
    <dgm:pt modelId="{19C2F7E6-4553-4071-91E3-BE8F82B2AC4F}" type="sibTrans" cxnId="{FD7EA256-A683-4572-93AD-1AE6018218E2}">
      <dgm:prSet/>
      <dgm:spPr/>
      <dgm:t>
        <a:bodyPr/>
        <a:lstStyle/>
        <a:p>
          <a:endParaRPr lang="en-US"/>
        </a:p>
      </dgm:t>
    </dgm:pt>
    <dgm:pt modelId="{6C6CF4AA-EF3B-4FB7-9CA0-0FE7651D8639}">
      <dgm:prSet phldrT="[Text]" custT="1"/>
      <dgm:spPr>
        <a:xfrm rot="16200000">
          <a:off x="694706" y="-694706"/>
          <a:ext cx="1353787" cy="274320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 lastClr="FFFFFF"/>
              </a:solidFill>
              <a:latin typeface="Calibri"/>
              <a:ea typeface="+mn-ea"/>
              <a:cs typeface="+mn-cs"/>
            </a:rPr>
            <a:t>Health Care </a:t>
          </a:r>
          <a:r>
            <a:rPr lang="en-US" sz="1600" dirty="0">
              <a:solidFill>
                <a:sysClr val="window" lastClr="FFFFFF"/>
              </a:solidFill>
              <a:latin typeface="Calibri"/>
              <a:ea typeface="+mn-ea"/>
              <a:cs typeface="+mn-cs"/>
            </a:rPr>
            <a:t>Organizations</a:t>
          </a:r>
        </a:p>
        <a:p>
          <a:r>
            <a:rPr lang="en-US" sz="1600" dirty="0">
              <a:solidFill>
                <a:sysClr val="window" lastClr="FFFFFF"/>
              </a:solidFill>
              <a:latin typeface="Calibri"/>
              <a:ea typeface="+mn-ea"/>
              <a:cs typeface="+mn-cs"/>
            </a:rPr>
            <a:t>Internal reporting of incidents</a:t>
          </a:r>
          <a:r>
            <a:rPr lang="en-US" sz="1600" dirty="0" smtClean="0">
              <a:solidFill>
                <a:sysClr val="window" lastClr="FFFFFF"/>
              </a:solidFill>
              <a:latin typeface="Calibri"/>
              <a:ea typeface="+mn-ea"/>
              <a:cs typeface="+mn-cs"/>
            </a:rPr>
            <a:t>,</a:t>
          </a:r>
          <a:br>
            <a:rPr lang="en-US" sz="1600" dirty="0" smtClean="0">
              <a:solidFill>
                <a:sysClr val="window" lastClr="FFFFFF"/>
              </a:solidFill>
              <a:latin typeface="Calibri"/>
              <a:ea typeface="+mn-ea"/>
              <a:cs typeface="+mn-cs"/>
            </a:rPr>
          </a:br>
          <a:r>
            <a:rPr lang="en-US" sz="1600" dirty="0" smtClean="0">
              <a:solidFill>
                <a:sysClr val="window" lastClr="FFFFFF"/>
              </a:solidFill>
              <a:latin typeface="Calibri"/>
              <a:ea typeface="+mn-ea"/>
              <a:cs typeface="+mn-cs"/>
            </a:rPr>
            <a:t>near </a:t>
          </a:r>
          <a:r>
            <a:rPr lang="en-US" sz="1600" dirty="0">
              <a:solidFill>
                <a:sysClr val="window" lastClr="FFFFFF"/>
              </a:solidFill>
              <a:latin typeface="Calibri"/>
              <a:ea typeface="+mn-ea"/>
              <a:cs typeface="+mn-cs"/>
            </a:rPr>
            <a:t>misses, unsafe conditions</a:t>
          </a:r>
        </a:p>
      </dgm:t>
    </dgm:pt>
    <dgm:pt modelId="{1BE4F66B-B430-4D53-BF3E-6D4B6AC5134A}" type="parTrans" cxnId="{D155D16F-4683-4439-AAFF-4097CDBA8A63}">
      <dgm:prSet/>
      <dgm:spPr/>
      <dgm:t>
        <a:bodyPr/>
        <a:lstStyle/>
        <a:p>
          <a:endParaRPr lang="en-US"/>
        </a:p>
      </dgm:t>
    </dgm:pt>
    <dgm:pt modelId="{0E898DA8-1EC2-4BEA-9FE1-12FA0C8F5CDC}" type="sibTrans" cxnId="{D155D16F-4683-4439-AAFF-4097CDBA8A63}">
      <dgm:prSet/>
      <dgm:spPr/>
      <dgm:t>
        <a:bodyPr/>
        <a:lstStyle/>
        <a:p>
          <a:endParaRPr lang="en-US"/>
        </a:p>
      </dgm:t>
    </dgm:pt>
    <dgm:pt modelId="{3393C5C9-5D00-48AF-A163-CC04E47D2E26}">
      <dgm:prSet phldrT="[Text]" custT="1"/>
      <dgm:spPr>
        <a:xfrm>
          <a:off x="2743200" y="0"/>
          <a:ext cx="2743200" cy="135378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a:solidFill>
                <a:sysClr val="window" lastClr="FFFFFF"/>
              </a:solidFill>
              <a:latin typeface="Calibri"/>
              <a:ea typeface="+mn-ea"/>
              <a:cs typeface="+mn-cs"/>
            </a:rPr>
            <a:t>Patient Safety Organizations</a:t>
          </a:r>
        </a:p>
        <a:p>
          <a:r>
            <a:rPr lang="en-US" sz="1600" dirty="0">
              <a:solidFill>
                <a:sysClr val="window" lastClr="FFFFFF"/>
              </a:solidFill>
              <a:latin typeface="Calibri"/>
              <a:ea typeface="+mn-ea"/>
              <a:cs typeface="+mn-cs"/>
            </a:rPr>
            <a:t>Analysis of aggregated data</a:t>
          </a:r>
          <a:r>
            <a:rPr lang="en-US" sz="1600" dirty="0" smtClean="0">
              <a:solidFill>
                <a:sysClr val="window" lastClr="FFFFFF"/>
              </a:solidFill>
              <a:latin typeface="Calibri"/>
              <a:ea typeface="+mn-ea"/>
              <a:cs typeface="+mn-cs"/>
            </a:rPr>
            <a:t>,</a:t>
          </a:r>
          <a:br>
            <a:rPr lang="en-US" sz="1600" dirty="0" smtClean="0">
              <a:solidFill>
                <a:sysClr val="window" lastClr="FFFFFF"/>
              </a:solidFill>
              <a:latin typeface="Calibri"/>
              <a:ea typeface="+mn-ea"/>
              <a:cs typeface="+mn-cs"/>
            </a:rPr>
          </a:br>
          <a:r>
            <a:rPr lang="en-US" sz="1600" dirty="0" smtClean="0">
              <a:solidFill>
                <a:sysClr val="window" lastClr="FFFFFF"/>
              </a:solidFill>
              <a:latin typeface="Calibri"/>
              <a:ea typeface="+mn-ea"/>
              <a:cs typeface="+mn-cs"/>
            </a:rPr>
            <a:t>feedback</a:t>
          </a:r>
          <a:r>
            <a:rPr lang="en-US" sz="1600" dirty="0">
              <a:solidFill>
                <a:sysClr val="window" lastClr="FFFFFF"/>
              </a:solidFill>
              <a:latin typeface="Calibri"/>
              <a:ea typeface="+mn-ea"/>
              <a:cs typeface="+mn-cs"/>
            </a:rPr>
            <a:t>, education</a:t>
          </a:r>
        </a:p>
      </dgm:t>
    </dgm:pt>
    <dgm:pt modelId="{498C4203-DBF9-431A-B533-80E0BB0C9B7D}" type="parTrans" cxnId="{4AA0843D-B49E-4814-89C8-6AA8CFFF3DE0}">
      <dgm:prSet/>
      <dgm:spPr/>
      <dgm:t>
        <a:bodyPr/>
        <a:lstStyle/>
        <a:p>
          <a:endParaRPr lang="en-US"/>
        </a:p>
      </dgm:t>
    </dgm:pt>
    <dgm:pt modelId="{0776EEF5-F8D9-4BF4-969B-502AFBC6584B}" type="sibTrans" cxnId="{4AA0843D-B49E-4814-89C8-6AA8CFFF3DE0}">
      <dgm:prSet/>
      <dgm:spPr/>
      <dgm:t>
        <a:bodyPr/>
        <a:lstStyle/>
        <a:p>
          <a:endParaRPr lang="en-US"/>
        </a:p>
      </dgm:t>
    </dgm:pt>
    <dgm:pt modelId="{C957F671-206B-4AA6-9086-6FDF2742759F}">
      <dgm:prSet phldrT="[Text]" custT="1"/>
      <dgm:spPr>
        <a:xfrm rot="10800000">
          <a:off x="0" y="1353787"/>
          <a:ext cx="2743200" cy="135378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a:solidFill>
                <a:sysClr val="window" lastClr="FFFFFF"/>
              </a:solidFill>
              <a:latin typeface="Calibri"/>
              <a:ea typeface="+mn-ea"/>
              <a:cs typeface="+mn-cs"/>
            </a:rPr>
            <a:t>EHR Developers</a:t>
          </a:r>
        </a:p>
        <a:p>
          <a:r>
            <a:rPr lang="en-US" sz="1600" dirty="0">
              <a:solidFill>
                <a:sysClr val="window" lastClr="FFFFFF"/>
              </a:solidFill>
              <a:latin typeface="Calibri"/>
              <a:ea typeface="+mn-ea"/>
              <a:cs typeface="+mn-cs"/>
            </a:rPr>
            <a:t>Safety alerts, software updates</a:t>
          </a:r>
        </a:p>
      </dgm:t>
    </dgm:pt>
    <dgm:pt modelId="{EFF6B073-9DF4-4F50-B997-310EFB0B8E0F}" type="parTrans" cxnId="{D4C71950-D9F2-451F-BC9B-363DF80B76AA}">
      <dgm:prSet/>
      <dgm:spPr/>
      <dgm:t>
        <a:bodyPr/>
        <a:lstStyle/>
        <a:p>
          <a:endParaRPr lang="en-US"/>
        </a:p>
      </dgm:t>
    </dgm:pt>
    <dgm:pt modelId="{45C5AE81-5826-429F-AAF9-A84F8BCB1259}" type="sibTrans" cxnId="{D4C71950-D9F2-451F-BC9B-363DF80B76AA}">
      <dgm:prSet/>
      <dgm:spPr/>
      <dgm:t>
        <a:bodyPr/>
        <a:lstStyle/>
        <a:p>
          <a:endParaRPr lang="en-US"/>
        </a:p>
      </dgm:t>
    </dgm:pt>
    <dgm:pt modelId="{88EB4647-E3D1-477F-9C0F-2614A3A78363}">
      <dgm:prSet phldrT="[Text]" custT="1"/>
      <dgm:spPr>
        <a:xfrm rot="5400000">
          <a:off x="3437906" y="659080"/>
          <a:ext cx="1353787" cy="274320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a:solidFill>
                <a:sysClr val="window" lastClr="FFFFFF"/>
              </a:solidFill>
              <a:latin typeface="Calibri"/>
              <a:ea typeface="+mn-ea"/>
              <a:cs typeface="+mn-cs"/>
            </a:rPr>
            <a:t>Federal and State Authorities</a:t>
          </a:r>
        </a:p>
        <a:p>
          <a:r>
            <a:rPr lang="en-US" sz="1600" dirty="0">
              <a:solidFill>
                <a:sysClr val="window" lastClr="FFFFFF"/>
              </a:solidFill>
              <a:latin typeface="Calibri"/>
              <a:ea typeface="+mn-ea"/>
              <a:cs typeface="+mn-cs"/>
            </a:rPr>
            <a:t>Guidance from agencies of the Department of Health and Human Services, as well as state licensing authorities</a:t>
          </a:r>
        </a:p>
      </dgm:t>
    </dgm:pt>
    <dgm:pt modelId="{65DB35AC-3A9E-4B8A-A557-778292E8FC5E}" type="parTrans" cxnId="{5ABD6042-D143-49EB-8734-47F0CD4F5BEF}">
      <dgm:prSet/>
      <dgm:spPr/>
      <dgm:t>
        <a:bodyPr/>
        <a:lstStyle/>
        <a:p>
          <a:endParaRPr lang="en-US"/>
        </a:p>
      </dgm:t>
    </dgm:pt>
    <dgm:pt modelId="{0F397E40-4B21-41FD-BC19-B3184F791CE6}" type="sibTrans" cxnId="{5ABD6042-D143-49EB-8734-47F0CD4F5BEF}">
      <dgm:prSet/>
      <dgm:spPr/>
      <dgm:t>
        <a:bodyPr/>
        <a:lstStyle/>
        <a:p>
          <a:endParaRPr lang="en-US"/>
        </a:p>
      </dgm:t>
    </dgm:pt>
    <dgm:pt modelId="{3014677C-3642-49AA-B37D-B2BF8F8C671F}" type="pres">
      <dgm:prSet presAssocID="{7A174C46-48C8-4589-AE13-4747F94E4671}" presName="diagram" presStyleCnt="0">
        <dgm:presLayoutVars>
          <dgm:chMax val="1"/>
          <dgm:dir/>
          <dgm:animLvl val="ctr"/>
          <dgm:resizeHandles val="exact"/>
        </dgm:presLayoutVars>
      </dgm:prSet>
      <dgm:spPr/>
      <dgm:t>
        <a:bodyPr/>
        <a:lstStyle/>
        <a:p>
          <a:endParaRPr lang="en-US"/>
        </a:p>
      </dgm:t>
    </dgm:pt>
    <dgm:pt modelId="{EEAB23AD-D682-48F7-BCAB-8EFF26675873}" type="pres">
      <dgm:prSet presAssocID="{7A174C46-48C8-4589-AE13-4747F94E4671}" presName="matrix" presStyleCnt="0"/>
      <dgm:spPr/>
    </dgm:pt>
    <dgm:pt modelId="{252DC146-D2A1-4E2B-B4D3-A2D6B5500CD9}" type="pres">
      <dgm:prSet presAssocID="{7A174C46-48C8-4589-AE13-4747F94E4671}" presName="tile1" presStyleLbl="node1" presStyleIdx="0" presStyleCnt="4" custLinFactNeighborY="-3125"/>
      <dgm:spPr>
        <a:prstGeom prst="round1Rect">
          <a:avLst/>
        </a:prstGeom>
      </dgm:spPr>
      <dgm:t>
        <a:bodyPr/>
        <a:lstStyle/>
        <a:p>
          <a:endParaRPr lang="en-US"/>
        </a:p>
      </dgm:t>
    </dgm:pt>
    <dgm:pt modelId="{E5B5A2B7-7CCF-4D61-9A62-8B0A8CF3DB11}" type="pres">
      <dgm:prSet presAssocID="{7A174C46-48C8-4589-AE13-4747F94E4671}" presName="tile1text" presStyleLbl="node1" presStyleIdx="0" presStyleCnt="4">
        <dgm:presLayoutVars>
          <dgm:chMax val="0"/>
          <dgm:chPref val="0"/>
          <dgm:bulletEnabled val="1"/>
        </dgm:presLayoutVars>
      </dgm:prSet>
      <dgm:spPr/>
      <dgm:t>
        <a:bodyPr/>
        <a:lstStyle/>
        <a:p>
          <a:endParaRPr lang="en-US"/>
        </a:p>
      </dgm:t>
    </dgm:pt>
    <dgm:pt modelId="{164D5165-FA1A-4F3C-A81A-2042ADCFDA95}" type="pres">
      <dgm:prSet presAssocID="{7A174C46-48C8-4589-AE13-4747F94E4671}" presName="tile2" presStyleLbl="node1" presStyleIdx="1" presStyleCnt="4"/>
      <dgm:spPr>
        <a:prstGeom prst="round1Rect">
          <a:avLst/>
        </a:prstGeom>
      </dgm:spPr>
      <dgm:t>
        <a:bodyPr/>
        <a:lstStyle/>
        <a:p>
          <a:endParaRPr lang="en-US"/>
        </a:p>
      </dgm:t>
    </dgm:pt>
    <dgm:pt modelId="{23ED3AE9-1DD9-4B17-A608-BE9C901E0F36}" type="pres">
      <dgm:prSet presAssocID="{7A174C46-48C8-4589-AE13-4747F94E4671}" presName="tile2text" presStyleLbl="node1" presStyleIdx="1" presStyleCnt="4">
        <dgm:presLayoutVars>
          <dgm:chMax val="0"/>
          <dgm:chPref val="0"/>
          <dgm:bulletEnabled val="1"/>
        </dgm:presLayoutVars>
      </dgm:prSet>
      <dgm:spPr/>
      <dgm:t>
        <a:bodyPr/>
        <a:lstStyle/>
        <a:p>
          <a:endParaRPr lang="en-US"/>
        </a:p>
      </dgm:t>
    </dgm:pt>
    <dgm:pt modelId="{750975F8-057F-4BA7-86C2-5FC0AF54780D}" type="pres">
      <dgm:prSet presAssocID="{7A174C46-48C8-4589-AE13-4747F94E4671}" presName="tile3" presStyleLbl="node1" presStyleIdx="2" presStyleCnt="4"/>
      <dgm:spPr>
        <a:prstGeom prst="round1Rect">
          <a:avLst/>
        </a:prstGeom>
      </dgm:spPr>
      <dgm:t>
        <a:bodyPr/>
        <a:lstStyle/>
        <a:p>
          <a:endParaRPr lang="en-US"/>
        </a:p>
      </dgm:t>
    </dgm:pt>
    <dgm:pt modelId="{38C6B271-FDB1-4D47-9D0A-6FB0176F6B67}" type="pres">
      <dgm:prSet presAssocID="{7A174C46-48C8-4589-AE13-4747F94E4671}" presName="tile3text" presStyleLbl="node1" presStyleIdx="2" presStyleCnt="4">
        <dgm:presLayoutVars>
          <dgm:chMax val="0"/>
          <dgm:chPref val="0"/>
          <dgm:bulletEnabled val="1"/>
        </dgm:presLayoutVars>
      </dgm:prSet>
      <dgm:spPr/>
      <dgm:t>
        <a:bodyPr/>
        <a:lstStyle/>
        <a:p>
          <a:endParaRPr lang="en-US"/>
        </a:p>
      </dgm:t>
    </dgm:pt>
    <dgm:pt modelId="{35659EBA-30DB-4882-84AF-BA94E2EEC92C}" type="pres">
      <dgm:prSet presAssocID="{7A174C46-48C8-4589-AE13-4747F94E4671}" presName="tile4" presStyleLbl="node1" presStyleIdx="3" presStyleCnt="4"/>
      <dgm:spPr>
        <a:prstGeom prst="round1Rect">
          <a:avLst/>
        </a:prstGeom>
      </dgm:spPr>
      <dgm:t>
        <a:bodyPr/>
        <a:lstStyle/>
        <a:p>
          <a:endParaRPr lang="en-US"/>
        </a:p>
      </dgm:t>
    </dgm:pt>
    <dgm:pt modelId="{BD7D2D05-F40E-4592-811E-0C4B9002DEC7}" type="pres">
      <dgm:prSet presAssocID="{7A174C46-48C8-4589-AE13-4747F94E4671}" presName="tile4text" presStyleLbl="node1" presStyleIdx="3" presStyleCnt="4">
        <dgm:presLayoutVars>
          <dgm:chMax val="0"/>
          <dgm:chPref val="0"/>
          <dgm:bulletEnabled val="1"/>
        </dgm:presLayoutVars>
      </dgm:prSet>
      <dgm:spPr/>
      <dgm:t>
        <a:bodyPr/>
        <a:lstStyle/>
        <a:p>
          <a:endParaRPr lang="en-US"/>
        </a:p>
      </dgm:t>
    </dgm:pt>
    <dgm:pt modelId="{B3EF3012-6AC2-498B-A18D-AE1DC6DD5B92}" type="pres">
      <dgm:prSet presAssocID="{7A174C46-48C8-4589-AE13-4747F94E4671}" presName="centerTile" presStyleLbl="fgShp" presStyleIdx="0" presStyleCnt="1">
        <dgm:presLayoutVars>
          <dgm:chMax val="0"/>
          <dgm:chPref val="0"/>
        </dgm:presLayoutVars>
      </dgm:prSet>
      <dgm:spPr>
        <a:prstGeom prst="roundRect">
          <a:avLst/>
        </a:prstGeom>
      </dgm:spPr>
      <dgm:t>
        <a:bodyPr/>
        <a:lstStyle/>
        <a:p>
          <a:endParaRPr lang="en-US"/>
        </a:p>
      </dgm:t>
    </dgm:pt>
  </dgm:ptLst>
  <dgm:cxnLst>
    <dgm:cxn modelId="{CA3BFDFC-A96B-46D4-B758-0B1272EB3F54}" type="presOf" srcId="{C957F671-206B-4AA6-9086-6FDF2742759F}" destId="{38C6B271-FDB1-4D47-9D0A-6FB0176F6B67}" srcOrd="1" destOrd="0" presId="urn:microsoft.com/office/officeart/2005/8/layout/matrix1"/>
    <dgm:cxn modelId="{FD7EA256-A683-4572-93AD-1AE6018218E2}" srcId="{7A174C46-48C8-4589-AE13-4747F94E4671}" destId="{7F604ED1-277A-4069-9D24-4B629B8ECE16}" srcOrd="0" destOrd="0" parTransId="{189B948F-B793-4B79-BEF6-4A40525B018C}" sibTransId="{19C2F7E6-4553-4071-91E3-BE8F82B2AC4F}"/>
    <dgm:cxn modelId="{B598BF1E-2233-4AC3-9ADA-9FDAF529751E}" type="presOf" srcId="{3393C5C9-5D00-48AF-A163-CC04E47D2E26}" destId="{23ED3AE9-1DD9-4B17-A608-BE9C901E0F36}" srcOrd="1" destOrd="0" presId="urn:microsoft.com/office/officeart/2005/8/layout/matrix1"/>
    <dgm:cxn modelId="{4AA0843D-B49E-4814-89C8-6AA8CFFF3DE0}" srcId="{7F604ED1-277A-4069-9D24-4B629B8ECE16}" destId="{3393C5C9-5D00-48AF-A163-CC04E47D2E26}" srcOrd="1" destOrd="0" parTransId="{498C4203-DBF9-431A-B533-80E0BB0C9B7D}" sibTransId="{0776EEF5-F8D9-4BF4-969B-502AFBC6584B}"/>
    <dgm:cxn modelId="{E8B247BB-C503-46AC-94EF-577E5BB42D39}" type="presOf" srcId="{6C6CF4AA-EF3B-4FB7-9CA0-0FE7651D8639}" destId="{252DC146-D2A1-4E2B-B4D3-A2D6B5500CD9}" srcOrd="0" destOrd="0" presId="urn:microsoft.com/office/officeart/2005/8/layout/matrix1"/>
    <dgm:cxn modelId="{CCF8469A-EFDE-4011-AE95-53713D07D36A}" type="presOf" srcId="{7F604ED1-277A-4069-9D24-4B629B8ECE16}" destId="{B3EF3012-6AC2-498B-A18D-AE1DC6DD5B92}" srcOrd="0" destOrd="0" presId="urn:microsoft.com/office/officeart/2005/8/layout/matrix1"/>
    <dgm:cxn modelId="{E31ABF10-572C-48ED-8725-AC4EC5E46B65}" type="presOf" srcId="{3393C5C9-5D00-48AF-A163-CC04E47D2E26}" destId="{164D5165-FA1A-4F3C-A81A-2042ADCFDA95}" srcOrd="0" destOrd="0" presId="urn:microsoft.com/office/officeart/2005/8/layout/matrix1"/>
    <dgm:cxn modelId="{D4C71950-D9F2-451F-BC9B-363DF80B76AA}" srcId="{7F604ED1-277A-4069-9D24-4B629B8ECE16}" destId="{C957F671-206B-4AA6-9086-6FDF2742759F}" srcOrd="2" destOrd="0" parTransId="{EFF6B073-9DF4-4F50-B997-310EFB0B8E0F}" sibTransId="{45C5AE81-5826-429F-AAF9-A84F8BCB1259}"/>
    <dgm:cxn modelId="{8A38662B-1872-422A-BA1A-24B5BC58CC13}" type="presOf" srcId="{7A174C46-48C8-4589-AE13-4747F94E4671}" destId="{3014677C-3642-49AA-B37D-B2BF8F8C671F}" srcOrd="0" destOrd="0" presId="urn:microsoft.com/office/officeart/2005/8/layout/matrix1"/>
    <dgm:cxn modelId="{2D110525-BCEF-4A9A-AF38-7C10BCB5A760}" type="presOf" srcId="{6C6CF4AA-EF3B-4FB7-9CA0-0FE7651D8639}" destId="{E5B5A2B7-7CCF-4D61-9A62-8B0A8CF3DB11}" srcOrd="1" destOrd="0" presId="urn:microsoft.com/office/officeart/2005/8/layout/matrix1"/>
    <dgm:cxn modelId="{D155D16F-4683-4439-AAFF-4097CDBA8A63}" srcId="{7F604ED1-277A-4069-9D24-4B629B8ECE16}" destId="{6C6CF4AA-EF3B-4FB7-9CA0-0FE7651D8639}" srcOrd="0" destOrd="0" parTransId="{1BE4F66B-B430-4D53-BF3E-6D4B6AC5134A}" sibTransId="{0E898DA8-1EC2-4BEA-9FE1-12FA0C8F5CDC}"/>
    <dgm:cxn modelId="{43C29969-16E8-4AD0-AC61-9AB0B59213EC}" type="presOf" srcId="{88EB4647-E3D1-477F-9C0F-2614A3A78363}" destId="{BD7D2D05-F40E-4592-811E-0C4B9002DEC7}" srcOrd="1" destOrd="0" presId="urn:microsoft.com/office/officeart/2005/8/layout/matrix1"/>
    <dgm:cxn modelId="{5ABD6042-D143-49EB-8734-47F0CD4F5BEF}" srcId="{7F604ED1-277A-4069-9D24-4B629B8ECE16}" destId="{88EB4647-E3D1-477F-9C0F-2614A3A78363}" srcOrd="3" destOrd="0" parTransId="{65DB35AC-3A9E-4B8A-A557-778292E8FC5E}" sibTransId="{0F397E40-4B21-41FD-BC19-B3184F791CE6}"/>
    <dgm:cxn modelId="{8EE665F3-3F78-40A7-8761-882E41ABAC53}" type="presOf" srcId="{C957F671-206B-4AA6-9086-6FDF2742759F}" destId="{750975F8-057F-4BA7-86C2-5FC0AF54780D}" srcOrd="0" destOrd="0" presId="urn:microsoft.com/office/officeart/2005/8/layout/matrix1"/>
    <dgm:cxn modelId="{CA1B02B1-58A2-4F59-9C74-210EAF69DF21}" type="presOf" srcId="{88EB4647-E3D1-477F-9C0F-2614A3A78363}" destId="{35659EBA-30DB-4882-84AF-BA94E2EEC92C}" srcOrd="0" destOrd="0" presId="urn:microsoft.com/office/officeart/2005/8/layout/matrix1"/>
    <dgm:cxn modelId="{AF7463F3-8DF1-4FB9-8742-D175E6A0C7E6}" type="presParOf" srcId="{3014677C-3642-49AA-B37D-B2BF8F8C671F}" destId="{EEAB23AD-D682-48F7-BCAB-8EFF26675873}" srcOrd="0" destOrd="0" presId="urn:microsoft.com/office/officeart/2005/8/layout/matrix1"/>
    <dgm:cxn modelId="{4AB03D2E-4B23-48E3-B7F1-284C274D048F}" type="presParOf" srcId="{EEAB23AD-D682-48F7-BCAB-8EFF26675873}" destId="{252DC146-D2A1-4E2B-B4D3-A2D6B5500CD9}" srcOrd="0" destOrd="0" presId="urn:microsoft.com/office/officeart/2005/8/layout/matrix1"/>
    <dgm:cxn modelId="{921DD6B8-338A-41CB-9ED2-E501B933A39F}" type="presParOf" srcId="{EEAB23AD-D682-48F7-BCAB-8EFF26675873}" destId="{E5B5A2B7-7CCF-4D61-9A62-8B0A8CF3DB11}" srcOrd="1" destOrd="0" presId="urn:microsoft.com/office/officeart/2005/8/layout/matrix1"/>
    <dgm:cxn modelId="{A944CEAC-D33E-4070-9DF2-DBBBDF7132A5}" type="presParOf" srcId="{EEAB23AD-D682-48F7-BCAB-8EFF26675873}" destId="{164D5165-FA1A-4F3C-A81A-2042ADCFDA95}" srcOrd="2" destOrd="0" presId="urn:microsoft.com/office/officeart/2005/8/layout/matrix1"/>
    <dgm:cxn modelId="{C4727F6D-17E7-4EB6-ABC6-90754C923340}" type="presParOf" srcId="{EEAB23AD-D682-48F7-BCAB-8EFF26675873}" destId="{23ED3AE9-1DD9-4B17-A608-BE9C901E0F36}" srcOrd="3" destOrd="0" presId="urn:microsoft.com/office/officeart/2005/8/layout/matrix1"/>
    <dgm:cxn modelId="{BC73E630-268D-4C2B-9E07-6019F0703A68}" type="presParOf" srcId="{EEAB23AD-D682-48F7-BCAB-8EFF26675873}" destId="{750975F8-057F-4BA7-86C2-5FC0AF54780D}" srcOrd="4" destOrd="0" presId="urn:microsoft.com/office/officeart/2005/8/layout/matrix1"/>
    <dgm:cxn modelId="{3808A9F5-9C8B-4BE1-A26A-09C5D54432C4}" type="presParOf" srcId="{EEAB23AD-D682-48F7-BCAB-8EFF26675873}" destId="{38C6B271-FDB1-4D47-9D0A-6FB0176F6B67}" srcOrd="5" destOrd="0" presId="urn:microsoft.com/office/officeart/2005/8/layout/matrix1"/>
    <dgm:cxn modelId="{442D0D39-7F53-4EFD-8CB4-5F9C35AE2F7C}" type="presParOf" srcId="{EEAB23AD-D682-48F7-BCAB-8EFF26675873}" destId="{35659EBA-30DB-4882-84AF-BA94E2EEC92C}" srcOrd="6" destOrd="0" presId="urn:microsoft.com/office/officeart/2005/8/layout/matrix1"/>
    <dgm:cxn modelId="{479A4AF3-2FDD-4959-9046-E7EBD5164DFD}" type="presParOf" srcId="{EEAB23AD-D682-48F7-BCAB-8EFF26675873}" destId="{BD7D2D05-F40E-4592-811E-0C4B9002DEC7}" srcOrd="7" destOrd="0" presId="urn:microsoft.com/office/officeart/2005/8/layout/matrix1"/>
    <dgm:cxn modelId="{805D7D79-5AE3-4F9D-83AB-28E9E45629B7}" type="presParOf" srcId="{3014677C-3642-49AA-B37D-B2BF8F8C671F}" destId="{B3EF3012-6AC2-498B-A18D-AE1DC6DD5B9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58FA2-6FB9-481C-9BA2-AFA008B42835}"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US"/>
        </a:p>
      </dgm:t>
    </dgm:pt>
    <dgm:pt modelId="{B348AB50-5B78-4686-872C-64B87043688E}">
      <dgm:prSet phldrT="[Text]"/>
      <dgm:spPr/>
      <dgm:t>
        <a:bodyPr/>
        <a:lstStyle/>
        <a:p>
          <a:r>
            <a:rPr lang="en-US"/>
            <a:t>Identify risks</a:t>
          </a:r>
        </a:p>
      </dgm:t>
    </dgm:pt>
    <dgm:pt modelId="{688080AA-B2F6-4FD7-AF92-167612DFD341}" type="parTrans" cxnId="{0019E9F7-5385-4B37-A14F-7D689EBBC953}">
      <dgm:prSet/>
      <dgm:spPr/>
      <dgm:t>
        <a:bodyPr/>
        <a:lstStyle/>
        <a:p>
          <a:endParaRPr lang="en-US"/>
        </a:p>
      </dgm:t>
    </dgm:pt>
    <dgm:pt modelId="{F8471257-1EB1-4C7D-B656-C087E3D763C6}" type="sibTrans" cxnId="{0019E9F7-5385-4B37-A14F-7D689EBBC953}">
      <dgm:prSet/>
      <dgm:spPr/>
      <dgm:t>
        <a:bodyPr/>
        <a:lstStyle/>
        <a:p>
          <a:endParaRPr lang="en-US"/>
        </a:p>
      </dgm:t>
    </dgm:pt>
    <dgm:pt modelId="{9CD04553-2DC6-42CA-AAF8-5FA885DE34E3}">
      <dgm:prSet phldrT="[Text]"/>
      <dgm:spPr/>
      <dgm:t>
        <a:bodyPr/>
        <a:lstStyle/>
        <a:p>
          <a:r>
            <a:rPr lang="en-US"/>
            <a:t>Analyze risks</a:t>
          </a:r>
        </a:p>
      </dgm:t>
    </dgm:pt>
    <dgm:pt modelId="{F60693AF-30E5-4AB5-AB00-CE133D451F7B}" type="parTrans" cxnId="{AEBC96C7-7640-4FE0-8C8B-354027989CE5}">
      <dgm:prSet/>
      <dgm:spPr/>
      <dgm:t>
        <a:bodyPr/>
        <a:lstStyle/>
        <a:p>
          <a:endParaRPr lang="en-US"/>
        </a:p>
      </dgm:t>
    </dgm:pt>
    <dgm:pt modelId="{BB9637EA-73AE-42C0-83CC-4B4AC47E1AF0}" type="sibTrans" cxnId="{AEBC96C7-7640-4FE0-8C8B-354027989CE5}">
      <dgm:prSet/>
      <dgm:spPr/>
      <dgm:t>
        <a:bodyPr/>
        <a:lstStyle/>
        <a:p>
          <a:endParaRPr lang="en-US"/>
        </a:p>
      </dgm:t>
    </dgm:pt>
    <dgm:pt modelId="{50991EFF-6C55-4891-8A39-5D9E0DF5D46F}">
      <dgm:prSet phldrT="[Text]"/>
      <dgm:spPr/>
      <dgm:t>
        <a:bodyPr/>
        <a:lstStyle/>
        <a:p>
          <a:r>
            <a:rPr lang="en-US"/>
            <a:t>Monitor effectiveness</a:t>
          </a:r>
        </a:p>
      </dgm:t>
    </dgm:pt>
    <dgm:pt modelId="{6AAED6EF-7370-4DDA-9DE0-49BC984F5BAA}" type="parTrans" cxnId="{5DD6B576-5DF5-4C23-99F8-A2ED43613BE1}">
      <dgm:prSet/>
      <dgm:spPr/>
      <dgm:t>
        <a:bodyPr/>
        <a:lstStyle/>
        <a:p>
          <a:endParaRPr lang="en-US"/>
        </a:p>
      </dgm:t>
    </dgm:pt>
    <dgm:pt modelId="{7026EB6D-6C62-4220-A498-25EC0511E1EE}" type="sibTrans" cxnId="{5DD6B576-5DF5-4C23-99F8-A2ED43613BE1}">
      <dgm:prSet/>
      <dgm:spPr/>
      <dgm:t>
        <a:bodyPr/>
        <a:lstStyle/>
        <a:p>
          <a:endParaRPr lang="en-US"/>
        </a:p>
      </dgm:t>
    </dgm:pt>
    <dgm:pt modelId="{144008C6-E9AD-4587-9C2C-92DB062F2132}">
      <dgm:prSet phldrT="[Text]"/>
      <dgm:spPr/>
      <dgm:t>
        <a:bodyPr/>
        <a:lstStyle/>
        <a:p>
          <a:r>
            <a:rPr lang="en-US"/>
            <a:t>Consider mitigation strategies</a:t>
          </a:r>
        </a:p>
      </dgm:t>
    </dgm:pt>
    <dgm:pt modelId="{000BD6F9-96BF-4832-9B49-24B80DFDE77C}" type="parTrans" cxnId="{0499AB7A-C3E2-47AA-8B2B-85C24DD624A2}">
      <dgm:prSet/>
      <dgm:spPr/>
      <dgm:t>
        <a:bodyPr/>
        <a:lstStyle/>
        <a:p>
          <a:endParaRPr lang="en-US"/>
        </a:p>
      </dgm:t>
    </dgm:pt>
    <dgm:pt modelId="{E5533179-E7AF-46B6-B5B7-5DD3390C9B6C}" type="sibTrans" cxnId="{0499AB7A-C3E2-47AA-8B2B-85C24DD624A2}">
      <dgm:prSet/>
      <dgm:spPr/>
      <dgm:t>
        <a:bodyPr/>
        <a:lstStyle/>
        <a:p>
          <a:endParaRPr lang="en-US"/>
        </a:p>
      </dgm:t>
    </dgm:pt>
    <dgm:pt modelId="{F0B4D95C-95B2-4F0B-A0E2-CAFB30EB841B}">
      <dgm:prSet phldrT="[Text]"/>
      <dgm:spPr/>
      <dgm:t>
        <a:bodyPr/>
        <a:lstStyle/>
        <a:p>
          <a:r>
            <a:rPr lang="en-US"/>
            <a:t>Implement best approaches</a:t>
          </a:r>
        </a:p>
      </dgm:t>
    </dgm:pt>
    <dgm:pt modelId="{BB561E49-29A6-45F3-A0E1-0EADBEC31A6A}" type="parTrans" cxnId="{5A277935-D1F8-40FC-AB71-2CDF4835A22B}">
      <dgm:prSet/>
      <dgm:spPr/>
      <dgm:t>
        <a:bodyPr/>
        <a:lstStyle/>
        <a:p>
          <a:endParaRPr lang="en-US"/>
        </a:p>
      </dgm:t>
    </dgm:pt>
    <dgm:pt modelId="{102684A1-CEB5-45C9-96FF-DAFDAC7DA6C9}" type="sibTrans" cxnId="{5A277935-D1F8-40FC-AB71-2CDF4835A22B}">
      <dgm:prSet/>
      <dgm:spPr/>
      <dgm:t>
        <a:bodyPr/>
        <a:lstStyle/>
        <a:p>
          <a:endParaRPr lang="en-US"/>
        </a:p>
      </dgm:t>
    </dgm:pt>
    <dgm:pt modelId="{8150F13C-791D-44E0-9248-5D61BB8F2521}" type="pres">
      <dgm:prSet presAssocID="{25158FA2-6FB9-481C-9BA2-AFA008B42835}" presName="cycle" presStyleCnt="0">
        <dgm:presLayoutVars>
          <dgm:dir/>
          <dgm:resizeHandles val="exact"/>
        </dgm:presLayoutVars>
      </dgm:prSet>
      <dgm:spPr/>
      <dgm:t>
        <a:bodyPr/>
        <a:lstStyle/>
        <a:p>
          <a:endParaRPr lang="en-US"/>
        </a:p>
      </dgm:t>
    </dgm:pt>
    <dgm:pt modelId="{3B3D72FF-558A-4223-90F7-0211CC8C9226}" type="pres">
      <dgm:prSet presAssocID="{B348AB50-5B78-4686-872C-64B87043688E}" presName="dummy" presStyleCnt="0"/>
      <dgm:spPr/>
    </dgm:pt>
    <dgm:pt modelId="{B427E403-E91E-442A-9097-37F6B7E35AF3}" type="pres">
      <dgm:prSet presAssocID="{B348AB50-5B78-4686-872C-64B87043688E}" presName="node" presStyleLbl="revTx" presStyleIdx="0" presStyleCnt="5">
        <dgm:presLayoutVars>
          <dgm:bulletEnabled val="1"/>
        </dgm:presLayoutVars>
      </dgm:prSet>
      <dgm:spPr/>
      <dgm:t>
        <a:bodyPr/>
        <a:lstStyle/>
        <a:p>
          <a:endParaRPr lang="en-US"/>
        </a:p>
      </dgm:t>
    </dgm:pt>
    <dgm:pt modelId="{BC1CDA45-FC1D-40B8-B5F8-EC4955FFD624}" type="pres">
      <dgm:prSet presAssocID="{F8471257-1EB1-4C7D-B656-C087E3D763C6}" presName="sibTrans" presStyleLbl="node1" presStyleIdx="0" presStyleCnt="5"/>
      <dgm:spPr/>
      <dgm:t>
        <a:bodyPr/>
        <a:lstStyle/>
        <a:p>
          <a:endParaRPr lang="en-US"/>
        </a:p>
      </dgm:t>
    </dgm:pt>
    <dgm:pt modelId="{FB42DF6A-28C8-4382-B54F-F8E7961C5582}" type="pres">
      <dgm:prSet presAssocID="{9CD04553-2DC6-42CA-AAF8-5FA885DE34E3}" presName="dummy" presStyleCnt="0"/>
      <dgm:spPr/>
    </dgm:pt>
    <dgm:pt modelId="{67778E9C-9B8E-4569-9D1F-9A09FF06CD2F}" type="pres">
      <dgm:prSet presAssocID="{9CD04553-2DC6-42CA-AAF8-5FA885DE34E3}" presName="node" presStyleLbl="revTx" presStyleIdx="1" presStyleCnt="5">
        <dgm:presLayoutVars>
          <dgm:bulletEnabled val="1"/>
        </dgm:presLayoutVars>
      </dgm:prSet>
      <dgm:spPr/>
      <dgm:t>
        <a:bodyPr/>
        <a:lstStyle/>
        <a:p>
          <a:endParaRPr lang="en-US"/>
        </a:p>
      </dgm:t>
    </dgm:pt>
    <dgm:pt modelId="{CB74E18D-406A-4D60-834A-222ECF056CCD}" type="pres">
      <dgm:prSet presAssocID="{BB9637EA-73AE-42C0-83CC-4B4AC47E1AF0}" presName="sibTrans" presStyleLbl="node1" presStyleIdx="1" presStyleCnt="5"/>
      <dgm:spPr/>
      <dgm:t>
        <a:bodyPr/>
        <a:lstStyle/>
        <a:p>
          <a:endParaRPr lang="en-US"/>
        </a:p>
      </dgm:t>
    </dgm:pt>
    <dgm:pt modelId="{CE00C33E-297F-4630-84BA-FF9981B5AB6D}" type="pres">
      <dgm:prSet presAssocID="{144008C6-E9AD-4587-9C2C-92DB062F2132}" presName="dummy" presStyleCnt="0"/>
      <dgm:spPr/>
    </dgm:pt>
    <dgm:pt modelId="{5C0CE2CF-1B2A-4BEE-A5D6-28E6BEA566B1}" type="pres">
      <dgm:prSet presAssocID="{144008C6-E9AD-4587-9C2C-92DB062F2132}" presName="node" presStyleLbl="revTx" presStyleIdx="2" presStyleCnt="5">
        <dgm:presLayoutVars>
          <dgm:bulletEnabled val="1"/>
        </dgm:presLayoutVars>
      </dgm:prSet>
      <dgm:spPr/>
      <dgm:t>
        <a:bodyPr/>
        <a:lstStyle/>
        <a:p>
          <a:endParaRPr lang="en-US"/>
        </a:p>
      </dgm:t>
    </dgm:pt>
    <dgm:pt modelId="{9B04335A-6230-412D-AB8A-51AE90A9B3DD}" type="pres">
      <dgm:prSet presAssocID="{E5533179-E7AF-46B6-B5B7-5DD3390C9B6C}" presName="sibTrans" presStyleLbl="node1" presStyleIdx="2" presStyleCnt="5"/>
      <dgm:spPr/>
      <dgm:t>
        <a:bodyPr/>
        <a:lstStyle/>
        <a:p>
          <a:endParaRPr lang="en-US"/>
        </a:p>
      </dgm:t>
    </dgm:pt>
    <dgm:pt modelId="{A1D8C87F-27EC-447D-8BAB-AD1D2F7737AE}" type="pres">
      <dgm:prSet presAssocID="{F0B4D95C-95B2-4F0B-A0E2-CAFB30EB841B}" presName="dummy" presStyleCnt="0"/>
      <dgm:spPr/>
    </dgm:pt>
    <dgm:pt modelId="{03F49646-157F-458E-8EA5-A9398C092151}" type="pres">
      <dgm:prSet presAssocID="{F0B4D95C-95B2-4F0B-A0E2-CAFB30EB841B}" presName="node" presStyleLbl="revTx" presStyleIdx="3" presStyleCnt="5">
        <dgm:presLayoutVars>
          <dgm:bulletEnabled val="1"/>
        </dgm:presLayoutVars>
      </dgm:prSet>
      <dgm:spPr/>
      <dgm:t>
        <a:bodyPr/>
        <a:lstStyle/>
        <a:p>
          <a:endParaRPr lang="en-US"/>
        </a:p>
      </dgm:t>
    </dgm:pt>
    <dgm:pt modelId="{A704ECE8-8DA7-479E-A7E5-8C8D33AECAD8}" type="pres">
      <dgm:prSet presAssocID="{102684A1-CEB5-45C9-96FF-DAFDAC7DA6C9}" presName="sibTrans" presStyleLbl="node1" presStyleIdx="3" presStyleCnt="5"/>
      <dgm:spPr/>
      <dgm:t>
        <a:bodyPr/>
        <a:lstStyle/>
        <a:p>
          <a:endParaRPr lang="en-US"/>
        </a:p>
      </dgm:t>
    </dgm:pt>
    <dgm:pt modelId="{C95CF46F-E7F2-43E0-A74A-6BC400EC66B5}" type="pres">
      <dgm:prSet presAssocID="{50991EFF-6C55-4891-8A39-5D9E0DF5D46F}" presName="dummy" presStyleCnt="0"/>
      <dgm:spPr/>
    </dgm:pt>
    <dgm:pt modelId="{C3573A8D-0943-49EF-9AF9-B90E9EB01333}" type="pres">
      <dgm:prSet presAssocID="{50991EFF-6C55-4891-8A39-5D9E0DF5D46F}" presName="node" presStyleLbl="revTx" presStyleIdx="4" presStyleCnt="5">
        <dgm:presLayoutVars>
          <dgm:bulletEnabled val="1"/>
        </dgm:presLayoutVars>
      </dgm:prSet>
      <dgm:spPr/>
      <dgm:t>
        <a:bodyPr/>
        <a:lstStyle/>
        <a:p>
          <a:endParaRPr lang="en-US"/>
        </a:p>
      </dgm:t>
    </dgm:pt>
    <dgm:pt modelId="{9F2FFFF1-FE27-4207-927A-16A35738C527}" type="pres">
      <dgm:prSet presAssocID="{7026EB6D-6C62-4220-A498-25EC0511E1EE}" presName="sibTrans" presStyleLbl="node1" presStyleIdx="4" presStyleCnt="5"/>
      <dgm:spPr/>
      <dgm:t>
        <a:bodyPr/>
        <a:lstStyle/>
        <a:p>
          <a:endParaRPr lang="en-US"/>
        </a:p>
      </dgm:t>
    </dgm:pt>
  </dgm:ptLst>
  <dgm:cxnLst>
    <dgm:cxn modelId="{A8B53B34-A570-49DD-A279-D97E8B34375D}" type="presOf" srcId="{144008C6-E9AD-4587-9C2C-92DB062F2132}" destId="{5C0CE2CF-1B2A-4BEE-A5D6-28E6BEA566B1}" srcOrd="0" destOrd="0" presId="urn:microsoft.com/office/officeart/2005/8/layout/cycle1"/>
    <dgm:cxn modelId="{ABE7CBAC-FC0C-4810-89CC-FC8DC36370BD}" type="presOf" srcId="{102684A1-CEB5-45C9-96FF-DAFDAC7DA6C9}" destId="{A704ECE8-8DA7-479E-A7E5-8C8D33AECAD8}" srcOrd="0" destOrd="0" presId="urn:microsoft.com/office/officeart/2005/8/layout/cycle1"/>
    <dgm:cxn modelId="{0019E9F7-5385-4B37-A14F-7D689EBBC953}" srcId="{25158FA2-6FB9-481C-9BA2-AFA008B42835}" destId="{B348AB50-5B78-4686-872C-64B87043688E}" srcOrd="0" destOrd="0" parTransId="{688080AA-B2F6-4FD7-AF92-167612DFD341}" sibTransId="{F8471257-1EB1-4C7D-B656-C087E3D763C6}"/>
    <dgm:cxn modelId="{0499AB7A-C3E2-47AA-8B2B-85C24DD624A2}" srcId="{25158FA2-6FB9-481C-9BA2-AFA008B42835}" destId="{144008C6-E9AD-4587-9C2C-92DB062F2132}" srcOrd="2" destOrd="0" parTransId="{000BD6F9-96BF-4832-9B49-24B80DFDE77C}" sibTransId="{E5533179-E7AF-46B6-B5B7-5DD3390C9B6C}"/>
    <dgm:cxn modelId="{9579BBF0-9F06-4B72-95B2-7284BD1DF7B2}" type="presOf" srcId="{B348AB50-5B78-4686-872C-64B87043688E}" destId="{B427E403-E91E-442A-9097-37F6B7E35AF3}" srcOrd="0" destOrd="0" presId="urn:microsoft.com/office/officeart/2005/8/layout/cycle1"/>
    <dgm:cxn modelId="{68853B34-786F-4CBE-8944-CDB61A7D5161}" type="presOf" srcId="{E5533179-E7AF-46B6-B5B7-5DD3390C9B6C}" destId="{9B04335A-6230-412D-AB8A-51AE90A9B3DD}" srcOrd="0" destOrd="0" presId="urn:microsoft.com/office/officeart/2005/8/layout/cycle1"/>
    <dgm:cxn modelId="{5A277935-D1F8-40FC-AB71-2CDF4835A22B}" srcId="{25158FA2-6FB9-481C-9BA2-AFA008B42835}" destId="{F0B4D95C-95B2-4F0B-A0E2-CAFB30EB841B}" srcOrd="3" destOrd="0" parTransId="{BB561E49-29A6-45F3-A0E1-0EADBEC31A6A}" sibTransId="{102684A1-CEB5-45C9-96FF-DAFDAC7DA6C9}"/>
    <dgm:cxn modelId="{67A8718F-FBB4-4D5A-913E-004771203870}" type="presOf" srcId="{BB9637EA-73AE-42C0-83CC-4B4AC47E1AF0}" destId="{CB74E18D-406A-4D60-834A-222ECF056CCD}" srcOrd="0" destOrd="0" presId="urn:microsoft.com/office/officeart/2005/8/layout/cycle1"/>
    <dgm:cxn modelId="{5A09E608-9760-4113-A683-561CD52BC719}" type="presOf" srcId="{F0B4D95C-95B2-4F0B-A0E2-CAFB30EB841B}" destId="{03F49646-157F-458E-8EA5-A9398C092151}" srcOrd="0" destOrd="0" presId="urn:microsoft.com/office/officeart/2005/8/layout/cycle1"/>
    <dgm:cxn modelId="{AEBC96C7-7640-4FE0-8C8B-354027989CE5}" srcId="{25158FA2-6FB9-481C-9BA2-AFA008B42835}" destId="{9CD04553-2DC6-42CA-AAF8-5FA885DE34E3}" srcOrd="1" destOrd="0" parTransId="{F60693AF-30E5-4AB5-AB00-CE133D451F7B}" sibTransId="{BB9637EA-73AE-42C0-83CC-4B4AC47E1AF0}"/>
    <dgm:cxn modelId="{E21440FF-5BF8-4E60-935D-FDA7DEDF164F}" type="presOf" srcId="{25158FA2-6FB9-481C-9BA2-AFA008B42835}" destId="{8150F13C-791D-44E0-9248-5D61BB8F2521}" srcOrd="0" destOrd="0" presId="urn:microsoft.com/office/officeart/2005/8/layout/cycle1"/>
    <dgm:cxn modelId="{A0BE7208-E85F-4B31-864A-E60596180447}" type="presOf" srcId="{9CD04553-2DC6-42CA-AAF8-5FA885DE34E3}" destId="{67778E9C-9B8E-4569-9D1F-9A09FF06CD2F}" srcOrd="0" destOrd="0" presId="urn:microsoft.com/office/officeart/2005/8/layout/cycle1"/>
    <dgm:cxn modelId="{5630E2A8-8B40-4242-85AB-250F71E85839}" type="presOf" srcId="{7026EB6D-6C62-4220-A498-25EC0511E1EE}" destId="{9F2FFFF1-FE27-4207-927A-16A35738C527}" srcOrd="0" destOrd="0" presId="urn:microsoft.com/office/officeart/2005/8/layout/cycle1"/>
    <dgm:cxn modelId="{8F0D4699-E4E3-43EC-8D4B-49ACED1B3FC4}" type="presOf" srcId="{F8471257-1EB1-4C7D-B656-C087E3D763C6}" destId="{BC1CDA45-FC1D-40B8-B5F8-EC4955FFD624}" srcOrd="0" destOrd="0" presId="urn:microsoft.com/office/officeart/2005/8/layout/cycle1"/>
    <dgm:cxn modelId="{7D0BDEEB-5B7A-4A26-91D8-AA423AA9C60E}" type="presOf" srcId="{50991EFF-6C55-4891-8A39-5D9E0DF5D46F}" destId="{C3573A8D-0943-49EF-9AF9-B90E9EB01333}" srcOrd="0" destOrd="0" presId="urn:microsoft.com/office/officeart/2005/8/layout/cycle1"/>
    <dgm:cxn modelId="{5DD6B576-5DF5-4C23-99F8-A2ED43613BE1}" srcId="{25158FA2-6FB9-481C-9BA2-AFA008B42835}" destId="{50991EFF-6C55-4891-8A39-5D9E0DF5D46F}" srcOrd="4" destOrd="0" parTransId="{6AAED6EF-7370-4DDA-9DE0-49BC984F5BAA}" sibTransId="{7026EB6D-6C62-4220-A498-25EC0511E1EE}"/>
    <dgm:cxn modelId="{4A1CF617-D558-4ED8-A937-23EBD92AF290}" type="presParOf" srcId="{8150F13C-791D-44E0-9248-5D61BB8F2521}" destId="{3B3D72FF-558A-4223-90F7-0211CC8C9226}" srcOrd="0" destOrd="0" presId="urn:microsoft.com/office/officeart/2005/8/layout/cycle1"/>
    <dgm:cxn modelId="{938C777B-7C7E-4265-8CED-7730661F801A}" type="presParOf" srcId="{8150F13C-791D-44E0-9248-5D61BB8F2521}" destId="{B427E403-E91E-442A-9097-37F6B7E35AF3}" srcOrd="1" destOrd="0" presId="urn:microsoft.com/office/officeart/2005/8/layout/cycle1"/>
    <dgm:cxn modelId="{96EC0F58-1FB0-4379-90C9-026EAF42399D}" type="presParOf" srcId="{8150F13C-791D-44E0-9248-5D61BB8F2521}" destId="{BC1CDA45-FC1D-40B8-B5F8-EC4955FFD624}" srcOrd="2" destOrd="0" presId="urn:microsoft.com/office/officeart/2005/8/layout/cycle1"/>
    <dgm:cxn modelId="{B12CB82C-AC2F-4CE5-B91F-54133D6B4E7D}" type="presParOf" srcId="{8150F13C-791D-44E0-9248-5D61BB8F2521}" destId="{FB42DF6A-28C8-4382-B54F-F8E7961C5582}" srcOrd="3" destOrd="0" presId="urn:microsoft.com/office/officeart/2005/8/layout/cycle1"/>
    <dgm:cxn modelId="{E6ED0F6F-78A1-495F-8577-D4FA3A3F640C}" type="presParOf" srcId="{8150F13C-791D-44E0-9248-5D61BB8F2521}" destId="{67778E9C-9B8E-4569-9D1F-9A09FF06CD2F}" srcOrd="4" destOrd="0" presId="urn:microsoft.com/office/officeart/2005/8/layout/cycle1"/>
    <dgm:cxn modelId="{8BA5B7DB-B661-4BD9-B6C7-D9A2E3BA47D0}" type="presParOf" srcId="{8150F13C-791D-44E0-9248-5D61BB8F2521}" destId="{CB74E18D-406A-4D60-834A-222ECF056CCD}" srcOrd="5" destOrd="0" presId="urn:microsoft.com/office/officeart/2005/8/layout/cycle1"/>
    <dgm:cxn modelId="{46F22F5B-856C-4B8C-80F4-9CE237AC76ED}" type="presParOf" srcId="{8150F13C-791D-44E0-9248-5D61BB8F2521}" destId="{CE00C33E-297F-4630-84BA-FF9981B5AB6D}" srcOrd="6" destOrd="0" presId="urn:microsoft.com/office/officeart/2005/8/layout/cycle1"/>
    <dgm:cxn modelId="{FF3420AC-0A78-481A-B8C5-28F0A87FD1B6}" type="presParOf" srcId="{8150F13C-791D-44E0-9248-5D61BB8F2521}" destId="{5C0CE2CF-1B2A-4BEE-A5D6-28E6BEA566B1}" srcOrd="7" destOrd="0" presId="urn:microsoft.com/office/officeart/2005/8/layout/cycle1"/>
    <dgm:cxn modelId="{EAAD7081-493C-405D-BF49-928B934DD430}" type="presParOf" srcId="{8150F13C-791D-44E0-9248-5D61BB8F2521}" destId="{9B04335A-6230-412D-AB8A-51AE90A9B3DD}" srcOrd="8" destOrd="0" presId="urn:microsoft.com/office/officeart/2005/8/layout/cycle1"/>
    <dgm:cxn modelId="{99992A94-D727-4297-8FC1-1984AC80CE5C}" type="presParOf" srcId="{8150F13C-791D-44E0-9248-5D61BB8F2521}" destId="{A1D8C87F-27EC-447D-8BAB-AD1D2F7737AE}" srcOrd="9" destOrd="0" presId="urn:microsoft.com/office/officeart/2005/8/layout/cycle1"/>
    <dgm:cxn modelId="{1B79A46A-002B-4976-A29E-70242A91DBFF}" type="presParOf" srcId="{8150F13C-791D-44E0-9248-5D61BB8F2521}" destId="{03F49646-157F-458E-8EA5-A9398C092151}" srcOrd="10" destOrd="0" presId="urn:microsoft.com/office/officeart/2005/8/layout/cycle1"/>
    <dgm:cxn modelId="{E7867277-456A-49F4-9F2A-275524337DED}" type="presParOf" srcId="{8150F13C-791D-44E0-9248-5D61BB8F2521}" destId="{A704ECE8-8DA7-479E-A7E5-8C8D33AECAD8}" srcOrd="11" destOrd="0" presId="urn:microsoft.com/office/officeart/2005/8/layout/cycle1"/>
    <dgm:cxn modelId="{374D03D6-3A97-4133-ABA7-EFD8F3F51BEF}" type="presParOf" srcId="{8150F13C-791D-44E0-9248-5D61BB8F2521}" destId="{C95CF46F-E7F2-43E0-A74A-6BC400EC66B5}" srcOrd="12" destOrd="0" presId="urn:microsoft.com/office/officeart/2005/8/layout/cycle1"/>
    <dgm:cxn modelId="{BCC2D200-0B2D-467D-8B5D-57F5FC92529C}" type="presParOf" srcId="{8150F13C-791D-44E0-9248-5D61BB8F2521}" destId="{C3573A8D-0943-49EF-9AF9-B90E9EB01333}" srcOrd="13" destOrd="0" presId="urn:microsoft.com/office/officeart/2005/8/layout/cycle1"/>
    <dgm:cxn modelId="{41A35853-5D60-4B30-A032-4CC2C53A7172}" type="presParOf" srcId="{8150F13C-791D-44E0-9248-5D61BB8F2521}" destId="{9F2FFFF1-FE27-4207-927A-16A35738C52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DC146-D2A1-4E2B-B4D3-A2D6B5500CD9}">
      <dsp:nvSpPr>
        <dsp:cNvPr id="0" name=""/>
        <dsp:cNvSpPr/>
      </dsp:nvSpPr>
      <dsp:spPr>
        <a:xfrm rot="16200000">
          <a:off x="666750" y="-666750"/>
          <a:ext cx="2133600" cy="346710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Health Care </a:t>
          </a:r>
          <a:r>
            <a:rPr lang="en-US" sz="1600" kern="1200" dirty="0">
              <a:solidFill>
                <a:sysClr val="window" lastClr="FFFFFF"/>
              </a:solidFill>
              <a:latin typeface="Calibri"/>
              <a:ea typeface="+mn-ea"/>
              <a:cs typeface="+mn-cs"/>
            </a:rPr>
            <a:t>Organizations</a:t>
          </a:r>
        </a:p>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Internal reporting of incidents</a:t>
          </a:r>
          <a:r>
            <a:rPr lang="en-US" sz="1600" kern="1200" dirty="0" smtClean="0">
              <a:solidFill>
                <a:sysClr val="window" lastClr="FFFFFF"/>
              </a:solidFill>
              <a:latin typeface="Calibri"/>
              <a:ea typeface="+mn-ea"/>
              <a:cs typeface="+mn-cs"/>
            </a:rPr>
            <a:t>,</a:t>
          </a:r>
          <a:br>
            <a:rPr lang="en-US" sz="1600" kern="1200" dirty="0" smtClean="0">
              <a:solidFill>
                <a:sysClr val="window" lastClr="FFFFFF"/>
              </a:solidFill>
              <a:latin typeface="Calibri"/>
              <a:ea typeface="+mn-ea"/>
              <a:cs typeface="+mn-cs"/>
            </a:rPr>
          </a:br>
          <a:r>
            <a:rPr lang="en-US" sz="1600" kern="1200" dirty="0" smtClean="0">
              <a:solidFill>
                <a:sysClr val="window" lastClr="FFFFFF"/>
              </a:solidFill>
              <a:latin typeface="Calibri"/>
              <a:ea typeface="+mn-ea"/>
              <a:cs typeface="+mn-cs"/>
            </a:rPr>
            <a:t>near </a:t>
          </a:r>
          <a:r>
            <a:rPr lang="en-US" sz="1600" kern="1200" dirty="0">
              <a:solidFill>
                <a:sysClr val="window" lastClr="FFFFFF"/>
              </a:solidFill>
              <a:latin typeface="Calibri"/>
              <a:ea typeface="+mn-ea"/>
              <a:cs typeface="+mn-cs"/>
            </a:rPr>
            <a:t>misses, unsafe conditions</a:t>
          </a:r>
        </a:p>
      </dsp:txBody>
      <dsp:txXfrm rot="5400000">
        <a:off x="0" y="0"/>
        <a:ext cx="3467100" cy="1600200"/>
      </dsp:txXfrm>
    </dsp:sp>
    <dsp:sp modelId="{164D5165-FA1A-4F3C-A81A-2042ADCFDA95}">
      <dsp:nvSpPr>
        <dsp:cNvPr id="0" name=""/>
        <dsp:cNvSpPr/>
      </dsp:nvSpPr>
      <dsp:spPr>
        <a:xfrm>
          <a:off x="3467100" y="0"/>
          <a:ext cx="3467100" cy="213360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Patient Safety Organizations</a:t>
          </a:r>
        </a:p>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Analysis of aggregated data</a:t>
          </a:r>
          <a:r>
            <a:rPr lang="en-US" sz="1600" kern="1200" dirty="0" smtClean="0">
              <a:solidFill>
                <a:sysClr val="window" lastClr="FFFFFF"/>
              </a:solidFill>
              <a:latin typeface="Calibri"/>
              <a:ea typeface="+mn-ea"/>
              <a:cs typeface="+mn-cs"/>
            </a:rPr>
            <a:t>,</a:t>
          </a:r>
          <a:br>
            <a:rPr lang="en-US" sz="1600" kern="1200" dirty="0" smtClean="0">
              <a:solidFill>
                <a:sysClr val="window" lastClr="FFFFFF"/>
              </a:solidFill>
              <a:latin typeface="Calibri"/>
              <a:ea typeface="+mn-ea"/>
              <a:cs typeface="+mn-cs"/>
            </a:rPr>
          </a:br>
          <a:r>
            <a:rPr lang="en-US" sz="1600" kern="1200" dirty="0" smtClean="0">
              <a:solidFill>
                <a:sysClr val="window" lastClr="FFFFFF"/>
              </a:solidFill>
              <a:latin typeface="Calibri"/>
              <a:ea typeface="+mn-ea"/>
              <a:cs typeface="+mn-cs"/>
            </a:rPr>
            <a:t>feedback</a:t>
          </a:r>
          <a:r>
            <a:rPr lang="en-US" sz="1600" kern="1200" dirty="0">
              <a:solidFill>
                <a:sysClr val="window" lastClr="FFFFFF"/>
              </a:solidFill>
              <a:latin typeface="Calibri"/>
              <a:ea typeface="+mn-ea"/>
              <a:cs typeface="+mn-cs"/>
            </a:rPr>
            <a:t>, education</a:t>
          </a:r>
        </a:p>
      </dsp:txBody>
      <dsp:txXfrm>
        <a:off x="3467100" y="0"/>
        <a:ext cx="3467100" cy="1600200"/>
      </dsp:txXfrm>
    </dsp:sp>
    <dsp:sp modelId="{750975F8-057F-4BA7-86C2-5FC0AF54780D}">
      <dsp:nvSpPr>
        <dsp:cNvPr id="0" name=""/>
        <dsp:cNvSpPr/>
      </dsp:nvSpPr>
      <dsp:spPr>
        <a:xfrm rot="10800000">
          <a:off x="0" y="2133600"/>
          <a:ext cx="3467100" cy="213360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EHR Developers</a:t>
          </a:r>
        </a:p>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Safety alerts, software updates</a:t>
          </a:r>
        </a:p>
      </dsp:txBody>
      <dsp:txXfrm rot="10800000">
        <a:off x="0" y="2667000"/>
        <a:ext cx="3467100" cy="1600200"/>
      </dsp:txXfrm>
    </dsp:sp>
    <dsp:sp modelId="{35659EBA-30DB-4882-84AF-BA94E2EEC92C}">
      <dsp:nvSpPr>
        <dsp:cNvPr id="0" name=""/>
        <dsp:cNvSpPr/>
      </dsp:nvSpPr>
      <dsp:spPr>
        <a:xfrm rot="5400000">
          <a:off x="4133850" y="1466849"/>
          <a:ext cx="2133600" cy="346710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Federal and State Authorities</a:t>
          </a:r>
        </a:p>
        <a:p>
          <a:pPr lvl="0" algn="ctr" defTabSz="711200">
            <a:lnSpc>
              <a:spcPct val="90000"/>
            </a:lnSpc>
            <a:spcBef>
              <a:spcPct val="0"/>
            </a:spcBef>
            <a:spcAft>
              <a:spcPct val="35000"/>
            </a:spcAft>
          </a:pPr>
          <a:r>
            <a:rPr lang="en-US" sz="1600" kern="1200" dirty="0">
              <a:solidFill>
                <a:sysClr val="window" lastClr="FFFFFF"/>
              </a:solidFill>
              <a:latin typeface="Calibri"/>
              <a:ea typeface="+mn-ea"/>
              <a:cs typeface="+mn-cs"/>
            </a:rPr>
            <a:t>Guidance from agencies of the Department of Health and Human Services, as well as state licensing authorities</a:t>
          </a:r>
        </a:p>
      </dsp:txBody>
      <dsp:txXfrm rot="-5400000">
        <a:off x="3467100" y="2666999"/>
        <a:ext cx="3467100" cy="1600200"/>
      </dsp:txXfrm>
    </dsp:sp>
    <dsp:sp modelId="{B3EF3012-6AC2-498B-A18D-AE1DC6DD5B92}">
      <dsp:nvSpPr>
        <dsp:cNvPr id="0" name=""/>
        <dsp:cNvSpPr/>
      </dsp:nvSpPr>
      <dsp:spPr>
        <a:xfrm>
          <a:off x="2426969" y="1600200"/>
          <a:ext cx="2080260" cy="1066800"/>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ysClr val="windowText" lastClr="000000">
                  <a:hueOff val="0"/>
                  <a:satOff val="0"/>
                  <a:lumOff val="0"/>
                  <a:alphaOff val="0"/>
                </a:sysClr>
              </a:solidFill>
              <a:latin typeface="Calibri"/>
              <a:ea typeface="+mn-ea"/>
              <a:cs typeface="+mn-cs"/>
            </a:rPr>
            <a:t>Health IT Safety</a:t>
          </a:r>
        </a:p>
      </dsp:txBody>
      <dsp:txXfrm>
        <a:off x="2479046" y="1652277"/>
        <a:ext cx="1976106" cy="96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7E403-E91E-442A-9097-37F6B7E35AF3}">
      <dsp:nvSpPr>
        <dsp:cNvPr id="0" name=""/>
        <dsp:cNvSpPr/>
      </dsp:nvSpPr>
      <dsp:spPr>
        <a:xfrm>
          <a:off x="3612793" y="30816"/>
          <a:ext cx="1103039" cy="110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Identify risks</a:t>
          </a:r>
        </a:p>
      </dsp:txBody>
      <dsp:txXfrm>
        <a:off x="3612793" y="30816"/>
        <a:ext cx="1103039" cy="1103039"/>
      </dsp:txXfrm>
    </dsp:sp>
    <dsp:sp modelId="{BC1CDA45-FC1D-40B8-B5F8-EC4955FFD624}">
      <dsp:nvSpPr>
        <dsp:cNvPr id="0" name=""/>
        <dsp:cNvSpPr/>
      </dsp:nvSpPr>
      <dsp:spPr>
        <a:xfrm>
          <a:off x="1018717" y="-1013"/>
          <a:ext cx="4134765" cy="4134765"/>
        </a:xfrm>
        <a:prstGeom prst="circularArrow">
          <a:avLst>
            <a:gd name="adj1" fmla="val 5202"/>
            <a:gd name="adj2" fmla="val 336051"/>
            <a:gd name="adj3" fmla="val 21292680"/>
            <a:gd name="adj4" fmla="val 19766732"/>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778E9C-9B8E-4569-9D1F-9A09FF06CD2F}">
      <dsp:nvSpPr>
        <dsp:cNvPr id="0" name=""/>
        <dsp:cNvSpPr/>
      </dsp:nvSpPr>
      <dsp:spPr>
        <a:xfrm>
          <a:off x="4279165" y="2081699"/>
          <a:ext cx="1103039" cy="110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Analyze risks</a:t>
          </a:r>
        </a:p>
      </dsp:txBody>
      <dsp:txXfrm>
        <a:off x="4279165" y="2081699"/>
        <a:ext cx="1103039" cy="1103039"/>
      </dsp:txXfrm>
    </dsp:sp>
    <dsp:sp modelId="{CB74E18D-406A-4D60-834A-222ECF056CCD}">
      <dsp:nvSpPr>
        <dsp:cNvPr id="0" name=""/>
        <dsp:cNvSpPr/>
      </dsp:nvSpPr>
      <dsp:spPr>
        <a:xfrm>
          <a:off x="1018717" y="-1013"/>
          <a:ext cx="4134765" cy="4134765"/>
        </a:xfrm>
        <a:prstGeom prst="circularArrow">
          <a:avLst>
            <a:gd name="adj1" fmla="val 5202"/>
            <a:gd name="adj2" fmla="val 336051"/>
            <a:gd name="adj3" fmla="val 4014115"/>
            <a:gd name="adj4" fmla="val 2253968"/>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C0CE2CF-1B2A-4BEE-A5D6-28E6BEA566B1}">
      <dsp:nvSpPr>
        <dsp:cNvPr id="0" name=""/>
        <dsp:cNvSpPr/>
      </dsp:nvSpPr>
      <dsp:spPr>
        <a:xfrm>
          <a:off x="2534580" y="3349215"/>
          <a:ext cx="1103039" cy="110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Consider mitigation strategies</a:t>
          </a:r>
        </a:p>
      </dsp:txBody>
      <dsp:txXfrm>
        <a:off x="2534580" y="3349215"/>
        <a:ext cx="1103039" cy="1103039"/>
      </dsp:txXfrm>
    </dsp:sp>
    <dsp:sp modelId="{9B04335A-6230-412D-AB8A-51AE90A9B3DD}">
      <dsp:nvSpPr>
        <dsp:cNvPr id="0" name=""/>
        <dsp:cNvSpPr/>
      </dsp:nvSpPr>
      <dsp:spPr>
        <a:xfrm>
          <a:off x="1018717" y="-1013"/>
          <a:ext cx="4134765" cy="4134765"/>
        </a:xfrm>
        <a:prstGeom prst="circularArrow">
          <a:avLst>
            <a:gd name="adj1" fmla="val 5202"/>
            <a:gd name="adj2" fmla="val 336051"/>
            <a:gd name="adj3" fmla="val 8209981"/>
            <a:gd name="adj4" fmla="val 6449834"/>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3F49646-157F-458E-8EA5-A9398C092151}">
      <dsp:nvSpPr>
        <dsp:cNvPr id="0" name=""/>
        <dsp:cNvSpPr/>
      </dsp:nvSpPr>
      <dsp:spPr>
        <a:xfrm>
          <a:off x="789994" y="2081699"/>
          <a:ext cx="1103039" cy="110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Implement best approaches</a:t>
          </a:r>
        </a:p>
      </dsp:txBody>
      <dsp:txXfrm>
        <a:off x="789994" y="2081699"/>
        <a:ext cx="1103039" cy="1103039"/>
      </dsp:txXfrm>
    </dsp:sp>
    <dsp:sp modelId="{A704ECE8-8DA7-479E-A7E5-8C8D33AECAD8}">
      <dsp:nvSpPr>
        <dsp:cNvPr id="0" name=""/>
        <dsp:cNvSpPr/>
      </dsp:nvSpPr>
      <dsp:spPr>
        <a:xfrm>
          <a:off x="1018717" y="-1013"/>
          <a:ext cx="4134765" cy="4134765"/>
        </a:xfrm>
        <a:prstGeom prst="circularArrow">
          <a:avLst>
            <a:gd name="adj1" fmla="val 5202"/>
            <a:gd name="adj2" fmla="val 336051"/>
            <a:gd name="adj3" fmla="val 12297217"/>
            <a:gd name="adj4" fmla="val 10771269"/>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3573A8D-0943-49EF-9AF9-B90E9EB01333}">
      <dsp:nvSpPr>
        <dsp:cNvPr id="0" name=""/>
        <dsp:cNvSpPr/>
      </dsp:nvSpPr>
      <dsp:spPr>
        <a:xfrm>
          <a:off x="1456366" y="30816"/>
          <a:ext cx="1103039" cy="110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Monitor effectiveness</a:t>
          </a:r>
        </a:p>
      </dsp:txBody>
      <dsp:txXfrm>
        <a:off x="1456366" y="30816"/>
        <a:ext cx="1103039" cy="1103039"/>
      </dsp:txXfrm>
    </dsp:sp>
    <dsp:sp modelId="{9F2FFFF1-FE27-4207-927A-16A35738C527}">
      <dsp:nvSpPr>
        <dsp:cNvPr id="0" name=""/>
        <dsp:cNvSpPr/>
      </dsp:nvSpPr>
      <dsp:spPr>
        <a:xfrm>
          <a:off x="1018717" y="-1013"/>
          <a:ext cx="4134765" cy="4134765"/>
        </a:xfrm>
        <a:prstGeom prst="circularArrow">
          <a:avLst>
            <a:gd name="adj1" fmla="val 5202"/>
            <a:gd name="adj2" fmla="val 336051"/>
            <a:gd name="adj3" fmla="val 16865106"/>
            <a:gd name="adj4" fmla="val 15198843"/>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4091"/>
          </a:xfrm>
          <a:prstGeom prst="rect">
            <a:avLst/>
          </a:prstGeom>
        </p:spPr>
        <p:txBody>
          <a:bodyPr vert="horz" lIns="91440" tIns="45720" rIns="91440" bIns="45720" rtlCol="0"/>
          <a:lstStyle>
            <a:lvl1pPr algn="r">
              <a:defRPr sz="1200"/>
            </a:lvl1pPr>
          </a:lstStyle>
          <a:p>
            <a:fld id="{984C1E88-18DA-4AAA-8EF9-D7528D03399E}" type="datetimeFigureOut">
              <a:rPr lang="en-US" smtClean="0"/>
              <a:t>12/10/13</a:t>
            </a:fld>
            <a:endParaRPr lang="en-US"/>
          </a:p>
        </p:txBody>
      </p:sp>
      <p:sp>
        <p:nvSpPr>
          <p:cNvPr id="4" name="Footer Placeholder 3"/>
          <p:cNvSpPr>
            <a:spLocks noGrp="1"/>
          </p:cNvSpPr>
          <p:nvPr>
            <p:ph type="ftr" sz="quarter" idx="2"/>
          </p:nvPr>
        </p:nvSpPr>
        <p:spPr>
          <a:xfrm>
            <a:off x="0" y="6513910"/>
            <a:ext cx="402844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910"/>
            <a:ext cx="4028440" cy="344090"/>
          </a:xfrm>
          <a:prstGeom prst="rect">
            <a:avLst/>
          </a:prstGeom>
        </p:spPr>
        <p:txBody>
          <a:bodyPr vert="horz" lIns="91440" tIns="45720" rIns="91440" bIns="45720" rtlCol="0" anchor="b"/>
          <a:lstStyle>
            <a:lvl1pPr algn="r">
              <a:defRPr sz="1200"/>
            </a:lvl1pPr>
          </a:lstStyle>
          <a:p>
            <a:fld id="{A2902D50-3A6E-4B75-BB9E-ADD02AB08E9E}" type="slidenum">
              <a:rPr lang="en-US" smtClean="0"/>
              <a:t>‹#›</a:t>
            </a:fld>
            <a:endParaRPr lang="en-US"/>
          </a:p>
        </p:txBody>
      </p:sp>
    </p:spTree>
    <p:extLst>
      <p:ext uri="{BB962C8B-B14F-4D97-AF65-F5344CB8AC3E}">
        <p14:creationId xmlns:p14="http://schemas.microsoft.com/office/powerpoint/2010/main" val="394363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284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7411" name="Rectangle 3"/>
          <p:cNvSpPr>
            <a:spLocks noGrp="1" noChangeArrowheads="1"/>
          </p:cNvSpPr>
          <p:nvPr>
            <p:ph type="dt" idx="1"/>
          </p:nvPr>
        </p:nvSpPr>
        <p:spPr bwMode="auto">
          <a:xfrm>
            <a:off x="5265809" y="0"/>
            <a:ext cx="40284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29640" y="3257550"/>
            <a:ext cx="743712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6513910"/>
            <a:ext cx="40284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7415" name="Rectangle 7"/>
          <p:cNvSpPr>
            <a:spLocks noGrp="1" noChangeArrowheads="1"/>
          </p:cNvSpPr>
          <p:nvPr>
            <p:ph type="sldNum" sz="quarter" idx="5"/>
          </p:nvPr>
        </p:nvSpPr>
        <p:spPr bwMode="auto">
          <a:xfrm>
            <a:off x="5265809" y="6513910"/>
            <a:ext cx="40284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8B1AD2F-7B75-425D-A3DF-D52F87B76E4E}" type="slidenum">
              <a:rPr lang="en-US"/>
              <a:pPr/>
              <a:t>‹#›</a:t>
            </a:fld>
            <a:endParaRPr lang="en-US"/>
          </a:p>
        </p:txBody>
      </p:sp>
    </p:spTree>
    <p:extLst>
      <p:ext uri="{BB962C8B-B14F-4D97-AF65-F5344CB8AC3E}">
        <p14:creationId xmlns:p14="http://schemas.microsoft.com/office/powerpoint/2010/main" val="2577143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solidFill>
                <a:srgbClr val="000066"/>
              </a:solidFill>
            </a:endParaRPr>
          </a:p>
        </p:txBody>
      </p:sp>
      <p:sp>
        <p:nvSpPr>
          <p:cNvPr id="4" name="Slide Number Placeholder 3"/>
          <p:cNvSpPr>
            <a:spLocks noGrp="1"/>
          </p:cNvSpPr>
          <p:nvPr>
            <p:ph type="sldNum" sz="quarter" idx="10"/>
          </p:nvPr>
        </p:nvSpPr>
        <p:spPr/>
        <p:txBody>
          <a:bodyPr/>
          <a:lstStyle/>
          <a:p>
            <a:fld id="{48B1AD2F-7B75-425D-A3DF-D52F87B76E4E}" type="slidenum">
              <a:rPr lang="en-US" smtClean="0"/>
              <a:pPr/>
              <a:t>1</a:t>
            </a:fld>
            <a:endParaRPr lang="en-US"/>
          </a:p>
        </p:txBody>
      </p:sp>
    </p:spTree>
    <p:extLst>
      <p:ext uri="{BB962C8B-B14F-4D97-AF65-F5344CB8AC3E}">
        <p14:creationId xmlns:p14="http://schemas.microsoft.com/office/powerpoint/2010/main" val="294439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healthcare organizations build a new foundation for care delivery with their health IT systems, they must not presume that the systems will always operate as planned, nor that patient safety is assured with these systems. Indeed, high-reliability organizations make safety their number one priority and approach safety systematically.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high-reliability organization must maintain a never-ending, closed-loop approach to health IT system safety. As depicted in this figure: “Continuous Feedback Approach to Health IT System Safety,” this approach requires continually monitoring for possible unintended consequences of health IT from the time the technology is first tested in the organization and throughout its full implementation and operation. If any safety risks are identified, the organization must examine the causes of these risks, consider strategies to eliminate the risks, select and implement the most effective risk-reduction strategies, and monitor these strategies to ensure they are working as intended.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goal for healthcare organizations in tracking and addressing the unintended consequences of health IT systems is to design robust processes to capture the problems that users encounter with the systems so that they can be addressed before any patients are harmed. The organization must, therefore, have processes in place to identify problems that can occur with the technology when it is first tested and implemented, as well as capture important information about health IT-related vulnerabilities throughout the system’s operation in the organization.</a:t>
            </a:r>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12</a:t>
            </a:fld>
            <a:endParaRPr lang="en-US"/>
          </a:p>
        </p:txBody>
      </p:sp>
    </p:spTree>
    <p:extLst>
      <p:ext uri="{BB962C8B-B14F-4D97-AF65-F5344CB8AC3E}">
        <p14:creationId xmlns:p14="http://schemas.microsoft.com/office/powerpoint/2010/main" val="332871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High-Reliability Organizations’ Commitment to Health IT Safety</a:t>
            </a:r>
          </a:p>
          <a:p>
            <a:r>
              <a:rPr lang="en-US" sz="1200" kern="1200" dirty="0" smtClean="0">
                <a:solidFill>
                  <a:schemeClr val="tx1"/>
                </a:solidFill>
                <a:effectLst/>
                <a:latin typeface="Times New Roman" pitchFamily="18" charset="0"/>
                <a:ea typeface="+mn-ea"/>
                <a:cs typeface="+mn-cs"/>
              </a:rPr>
              <a:t>Of course, for the organization’s approach to health IT safety to be successful, the high-reliability organization must build a culture that supports staff reporting of problems that they encounter.</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foundation for this culture is leadership commitment to safety. Leaders can establish this culture with the following actions:</a:t>
            </a:r>
          </a:p>
          <a:p>
            <a:r>
              <a:rPr lang="en-US" sz="1200" kern="1200" dirty="0" smtClean="0">
                <a:solidFill>
                  <a:schemeClr val="tx1"/>
                </a:solidFill>
                <a:effectLst/>
                <a:latin typeface="Times New Roman" pitchFamily="18" charset="0"/>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Educating staff about health IT safety</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Advocating health IT safety as everyone’s responsibility</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Promoting open communication about health IT safety concerns</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Empowering staff to identify, report, and ameliorate hazards and risks from health IT systems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Establishing a blame-free environment for reporting any health IT-related problems (including errors and near misses) without fear of punishment or reprisal</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Allocating adequate resources to ensure health IT safety</a:t>
            </a:r>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13</a:t>
            </a:fld>
            <a:endParaRPr lang="en-US"/>
          </a:p>
        </p:txBody>
      </p:sp>
    </p:spTree>
    <p:extLst>
      <p:ext uri="{BB962C8B-B14F-4D97-AF65-F5344CB8AC3E}">
        <p14:creationId xmlns:p14="http://schemas.microsoft.com/office/powerpoint/2010/main" val="13035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838" indent="0">
              <a:buFont typeface="Arial" panose="020B0604020202020204" pitchFamily="34" charset="0"/>
              <a:buNone/>
            </a:pPr>
            <a:r>
              <a:rPr lang="en-US" sz="1200" dirty="0" smtClean="0">
                <a:solidFill>
                  <a:schemeClr val="bg1">
                    <a:lumMod val="10000"/>
                  </a:schemeClr>
                </a:solidFill>
              </a:rPr>
              <a:t>Critical lab results overlooked without full interface for different Health IT systems  </a:t>
            </a:r>
          </a:p>
          <a:p>
            <a:pPr marL="350838" indent="0">
              <a:buFont typeface="Arial" panose="020B0604020202020204" pitchFamily="34" charset="0"/>
              <a:buNone/>
            </a:pPr>
            <a:endParaRPr lang="en-US" sz="1200" dirty="0" smtClean="0">
              <a:solidFill>
                <a:schemeClr val="bg1">
                  <a:lumMod val="10000"/>
                </a:schemeClr>
              </a:solidFill>
            </a:endParaRPr>
          </a:p>
          <a:p>
            <a:pPr marL="350838" indent="0">
              <a:buFont typeface="Arial" panose="020B0604020202020204" pitchFamily="34" charset="0"/>
              <a:buNone/>
            </a:pPr>
            <a:r>
              <a:rPr lang="en-US" sz="1200" dirty="0" smtClean="0"/>
              <a:t>Consider the following poorly designed health IT system interface that hindered the reporting of critical laboratory results to patients’ physicians and eventually led to a fatal event:</a:t>
            </a:r>
          </a:p>
          <a:p>
            <a:endParaRPr lang="en-US" dirty="0" smtClean="0"/>
          </a:p>
          <a:p>
            <a:pPr marL="171450" lvl="0" indent="-171450">
              <a:buFont typeface="Arial" panose="020B0604020202020204" pitchFamily="34" charset="0"/>
              <a:buChar char="•"/>
            </a:pPr>
            <a:r>
              <a:rPr lang="en-US" sz="1200" dirty="0" smtClean="0"/>
              <a:t>The interface between the hospital’s laboratory information system and its transplant surgery database only allowed certain laboratory test results to reach the transplant database. </a:t>
            </a:r>
          </a:p>
          <a:p>
            <a:pPr lvl="0"/>
            <a:endParaRPr lang="en-US" sz="1200" dirty="0" smtClean="0"/>
          </a:p>
          <a:p>
            <a:pPr marL="171450" lvl="0" indent="-171450">
              <a:buFont typeface="Arial" panose="020B0604020202020204" pitchFamily="34" charset="0"/>
              <a:buChar char="•"/>
            </a:pPr>
            <a:r>
              <a:rPr lang="en-US" sz="1200" dirty="0" smtClean="0"/>
              <a:t>The transplant team had to access the laboratory system and the organization’s EHR for additional test result information.</a:t>
            </a:r>
          </a:p>
          <a:p>
            <a:pPr marL="171450" lvl="0" indent="-171450">
              <a:buFont typeface="Arial" panose="020B0604020202020204" pitchFamily="34" charset="0"/>
              <a:buChar char="•"/>
            </a:pPr>
            <a:endParaRPr lang="en-US" sz="1200" dirty="0" smtClean="0"/>
          </a:p>
          <a:p>
            <a:pPr marL="171450" lvl="0" indent="-171450">
              <a:buFont typeface="Arial" panose="020B0604020202020204" pitchFamily="34" charset="0"/>
              <a:buChar char="•"/>
            </a:pPr>
            <a:r>
              <a:rPr lang="en-US" sz="1200" dirty="0" smtClean="0"/>
              <a:t>In this particular event, the coordinator deleted the notification but did not enter an action item in the transplant database.</a:t>
            </a:r>
          </a:p>
          <a:p>
            <a:pPr lvl="0"/>
            <a:endParaRPr lang="en-US" sz="1200" dirty="0" smtClean="0"/>
          </a:p>
          <a:p>
            <a:pPr marL="171450" lvl="0" indent="-171450">
              <a:buFont typeface="Arial" panose="020B0604020202020204" pitchFamily="34" charset="0"/>
              <a:buChar char="•"/>
            </a:pPr>
            <a:r>
              <a:rPr lang="en-US" sz="1200" dirty="0" smtClean="0"/>
              <a:t>Several months after the laboratory tests were conducted, the patient died as a result of organ transplant rejection. </a:t>
            </a:r>
          </a:p>
          <a:p>
            <a:pPr lvl="0"/>
            <a:endParaRPr lang="en-US" sz="1200" dirty="0" smtClean="0"/>
          </a:p>
          <a:p>
            <a:pPr marL="171450" lvl="0" indent="-171450">
              <a:buFont typeface="Arial" panose="020B0604020202020204" pitchFamily="34" charset="0"/>
              <a:buChar char="•"/>
            </a:pPr>
            <a:r>
              <a:rPr lang="en-US" sz="1200" dirty="0" smtClean="0"/>
              <a:t>Upon the patient’s admission to the hospital for treatment for the failing transplant, staff discovered the original test result in the organization’s EHR, which had indicated pending organ failure. The physician had never seen the test result to act on its findings.</a:t>
            </a:r>
          </a:p>
          <a:p>
            <a:pPr marL="0" indent="0">
              <a:buNone/>
            </a:pPr>
            <a:endParaRPr lang="en-US" sz="1600" dirty="0" smtClean="0"/>
          </a:p>
          <a:p>
            <a:pPr marL="171450" lvl="0" indent="-171450">
              <a:buFont typeface="Arial" panose="020B0604020202020204" pitchFamily="34" charset="0"/>
              <a:buChar char="•"/>
            </a:pPr>
            <a:r>
              <a:rPr lang="en-US" sz="1200" dirty="0" smtClean="0"/>
              <a:t>In this particular event, the coordinator deleted the notification but did not enter an action item in the transplant database.</a:t>
            </a:r>
          </a:p>
          <a:p>
            <a:pPr lvl="0"/>
            <a:endParaRPr lang="en-US" sz="1200" dirty="0" smtClean="0"/>
          </a:p>
          <a:p>
            <a:pPr marL="171450" lvl="0" indent="-171450">
              <a:buFont typeface="Arial" panose="020B0604020202020204" pitchFamily="34" charset="0"/>
              <a:buChar char="•"/>
            </a:pPr>
            <a:r>
              <a:rPr lang="en-US" sz="1200" dirty="0" smtClean="0"/>
              <a:t>Several months after the laboratory tests were conducted, the patient died as a result of organ transplant rejection. </a:t>
            </a:r>
          </a:p>
          <a:p>
            <a:pPr lvl="0"/>
            <a:endParaRPr lang="en-US" sz="1200" dirty="0" smtClean="0"/>
          </a:p>
          <a:p>
            <a:pPr marL="171450" lvl="0" indent="-171450">
              <a:buFont typeface="Arial" panose="020B0604020202020204" pitchFamily="34" charset="0"/>
              <a:buChar char="•"/>
            </a:pPr>
            <a:r>
              <a:rPr lang="en-US" sz="1200" dirty="0" smtClean="0"/>
              <a:t>Upon the patient’s admission to the hospital for treatment for the failing transplant, staff discovered the original test result in the organization’s EHR, which had indicated pending organ failure. The physician had never seen the test result to act on its findings.</a:t>
            </a:r>
          </a:p>
          <a:p>
            <a:pPr marL="0" indent="0">
              <a:buNone/>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19</a:t>
            </a:fld>
            <a:endParaRPr lang="en-US"/>
          </a:p>
        </p:txBody>
      </p:sp>
    </p:spTree>
    <p:extLst>
      <p:ext uri="{BB962C8B-B14F-4D97-AF65-F5344CB8AC3E}">
        <p14:creationId xmlns:p14="http://schemas.microsoft.com/office/powerpoint/2010/main" val="326612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Using the eight dimensions of the socio-technical model, the organization can begin to conduct an in-depth examination of the event to understand how and why the health IT event occurred and, ultimately, to identify and design strategies to prevent similar events. Here is a partial look at what each dimension might reveal about the particular event:</a:t>
            </a:r>
          </a:p>
          <a:p>
            <a:r>
              <a:rPr lang="en-US" sz="1200" kern="1200" dirty="0" smtClean="0">
                <a:solidFill>
                  <a:schemeClr val="tx1"/>
                </a:solidFill>
                <a:effectLst/>
                <a:latin typeface="Times New Roman" pitchFamily="18" charset="0"/>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Hardware and software.</a:t>
            </a:r>
            <a:r>
              <a:rPr lang="en-US" sz="1200" kern="1200" dirty="0" smtClean="0">
                <a:solidFill>
                  <a:schemeClr val="tx1"/>
                </a:solidFill>
                <a:effectLst/>
                <a:latin typeface="Times New Roman" pitchFamily="18" charset="0"/>
                <a:ea typeface="+mn-ea"/>
                <a:cs typeface="+mn-cs"/>
              </a:rPr>
              <a:t> The system lacked an effective, two-way interface between the lab and organ transplant program for ordering tests and receiving results.</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Clinical content.</a:t>
            </a:r>
            <a:r>
              <a:rPr lang="en-US" sz="1200" kern="1200" dirty="0" smtClean="0">
                <a:solidFill>
                  <a:schemeClr val="tx1"/>
                </a:solidFill>
                <a:effectLst/>
                <a:latin typeface="Times New Roman" pitchFamily="18" charset="0"/>
                <a:ea typeface="+mn-ea"/>
                <a:cs typeface="+mn-cs"/>
              </a:rPr>
              <a:t> Test results were not stored in a structured format to facilitate reporting and tracking of the data.</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Human-computer interface.</a:t>
            </a:r>
            <a:r>
              <a:rPr lang="en-US" sz="1200" kern="1200" dirty="0" smtClean="0">
                <a:solidFill>
                  <a:schemeClr val="tx1"/>
                </a:solidFill>
                <a:effectLst/>
                <a:latin typeface="Times New Roman" pitchFamily="18" charset="0"/>
                <a:ea typeface="+mn-ea"/>
                <a:cs typeface="+mn-cs"/>
              </a:rPr>
              <a:t> Clinicians could not review test results in the patient’s medical record, and there were no alerts prompting clinicians to look for critical results.</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People.</a:t>
            </a:r>
            <a:r>
              <a:rPr lang="en-US" sz="1200" kern="1200" dirty="0" smtClean="0">
                <a:solidFill>
                  <a:schemeClr val="tx1"/>
                </a:solidFill>
                <a:effectLst/>
                <a:latin typeface="Times New Roman" pitchFamily="18" charset="0"/>
                <a:ea typeface="+mn-ea"/>
                <a:cs typeface="+mn-cs"/>
              </a:rPr>
              <a:t> Transplant staff created workarounds to an ineffective system interface.</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Workflow and communication.</a:t>
            </a:r>
            <a:r>
              <a:rPr lang="en-US" sz="1200" kern="1200" dirty="0" smtClean="0">
                <a:solidFill>
                  <a:schemeClr val="tx1"/>
                </a:solidFill>
                <a:effectLst/>
                <a:latin typeface="Times New Roman" pitchFamily="18" charset="0"/>
                <a:ea typeface="+mn-ea"/>
                <a:cs typeface="+mn-cs"/>
              </a:rPr>
              <a:t> There were no fail-safe measures to ensure that a clinician received critical test information.</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Internal organizational policies, procedures, environment, and culture.</a:t>
            </a:r>
            <a:r>
              <a:rPr lang="en-US" sz="1200" kern="1200" dirty="0" smtClean="0">
                <a:solidFill>
                  <a:schemeClr val="tx1"/>
                </a:solidFill>
                <a:effectLst/>
                <a:latin typeface="Times New Roman" pitchFamily="18" charset="0"/>
                <a:ea typeface="+mn-ea"/>
                <a:cs typeface="+mn-cs"/>
              </a:rPr>
              <a:t> The organization either failed to develop policies prohibiting the sharing of user passwords or established a culture that tolerated deviance from organization policies.</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External rules, regulations, and pressures.</a:t>
            </a:r>
            <a:r>
              <a:rPr lang="en-US" sz="1200" kern="1200" dirty="0" smtClean="0">
                <a:solidFill>
                  <a:schemeClr val="tx1"/>
                </a:solidFill>
                <a:effectLst/>
                <a:latin typeface="Times New Roman" pitchFamily="18" charset="0"/>
                <a:ea typeface="+mn-ea"/>
                <a:cs typeface="+mn-cs"/>
              </a:rPr>
              <a:t> Inability to meet federal requirements for health IT privacy and security protections may have stopped the organization from building an effective and complete interface between the laboratory information system and the transplant database.</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System measurement and monitoring.</a:t>
            </a:r>
            <a:r>
              <a:rPr lang="en-US" sz="1200" kern="1200" dirty="0" smtClean="0">
                <a:solidFill>
                  <a:schemeClr val="tx1"/>
                </a:solidFill>
                <a:effectLst/>
                <a:latin typeface="Times New Roman" pitchFamily="18" charset="0"/>
                <a:ea typeface="+mn-ea"/>
                <a:cs typeface="+mn-cs"/>
              </a:rPr>
              <a:t> The organization failed to monitor laboratory test result follow up to determine whether critical results were received by clinicians for follow-up action.</a:t>
            </a:r>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20</a:t>
            </a:fld>
            <a:endParaRPr lang="en-US"/>
          </a:p>
        </p:txBody>
      </p:sp>
    </p:spTree>
    <p:extLst>
      <p:ext uri="{BB962C8B-B14F-4D97-AF65-F5344CB8AC3E}">
        <p14:creationId xmlns:p14="http://schemas.microsoft.com/office/powerpoint/2010/main" val="184659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200" dirty="0" smtClean="0"/>
              <a:t>There are three ways in which EHR developers might work with providers and PSOs under the framework of the Patient Safety Act: </a:t>
            </a:r>
          </a:p>
          <a:p>
            <a:pPr marL="0" lvl="0" indent="0">
              <a:buFont typeface="+mj-lt"/>
              <a:buNone/>
            </a:pPr>
            <a:endParaRPr lang="en-US" sz="1200" kern="1200" dirty="0" smtClean="0">
              <a:solidFill>
                <a:schemeClr val="tx1"/>
              </a:solidFill>
              <a:effectLst/>
              <a:latin typeface="Times New Roman" pitchFamily="18" charset="0"/>
              <a:ea typeface="+mn-ea"/>
              <a:cs typeface="+mn-cs"/>
            </a:endParaRPr>
          </a:p>
          <a:p>
            <a:pPr marL="228600" lvl="0" indent="-228600">
              <a:buFont typeface="+mj-lt"/>
              <a:buAutoNum type="arabicPeriod"/>
            </a:pPr>
            <a:r>
              <a:rPr lang="en-US" sz="1200" kern="1200" dirty="0" smtClean="0">
                <a:solidFill>
                  <a:schemeClr val="tx1"/>
                </a:solidFill>
                <a:effectLst/>
                <a:latin typeface="Times New Roman" pitchFamily="18" charset="0"/>
                <a:ea typeface="+mn-ea"/>
                <a:cs typeface="+mn-cs"/>
              </a:rPr>
              <a:t>Serve as a contractor to a PSO. PSQIA permits a PSO to contract with another entity, such as a vendor, to disclose patient safety information about health IT systems that is classified as patient safety work product (PSWP). Under the law, PSWP is given confidentiality and privilege protections, so the contracting entity is not permitted to disclose the information unless the disclosure is deemed permissible.</a:t>
            </a:r>
          </a:p>
          <a:p>
            <a:pPr marL="228600" lvl="0" indent="-228600">
              <a:buFont typeface="+mj-lt"/>
              <a:buAutoNum type="arabicPeriod"/>
            </a:pPr>
            <a:r>
              <a:rPr lang="en-US" sz="1200" kern="1200" dirty="0" smtClean="0">
                <a:solidFill>
                  <a:schemeClr val="tx1"/>
                </a:solidFill>
                <a:effectLst/>
                <a:latin typeface="Times New Roman" pitchFamily="18" charset="0"/>
                <a:ea typeface="+mn-ea"/>
                <a:cs typeface="+mn-cs"/>
              </a:rPr>
              <a:t>Serve as a contractor to a provider. The provider can contract with another entity, such as a health IT vendor, to submit patient safety reports to a PSO on behalf of the provider working with the PSO.</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dirty="0" smtClean="0">
                <a:solidFill>
                  <a:schemeClr val="tx1"/>
                </a:solidFill>
                <a:effectLst/>
                <a:latin typeface="Times New Roman" pitchFamily="18" charset="0"/>
                <a:ea typeface="+mn-ea"/>
                <a:cs typeface="+mn-cs"/>
              </a:rPr>
              <a:t>Create a component organization to seek listing and serve as a PSO. While a vendor or software developer cannot become federally certified as a PSO, it can create a component organization that can become a PSO. Operating under the requirements that apply to all PSOs, the component PSO could receive and analyze patient safety events and hazards involving health IT.</a:t>
            </a:r>
          </a:p>
          <a:p>
            <a:pPr marL="0" lvl="0" indent="0">
              <a:buFont typeface="+mj-lt"/>
              <a:buNone/>
            </a:pP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26</a:t>
            </a:fld>
            <a:endParaRPr lang="en-US"/>
          </a:p>
        </p:txBody>
      </p:sp>
    </p:spTree>
    <p:extLst>
      <p:ext uri="{BB962C8B-B14F-4D97-AF65-F5344CB8AC3E}">
        <p14:creationId xmlns:p14="http://schemas.microsoft.com/office/powerpoint/2010/main" val="113726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27</a:t>
            </a:fld>
            <a:endParaRPr lang="en-US"/>
          </a:p>
        </p:txBody>
      </p:sp>
    </p:spTree>
    <p:extLst>
      <p:ext uri="{BB962C8B-B14F-4D97-AF65-F5344CB8AC3E}">
        <p14:creationId xmlns:p14="http://schemas.microsoft.com/office/powerpoint/2010/main" val="159087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28</a:t>
            </a:fld>
            <a:endParaRPr lang="en-US"/>
          </a:p>
        </p:txBody>
      </p:sp>
    </p:spTree>
    <p:extLst>
      <p:ext uri="{BB962C8B-B14F-4D97-AF65-F5344CB8AC3E}">
        <p14:creationId xmlns:p14="http://schemas.microsoft.com/office/powerpoint/2010/main" val="281881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1AD2F-7B75-425D-A3DF-D52F87B76E4E}" type="slidenum">
              <a:rPr lang="en-US" smtClean="0"/>
              <a:pPr/>
              <a:t>32</a:t>
            </a:fld>
            <a:endParaRPr lang="en-US"/>
          </a:p>
        </p:txBody>
      </p:sp>
    </p:spTree>
    <p:extLst>
      <p:ext uri="{BB962C8B-B14F-4D97-AF65-F5344CB8AC3E}">
        <p14:creationId xmlns:p14="http://schemas.microsoft.com/office/powerpoint/2010/main" val="1486354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have a better understanding of HIT Events, we</a:t>
            </a:r>
            <a:r>
              <a:rPr lang="en-US" baseline="0" dirty="0" smtClean="0"/>
              <a:t> will take a </a:t>
            </a:r>
            <a:r>
              <a:rPr lang="en-US" dirty="0" smtClean="0"/>
              <a:t>look at the contributing factors</a:t>
            </a:r>
            <a:r>
              <a:rPr lang="en-US" baseline="0" dirty="0" smtClean="0"/>
              <a:t> according to the AHRQ Common Formats.  Let’s take them one at a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33</a:t>
            </a:fld>
            <a:endParaRPr lang="en-US"/>
          </a:p>
        </p:txBody>
      </p:sp>
    </p:spTree>
    <p:extLst>
      <p:ext uri="{BB962C8B-B14F-4D97-AF65-F5344CB8AC3E}">
        <p14:creationId xmlns:p14="http://schemas.microsoft.com/office/powerpoint/2010/main" val="311120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Incompatibility between devices.</a:t>
            </a:r>
          </a:p>
          <a:p>
            <a:endParaRPr lang="en-US" dirty="0" smtClean="0"/>
          </a:p>
          <a:p>
            <a:r>
              <a:rPr lang="en-US" dirty="0" smtClean="0"/>
              <a:t>Whether you have approached</a:t>
            </a:r>
            <a:r>
              <a:rPr lang="en-US" baseline="0" dirty="0" smtClean="0"/>
              <a:t> your IT infrastructure as a single integrated platform or you have taken a  best of breed approach.  You can still have incompatibility between devices.  In this case, device = software.  This is where you can have issues transporting information from one module to another module or from one system to another system.</a:t>
            </a:r>
          </a:p>
          <a:p>
            <a:endParaRPr lang="en-US" baseline="0" dirty="0" smtClean="0"/>
          </a:p>
          <a:p>
            <a:r>
              <a:rPr lang="en-US" baseline="0" dirty="0" smtClean="0"/>
              <a:t>For the example in this case.  Lab results did not appear in the Electronic Health Record because there were issues when the data was transferred into the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34</a:t>
            </a:fld>
            <a:endParaRPr lang="en-US"/>
          </a:p>
        </p:txBody>
      </p:sp>
    </p:spTree>
    <p:extLst>
      <p:ext uri="{BB962C8B-B14F-4D97-AF65-F5344CB8AC3E}">
        <p14:creationId xmlns:p14="http://schemas.microsoft.com/office/powerpoint/2010/main" val="291184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2</a:t>
            </a:fld>
            <a:endParaRPr lang="en-US"/>
          </a:p>
        </p:txBody>
      </p:sp>
    </p:spTree>
    <p:extLst>
      <p:ext uri="{BB962C8B-B14F-4D97-AF65-F5344CB8AC3E}">
        <p14:creationId xmlns:p14="http://schemas.microsoft.com/office/powerpoint/2010/main" val="2002663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Equipment/device function is our next</a:t>
            </a:r>
            <a:r>
              <a:rPr lang="en-US" baseline="0" dirty="0" smtClean="0"/>
              <a:t> contributing factor.  There are many issues that can happen within this category. </a:t>
            </a:r>
          </a:p>
          <a:p>
            <a:endParaRPr lang="en-US" baseline="0" dirty="0" smtClean="0"/>
          </a:p>
          <a:p>
            <a:r>
              <a:rPr lang="en-US" baseline="0" dirty="0" smtClean="0"/>
              <a:t>They include:</a:t>
            </a:r>
          </a:p>
          <a:p>
            <a:pPr marL="457133" indent="-457133">
              <a:buFont typeface="Arial" panose="020B0604020202020204" pitchFamily="34" charset="0"/>
              <a:buChar char="•"/>
            </a:pPr>
            <a:r>
              <a:rPr lang="en-US" dirty="0" smtClean="0"/>
              <a:t>Loss or delay of data</a:t>
            </a:r>
          </a:p>
          <a:p>
            <a:pPr marL="457133" indent="-457133">
              <a:buFont typeface="Arial" panose="020B0604020202020204" pitchFamily="34" charset="0"/>
              <a:buChar char="•"/>
            </a:pPr>
            <a:r>
              <a:rPr lang="en-US" dirty="0" smtClean="0"/>
              <a:t>System returns or stores data that does not match patient</a:t>
            </a:r>
          </a:p>
          <a:p>
            <a:pPr marL="457133" indent="-457133">
              <a:buFont typeface="Arial" panose="020B0604020202020204" pitchFamily="34" charset="0"/>
              <a:buChar char="•"/>
            </a:pPr>
            <a:r>
              <a:rPr lang="en-US" dirty="0" smtClean="0"/>
              <a:t>Image measurement/corruption issue</a:t>
            </a:r>
          </a:p>
          <a:p>
            <a:pPr marL="457133" indent="-457133">
              <a:buFont typeface="Arial" panose="020B0604020202020204" pitchFamily="34" charset="0"/>
              <a:buChar char="•"/>
            </a:pPr>
            <a:r>
              <a:rPr lang="en-US" dirty="0" smtClean="0"/>
              <a:t>Image orientation incorrect</a:t>
            </a:r>
          </a:p>
          <a:p>
            <a:pPr marL="457133" indent="-457133">
              <a:buFont typeface="Arial" panose="020B0604020202020204" pitchFamily="34" charset="0"/>
              <a:buChar char="•"/>
            </a:pPr>
            <a:r>
              <a:rPr lang="en-US" dirty="0" smtClean="0"/>
              <a:t>Incorrect test results</a:t>
            </a:r>
          </a:p>
          <a:p>
            <a:pPr marL="457133" indent="-457133">
              <a:buFont typeface="Arial" panose="020B0604020202020204" pitchFamily="34" charset="0"/>
              <a:buChar char="•"/>
            </a:pPr>
            <a:r>
              <a:rPr lang="en-US" dirty="0" smtClean="0"/>
              <a:t>Incorrect software programming calculation</a:t>
            </a:r>
          </a:p>
          <a:p>
            <a:pPr marL="457133" indent="-457133">
              <a:buFont typeface="Arial" panose="020B0604020202020204" pitchFamily="34" charset="0"/>
              <a:buChar char="•"/>
            </a:pPr>
            <a:r>
              <a:rPr lang="en-US" dirty="0" smtClean="0"/>
              <a:t>Incorrect or inappropriate alert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35</a:t>
            </a:fld>
            <a:endParaRPr lang="en-US"/>
          </a:p>
        </p:txBody>
      </p:sp>
    </p:spTree>
    <p:extLst>
      <p:ext uri="{BB962C8B-B14F-4D97-AF65-F5344CB8AC3E}">
        <p14:creationId xmlns:p14="http://schemas.microsoft.com/office/powerpoint/2010/main" val="3897625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36</a:t>
            </a:fld>
            <a:endParaRPr lang="en-US"/>
          </a:p>
        </p:txBody>
      </p:sp>
    </p:spTree>
    <p:extLst>
      <p:ext uri="{BB962C8B-B14F-4D97-AF65-F5344CB8AC3E}">
        <p14:creationId xmlns:p14="http://schemas.microsoft.com/office/powerpoint/2010/main" val="3621500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40</a:t>
            </a:fld>
            <a:endParaRPr lang="en-US"/>
          </a:p>
        </p:txBody>
      </p:sp>
    </p:spTree>
    <p:extLst>
      <p:ext uri="{BB962C8B-B14F-4D97-AF65-F5344CB8AC3E}">
        <p14:creationId xmlns:p14="http://schemas.microsoft.com/office/powerpoint/2010/main" val="4111105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41</a:t>
            </a:fld>
            <a:endParaRPr lang="en-US"/>
          </a:p>
        </p:txBody>
      </p:sp>
    </p:spTree>
    <p:extLst>
      <p:ext uri="{BB962C8B-B14F-4D97-AF65-F5344CB8AC3E}">
        <p14:creationId xmlns:p14="http://schemas.microsoft.com/office/powerpoint/2010/main" val="2227379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43</a:t>
            </a:fld>
            <a:endParaRPr lang="en-US"/>
          </a:p>
        </p:txBody>
      </p:sp>
    </p:spTree>
    <p:extLst>
      <p:ext uri="{BB962C8B-B14F-4D97-AF65-F5344CB8AC3E}">
        <p14:creationId xmlns:p14="http://schemas.microsoft.com/office/powerpoint/2010/main" val="102518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3</a:t>
            </a:fld>
            <a:endParaRPr lang="en-US"/>
          </a:p>
        </p:txBody>
      </p:sp>
    </p:spTree>
    <p:extLst>
      <p:ext uri="{BB962C8B-B14F-4D97-AF65-F5344CB8AC3E}">
        <p14:creationId xmlns:p14="http://schemas.microsoft.com/office/powerpoint/2010/main" val="166605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Ultimately, a healthcare organization’s approach to health IT safety relies on the collective guidance provided by internal and external experts as depicted in the figure “Health IT Safety: A Shared Responsibility.” Working together, healthcare organizations, PSOs, health IT vendors and software developers, and others can learn how to achieve the full potential of health IT. </a:t>
            </a:r>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6</a:t>
            </a:fld>
            <a:endParaRPr lang="en-US"/>
          </a:p>
        </p:txBody>
      </p:sp>
    </p:spTree>
    <p:extLst>
      <p:ext uri="{BB962C8B-B14F-4D97-AF65-F5344CB8AC3E}">
        <p14:creationId xmlns:p14="http://schemas.microsoft.com/office/powerpoint/2010/main" val="256117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Times New Roman" pitchFamily="18" charset="0"/>
                <a:ea typeface="+mn-ea"/>
                <a:cs typeface="+mn-cs"/>
              </a:rPr>
              <a:t>Health IT involves the exchange of health information in an electronic environment as in the following examples</a:t>
            </a:r>
            <a:r>
              <a:rPr lang="en-US" sz="1200" kern="1200" dirty="0" smtClean="0">
                <a:solidFill>
                  <a:schemeClr val="tx1"/>
                </a:solidFill>
                <a:effectLst/>
                <a:latin typeface="Times New Roman" pitchFamily="18" charset="0"/>
                <a:ea typeface="+mn-ea"/>
                <a:cs typeface="+mn-cs"/>
              </a:rPr>
              <a:t>.</a:t>
            </a:r>
          </a:p>
          <a:p>
            <a:endParaRPr lang="en-US" dirty="0" smtClean="0"/>
          </a:p>
          <a:p>
            <a:pPr marL="171450" indent="-171450">
              <a:buFont typeface="Arial" panose="020B0604020202020204" pitchFamily="34" charset="0"/>
              <a:buChar char="•"/>
            </a:pPr>
            <a:r>
              <a:rPr lang="en-US" sz="1200" dirty="0" smtClean="0"/>
              <a:t>Administrative – medical billing and scheduling practice management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Coding/billing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Master patient index</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Registration/appointment scheduling system</a:t>
            </a:r>
            <a:endParaRPr lang="en-US" sz="1200" dirty="0" smtClean="0"/>
          </a:p>
          <a:p>
            <a:pPr marL="171450" indent="-171450">
              <a:buFont typeface="Arial" panose="020B0604020202020204" pitchFamily="34" charset="0"/>
              <a:buChar char="•"/>
            </a:pPr>
            <a:r>
              <a:rPr lang="en-US" sz="1200" dirty="0" smtClean="0"/>
              <a:t>Automated dispensing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Medication dispensing cabinet</a:t>
            </a:r>
            <a:endParaRPr lang="en-US" sz="1200" dirty="0" smtClean="0"/>
          </a:p>
          <a:p>
            <a:pPr marL="171450" indent="-171450">
              <a:buFont typeface="Arial" panose="020B0604020202020204" pitchFamily="34" charset="0"/>
              <a:buChar char="•"/>
            </a:pPr>
            <a:r>
              <a:rPr lang="en-US" sz="1200" dirty="0" smtClean="0"/>
              <a:t>Computerized medical devices</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Infusion pumps with dose-error-reduction capability (i.e., “smart” pumps)</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Patient monitoring systems (e.g., cardiac, respiratory, fetal)</a:t>
            </a:r>
            <a:endParaRPr lang="en-US" sz="1200" dirty="0" smtClean="0"/>
          </a:p>
          <a:p>
            <a:pPr marL="171450" indent="-171450">
              <a:buFont typeface="Arial" panose="020B0604020202020204" pitchFamily="34" charset="0"/>
              <a:buChar char="•"/>
            </a:pPr>
            <a:r>
              <a:rPr lang="en-US" sz="1200" dirty="0" smtClean="0"/>
              <a:t>Electronic health records (EHR)  or EHR component</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Bar-coded medication administration</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Clinical decision support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Clinical documentation system (e.g., progress notes)</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Computerized provider order entry</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Electronic medication administration record</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Pharmacy system</a:t>
            </a:r>
            <a:endParaRPr lang="en-US" sz="1200" dirty="0" smtClean="0"/>
          </a:p>
          <a:p>
            <a:pPr marL="171450" indent="-171450">
              <a:buFont typeface="Arial" panose="020B0604020202020204" pitchFamily="34" charset="0"/>
              <a:buChar char="•"/>
            </a:pPr>
            <a:r>
              <a:rPr lang="en-US" sz="1200" dirty="0" smtClean="0"/>
              <a:t>Human interface device</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Keyboard</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Monitor/display</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Mouse</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Printer </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Speech recognition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Touchscreen</a:t>
            </a:r>
            <a:endParaRPr lang="en-US" sz="1200" dirty="0" smtClean="0"/>
          </a:p>
          <a:p>
            <a:pPr marL="171450" indent="-171450">
              <a:buFont typeface="Arial" panose="020B0604020202020204" pitchFamily="34" charset="0"/>
              <a:buChar char="•"/>
            </a:pPr>
            <a:r>
              <a:rPr lang="en-US" sz="1200" dirty="0" smtClean="0"/>
              <a:t>Laboratory information system </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Microbiology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Pathology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Test results reporting</a:t>
            </a:r>
            <a:endParaRPr lang="en-US" sz="1200" dirty="0" smtClean="0"/>
          </a:p>
          <a:p>
            <a:pPr marL="171450" indent="-171450">
              <a:buFont typeface="Arial" panose="020B0604020202020204" pitchFamily="34" charset="0"/>
              <a:buChar char="•"/>
            </a:pPr>
            <a:r>
              <a:rPr lang="en-US" sz="1200" dirty="0" smtClean="0"/>
              <a:t>Radiology/diagnostic imaging system</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Picture archiving and communication system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7</a:t>
            </a:fld>
            <a:endParaRPr lang="en-US"/>
          </a:p>
        </p:txBody>
      </p:sp>
    </p:spTree>
    <p:extLst>
      <p:ext uri="{BB962C8B-B14F-4D97-AF65-F5344CB8AC3E}">
        <p14:creationId xmlns:p14="http://schemas.microsoft.com/office/powerpoint/2010/main" val="204117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As with many events involving medical technology, health IT-related incidents, such as those described above, do not occur in isolation. The technology operates within a complex environment, and health IT must be considered in the context of that environment. In trying to understand why an event occurs, researchers have developed a socio-technical model for evaluating health IT within the context of eight dimensions (</a:t>
            </a:r>
            <a:r>
              <a:rPr lang="en-US" sz="1200" kern="1200" dirty="0" err="1" smtClean="0">
                <a:solidFill>
                  <a:schemeClr val="tx1"/>
                </a:solidFill>
                <a:effectLst/>
                <a:latin typeface="Times New Roman" pitchFamily="18" charset="0"/>
                <a:ea typeface="+mn-ea"/>
                <a:cs typeface="+mn-cs"/>
              </a:rPr>
              <a:t>Sittig</a:t>
            </a:r>
            <a:r>
              <a:rPr lang="en-US" sz="1200" kern="1200" dirty="0" smtClean="0">
                <a:solidFill>
                  <a:schemeClr val="tx1"/>
                </a:solidFill>
                <a:effectLst/>
                <a:latin typeface="Times New Roman" pitchFamily="18" charset="0"/>
                <a:ea typeface="+mn-ea"/>
                <a:cs typeface="+mn-cs"/>
              </a:rPr>
              <a:t> and Singh “A New Socio-technical Model”), as illustrated in Figure 2: “Socio-technical Model for Health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Discuss</a:t>
            </a:r>
            <a:r>
              <a:rPr lang="en-US" sz="1200" kern="1200" baseline="0" dirty="0" smtClean="0">
                <a:solidFill>
                  <a:schemeClr val="tx1"/>
                </a:solidFill>
                <a:effectLst/>
                <a:latin typeface="Times New Roman" pitchFamily="18" charset="0"/>
                <a:ea typeface="+mn-ea"/>
                <a:cs typeface="+mn-cs"/>
              </a:rPr>
              <a:t> the 8 dimensions incorporated into the complex working environment. (next slide)</a:t>
            </a: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8</a:t>
            </a:fld>
            <a:endParaRPr lang="en-US"/>
          </a:p>
        </p:txBody>
      </p:sp>
    </p:spTree>
    <p:extLst>
      <p:ext uri="{BB962C8B-B14F-4D97-AF65-F5344CB8AC3E}">
        <p14:creationId xmlns:p14="http://schemas.microsoft.com/office/powerpoint/2010/main" val="316154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Times New Roman" pitchFamily="18" charset="0"/>
                <a:ea typeface="+mn-ea"/>
                <a:cs typeface="+mn-cs"/>
              </a:rPr>
              <a:t>The eight dimensions of a socio-technical model for evaluating health IT are as follows:</a:t>
            </a:r>
          </a:p>
          <a:p>
            <a:pPr marL="171450" lvl="0" indent="-171450">
              <a:buFont typeface="Arial" panose="020B0604020202020204" pitchFamily="34" charset="0"/>
              <a:buChar char="•"/>
            </a:pPr>
            <a:endParaRPr lang="en-US" sz="1200" b="1"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Hardware and software </a:t>
            </a:r>
            <a:r>
              <a:rPr lang="en-US" sz="1200" kern="1200" dirty="0" smtClean="0">
                <a:solidFill>
                  <a:schemeClr val="tx1"/>
                </a:solidFill>
                <a:effectLst/>
                <a:latin typeface="Times New Roman" pitchFamily="18" charset="0"/>
                <a:ea typeface="+mn-ea"/>
                <a:cs typeface="+mn-cs"/>
              </a:rPr>
              <a:t>(e.g., computers, keyboards, data storage, software to run health IT applications)</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Clinical content </a:t>
            </a:r>
            <a:r>
              <a:rPr lang="en-US" sz="1200" kern="1200" dirty="0" smtClean="0">
                <a:solidFill>
                  <a:schemeClr val="tx1"/>
                </a:solidFill>
                <a:effectLst/>
                <a:latin typeface="Times New Roman" pitchFamily="18" charset="0"/>
                <a:ea typeface="+mn-ea"/>
                <a:cs typeface="+mn-cs"/>
              </a:rPr>
              <a:t>(data, information, and knowledge stored in the system)</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Human-computer interface </a:t>
            </a:r>
            <a:r>
              <a:rPr lang="en-US" sz="1200" kern="1200" dirty="0" smtClean="0">
                <a:solidFill>
                  <a:schemeClr val="tx1"/>
                </a:solidFill>
                <a:effectLst/>
                <a:latin typeface="Times New Roman" pitchFamily="18" charset="0"/>
                <a:ea typeface="+mn-ea"/>
                <a:cs typeface="+mn-cs"/>
              </a:rPr>
              <a:t>(hardware and software interfaces that allow users to interact with the system)</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People</a:t>
            </a:r>
            <a:r>
              <a:rPr lang="en-US" sz="1200" kern="1200" dirty="0" smtClean="0">
                <a:solidFill>
                  <a:schemeClr val="tx1"/>
                </a:solidFill>
                <a:effectLst/>
                <a:latin typeface="Times New Roman" pitchFamily="18" charset="0"/>
                <a:ea typeface="+mn-ea"/>
                <a:cs typeface="+mn-cs"/>
              </a:rPr>
              <a:t> (software developers, IT department personnel, clinicians, healthcare staff, patients, and others involved in health IT development, implementation, and use)</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Workflow and communication </a:t>
            </a:r>
            <a:r>
              <a:rPr lang="en-US" sz="1200" kern="1200" dirty="0" smtClean="0">
                <a:solidFill>
                  <a:schemeClr val="tx1"/>
                </a:solidFill>
                <a:effectLst/>
                <a:latin typeface="Times New Roman" pitchFamily="18" charset="0"/>
                <a:ea typeface="+mn-ea"/>
                <a:cs typeface="+mn-cs"/>
              </a:rPr>
              <a:t>(steps followed to ensure patients receive the care they need at the time they need it)</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Internal organizational policies, procedures, environment, and culture </a:t>
            </a:r>
            <a:r>
              <a:rPr lang="en-US" sz="1200" kern="1200" dirty="0" smtClean="0">
                <a:solidFill>
                  <a:schemeClr val="tx1"/>
                </a:solidFill>
                <a:effectLst/>
                <a:latin typeface="Times New Roman" pitchFamily="18" charset="0"/>
                <a:ea typeface="+mn-ea"/>
                <a:cs typeface="+mn-cs"/>
              </a:rPr>
              <a:t>(internal organizational factors, such as capital budgets, IT policies, and event reporting systems, which affect all aspects of health IT development, implementation, use, and monitoring)</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External rules, regulations, and pressures </a:t>
            </a:r>
            <a:r>
              <a:rPr lang="en-US" sz="1200" kern="1200" dirty="0" smtClean="0">
                <a:solidFill>
                  <a:schemeClr val="tx1"/>
                </a:solidFill>
                <a:effectLst/>
                <a:latin typeface="Times New Roman" pitchFamily="18" charset="0"/>
                <a:ea typeface="+mn-ea"/>
                <a:cs typeface="+mn-cs"/>
              </a:rPr>
              <a:t>(external forces, such as federal and state rules to ensure privacy and security protections and federal payment incentives to spur health IT adoption)</a:t>
            </a: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System measurement and monitoring </a:t>
            </a:r>
            <a:r>
              <a:rPr lang="en-US" sz="1200" kern="1200" dirty="0" smtClean="0">
                <a:solidFill>
                  <a:schemeClr val="tx1"/>
                </a:solidFill>
                <a:effectLst/>
                <a:latin typeface="Times New Roman" pitchFamily="18" charset="0"/>
                <a:ea typeface="+mn-ea"/>
                <a:cs typeface="+mn-cs"/>
              </a:rPr>
              <a:t>(processes to measure and monitor health IT features and functions)</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In short, examining health IT incidents within the context of the socio-technical model enables organizations to look beyond the incident to understand it in the context of the people who use the system and the other technologies and processes affected by health IT. Understanding these interactions enables high-reliability organizations to make improvements to their health IT systems when flaws in the systems are identified that can lead to patient harm.</a:t>
            </a:r>
          </a:p>
          <a:p>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48B1AD2F-7B75-425D-A3DF-D52F87B76E4E}" type="slidenum">
              <a:rPr lang="en-US" smtClean="0"/>
              <a:pPr/>
              <a:t>9</a:t>
            </a:fld>
            <a:endParaRPr lang="en-US"/>
          </a:p>
        </p:txBody>
      </p:sp>
    </p:spTree>
    <p:extLst>
      <p:ext uri="{BB962C8B-B14F-4D97-AF65-F5344CB8AC3E}">
        <p14:creationId xmlns:p14="http://schemas.microsoft.com/office/powerpoint/2010/main" val="345776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10</a:t>
            </a:fld>
            <a:endParaRPr lang="en-US"/>
          </a:p>
        </p:txBody>
      </p:sp>
    </p:spTree>
    <p:extLst>
      <p:ext uri="{BB962C8B-B14F-4D97-AF65-F5344CB8AC3E}">
        <p14:creationId xmlns:p14="http://schemas.microsoft.com/office/powerpoint/2010/main" val="275408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Using a taxonomy designed for in-depth analysis of health IT-related incidents (</a:t>
            </a:r>
            <a:r>
              <a:rPr lang="en-US" sz="1200" kern="1200" dirty="0" err="1" smtClean="0">
                <a:solidFill>
                  <a:schemeClr val="tx1"/>
                </a:solidFill>
                <a:effectLst/>
                <a:latin typeface="Times New Roman" pitchFamily="18" charset="0"/>
                <a:ea typeface="+mn-ea"/>
                <a:cs typeface="+mn-cs"/>
              </a:rPr>
              <a:t>Magrabi</a:t>
            </a:r>
            <a:r>
              <a:rPr lang="en-US" sz="1200" kern="1200" dirty="0" smtClean="0">
                <a:solidFill>
                  <a:schemeClr val="tx1"/>
                </a:solidFill>
                <a:effectLst/>
                <a:latin typeface="Times New Roman" pitchFamily="18" charset="0"/>
                <a:ea typeface="+mn-ea"/>
                <a:cs typeface="+mn-cs"/>
              </a:rPr>
              <a:t> et al.), ECRI Institute PSO, one of the first PSOs to be federally certified, conducted an evaluation of health IT-related events and unsafe conditions to advance the healthcare sector’s understanding of the technology and its impact on healthcare delivery.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In its report </a:t>
            </a:r>
            <a:r>
              <a:rPr lang="en-US" sz="1200" i="1" kern="1200" dirty="0" smtClean="0">
                <a:solidFill>
                  <a:schemeClr val="tx1"/>
                </a:solidFill>
                <a:effectLst/>
                <a:latin typeface="Times New Roman" pitchFamily="18" charset="0"/>
                <a:ea typeface="+mn-ea"/>
                <a:cs typeface="+mn-cs"/>
              </a:rPr>
              <a:t>ECRI Institute PSO Deep Dive: Health Information Technology</a:t>
            </a:r>
            <a:r>
              <a:rPr lang="en-US" sz="1200" kern="1200" dirty="0" smtClean="0">
                <a:solidFill>
                  <a:schemeClr val="tx1"/>
                </a:solidFill>
                <a:effectLst/>
                <a:latin typeface="Times New Roman" pitchFamily="18" charset="0"/>
                <a:ea typeface="+mn-ea"/>
                <a:cs typeface="+mn-cs"/>
              </a:rPr>
              <a:t>, the PSO shared information learned from the events, as well as strategies to ensure health IT is appropriately implemented and used to improve healthcare quality without jeopardizing patient safety (ECRI Institute PSO).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ECRI Institute PSO’s Deep Dive analysis evaluated more than 170 health IT-related events reported by 36 healthcare organizations over a nine-week period. The events ranged from data entries in the wrong patient records to gaps in reporting critical test results because the results could not be relayed electronically from one system to another. Some events involved more than one safety issue; consequently, the analysis identified 211 patient safety issues that were grouped into 22 event categories.</a:t>
            </a:r>
          </a:p>
          <a:p>
            <a:endParaRPr lang="en-US" dirty="0" smtClean="0"/>
          </a:p>
          <a:p>
            <a:r>
              <a:rPr lang="en-US" b="1" dirty="0" smtClean="0"/>
              <a:t>Computer-related Issues</a:t>
            </a:r>
          </a:p>
          <a:p>
            <a:pPr marL="171450" indent="-171450">
              <a:buFontTx/>
              <a:buChar char="-"/>
            </a:pPr>
            <a:r>
              <a:rPr lang="en-US" dirty="0" smtClean="0"/>
              <a:t>System Interface</a:t>
            </a:r>
          </a:p>
          <a:p>
            <a:pPr marL="171450" indent="-171450">
              <a:buFontTx/>
              <a:buChar char="-"/>
            </a:pPr>
            <a:r>
              <a:rPr lang="en-US" dirty="0" smtClean="0"/>
              <a:t>System/Software Configuration</a:t>
            </a:r>
          </a:p>
          <a:p>
            <a:pPr marL="171450" indent="-171450">
              <a:buFontTx/>
              <a:buChar char="-"/>
            </a:pPr>
            <a:r>
              <a:rPr lang="en-US" dirty="0" smtClean="0"/>
              <a:t>Software Function</a:t>
            </a:r>
          </a:p>
          <a:p>
            <a:pPr marL="171450" indent="-171450">
              <a:buFontTx/>
              <a:buChar char="-"/>
            </a:pPr>
            <a:endParaRPr lang="en-US" dirty="0" smtClean="0"/>
          </a:p>
          <a:p>
            <a:pPr marL="0" indent="0">
              <a:buFontTx/>
              <a:buNone/>
            </a:pPr>
            <a:r>
              <a:rPr lang="en-US" dirty="0" smtClean="0"/>
              <a:t>Human-computer Issues</a:t>
            </a:r>
          </a:p>
          <a:p>
            <a:pPr marL="171450" indent="-171450">
              <a:buFontTx/>
              <a:buChar char="-"/>
            </a:pPr>
            <a:r>
              <a:rPr lang="en-US" dirty="0" smtClean="0"/>
              <a:t>Wrong Data Input</a:t>
            </a:r>
          </a:p>
          <a:p>
            <a:pPr marL="171450" indent="-171450">
              <a:buFontTx/>
              <a:buChar char="-"/>
            </a:pPr>
            <a:r>
              <a:rPr lang="en-US" dirty="0" smtClean="0"/>
              <a:t>Wrong record retrieved</a:t>
            </a:r>
            <a:endParaRPr lang="en-US" dirty="0"/>
          </a:p>
        </p:txBody>
      </p:sp>
      <p:sp>
        <p:nvSpPr>
          <p:cNvPr id="4" name="Slide Number Placeholder 3"/>
          <p:cNvSpPr>
            <a:spLocks noGrp="1"/>
          </p:cNvSpPr>
          <p:nvPr>
            <p:ph type="sldNum" sz="quarter" idx="10"/>
          </p:nvPr>
        </p:nvSpPr>
        <p:spPr/>
        <p:txBody>
          <a:bodyPr/>
          <a:lstStyle/>
          <a:p>
            <a:fld id="{48B1AD2F-7B75-425D-A3DF-D52F87B76E4E}" type="slidenum">
              <a:rPr lang="en-US" smtClean="0"/>
              <a:pPr/>
              <a:t>11</a:t>
            </a:fld>
            <a:endParaRPr lang="en-US"/>
          </a:p>
        </p:txBody>
      </p:sp>
    </p:spTree>
    <p:extLst>
      <p:ext uri="{BB962C8B-B14F-4D97-AF65-F5344CB8AC3E}">
        <p14:creationId xmlns:p14="http://schemas.microsoft.com/office/powerpoint/2010/main" val="343694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Slide Number Placeholder 5"/>
          <p:cNvSpPr>
            <a:spLocks noGrp="1"/>
          </p:cNvSpPr>
          <p:nvPr>
            <p:ph type="sldNum" sz="quarter" idx="12"/>
          </p:nvPr>
        </p:nvSpPr>
        <p:spPr>
          <a:xfrm>
            <a:off x="6553200" y="6356350"/>
            <a:ext cx="2133600" cy="365125"/>
          </a:xfrm>
        </p:spPr>
        <p:txBody>
          <a:body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pic>
        <p:nvPicPr>
          <p:cNvPr id="5" name="Picture 4" descr="Weekly Webinar Series Title Pag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82060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56388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5033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84662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94267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457200" y="274638"/>
            <a:ext cx="5791200" cy="1020762"/>
          </a:xfrm>
        </p:spPr>
        <p:txBody>
          <a:bodyPr/>
          <a:lstStyle/>
          <a:p>
            <a:r>
              <a:rPr lang="en-US" smtClean="0"/>
              <a:t>Click to edit Master title style</a:t>
            </a:r>
            <a:endParaRPr lang="en-US"/>
          </a:p>
        </p:txBody>
      </p:sp>
    </p:spTree>
    <p:extLst>
      <p:ext uri="{BB962C8B-B14F-4D97-AF65-F5344CB8AC3E}">
        <p14:creationId xmlns:p14="http://schemas.microsoft.com/office/powerpoint/2010/main" val="200028182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2233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7335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4B11344-95AB-4C56-82CC-4BE01FFB6E74}" type="slidenum">
              <a:rPr lang="en-US"/>
              <a:pPr/>
              <a:t>‹#›</a:t>
            </a:fld>
            <a:endParaRPr lang="en-US"/>
          </a:p>
        </p:txBody>
      </p:sp>
    </p:spTree>
    <p:extLst>
      <p:ext uri="{BB962C8B-B14F-4D97-AF65-F5344CB8AC3E}">
        <p14:creationId xmlns:p14="http://schemas.microsoft.com/office/powerpoint/2010/main" val="1347629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nc-puttingI-pptsubpage2.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0"/>
            <a:ext cx="57912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80772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9E3AC-0932-4FD8-8F6C-973CF5C80C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9914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3200" b="0" kern="1200">
          <a:solidFill>
            <a:schemeClr val="bg1"/>
          </a:solidFill>
          <a:latin typeface="+mj-lt"/>
          <a:ea typeface="+mj-ea"/>
          <a:cs typeface="+mj-cs"/>
        </a:defRPr>
      </a:lvl1pPr>
    </p:titleStyle>
    <p:bodyStyle>
      <a:lvl1pPr marL="274320" indent="-274320" algn="l" defTabSz="914400" rtl="0" eaLnBrk="1" latinLnBrk="0" hangingPunct="1">
        <a:spcBef>
          <a:spcPts val="1200"/>
        </a:spcBef>
        <a:buClr>
          <a:srgbClr val="A00F1E"/>
        </a:buClr>
        <a:buSzPct val="115000"/>
        <a:buFont typeface="Arial"/>
        <a:buChar char="•"/>
        <a:defRPr sz="3200" kern="1200">
          <a:solidFill>
            <a:schemeClr val="tx1"/>
          </a:solidFill>
          <a:latin typeface="+mn-lt"/>
          <a:ea typeface="+mn-ea"/>
          <a:cs typeface="+mn-cs"/>
        </a:defRPr>
      </a:lvl1pPr>
      <a:lvl2pPr marL="627063" indent="-282575" algn="l" defTabSz="914400" rtl="0" eaLnBrk="1" latinLnBrk="0" hangingPunct="1">
        <a:spcBef>
          <a:spcPts val="1200"/>
        </a:spcBef>
        <a:buClr>
          <a:srgbClr val="F98E2B"/>
        </a:buClr>
        <a:buFont typeface="Arial" pitchFamily="34" charset="0"/>
        <a:buChar char="–"/>
        <a:defRPr sz="2800" kern="1200">
          <a:solidFill>
            <a:schemeClr val="tx1"/>
          </a:solidFill>
          <a:latin typeface="+mn-lt"/>
          <a:ea typeface="+mn-ea"/>
          <a:cs typeface="+mn-cs"/>
        </a:defRPr>
      </a:lvl2pPr>
      <a:lvl3pPr marL="909638" indent="-282575" algn="l" defTabSz="914400" rtl="0" eaLnBrk="1" latinLnBrk="0" hangingPunct="1">
        <a:spcBef>
          <a:spcPts val="1200"/>
        </a:spcBef>
        <a:buClr>
          <a:srgbClr val="FFC845"/>
        </a:buClr>
        <a:buFont typeface="Arial" pitchFamily="34" charset="0"/>
        <a:buChar char="•"/>
        <a:defRPr sz="2400" kern="1200">
          <a:solidFill>
            <a:schemeClr val="tx1"/>
          </a:solidFill>
          <a:latin typeface="+mn-lt"/>
          <a:ea typeface="+mn-ea"/>
          <a:cs typeface="+mn-cs"/>
        </a:defRPr>
      </a:lvl3pPr>
      <a:lvl4pPr marL="1188720" indent="-27432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1554480" indent="-27432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hyperlink" Target="http://healthit.ahrq.gov/sites/default/files/docs/citation/HealthITHazardManagerFinalReport.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dx.doi.org/10.1136/qshc.2010.042085" TargetMode="External"/><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hyperlink" Target="http://www.gao.gov/assets/310/300382.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pso.ahrq.gov/psos/fastfacts.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psoppc.org/c/document_library/get_file?uuid=75912503-7bd1-4e99-a678-5dbb70008e95&amp;groupId=10218" TargetMode="External"/><Relationship Id="rId4" Type="http://schemas.openxmlformats.org/officeDocument/2006/relationships/hyperlink" Target="http://www.pso.ahrq.gov/psos/fastfacts.htm" TargetMode="External"/><Relationship Id="rId5" Type="http://schemas.openxmlformats.org/officeDocument/2006/relationships/hyperlink" Target="http://www.healthit.gov/sites/default/files/ehr_contracting_terms_final_508_compliant.pdf" TargetMode="External"/><Relationship Id="rId6" Type="http://schemas.openxmlformats.org/officeDocument/2006/relationships/hyperlink" Target="http://www.himssehra.org/docs/EHR%20Developer%20Code%20of%20Conduct%20Final.pdf" TargetMode="External"/><Relationship Id="rId7" Type="http://schemas.openxmlformats.org/officeDocument/2006/relationships/hyperlink" Target="http://healthit.ahrq.gov/sites/default/files/docs/citation/HealthITHazardManagerFinalReport.pdf" TargetMode="External"/><Relationship Id="rId8" Type="http://schemas.openxmlformats.org/officeDocument/2006/relationships/hyperlink" Target="http://www.healthit.gov/sites/default/files/How_to_Identify_and_Address_Unsafe_Conditions_Associated_with_Health_IT.pdf" TargetMode="External"/><Relationship Id="rId9" Type="http://schemas.openxmlformats.org/officeDocument/2006/relationships/hyperlink" Target="http://www.healthit.gov/sites/default/files/safety_plan_master.pdf" TargetMode="External"/><Relationship Id="rId10" Type="http://schemas.openxmlformats.org/officeDocument/2006/relationships/hyperlink" Target="http://www.iom.edu/Reports/2011/Health-IT-and-Patient-Safety-Building-Safer-Systems-for-Better-Care.aspx"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hyperlink" Target="http://www.pso.ahrq.gov/psos/fastfacts.htm" TargetMode="External"/><Relationship Id="rId4" Type="http://schemas.openxmlformats.org/officeDocument/2006/relationships/hyperlink" Target="http://www.himssehra.org/docs/EHR%20Developer%20Code%20of%20Conduct%20Final.pdf" TargetMode="External"/><Relationship Id="rId1" Type="http://schemas.openxmlformats.org/officeDocument/2006/relationships/slideLayout" Target="../slideLayouts/slideLayout2.xml"/><Relationship Id="rId2" Type="http://schemas.openxmlformats.org/officeDocument/2006/relationships/hyperlink" Target="https://www.psoppc.org/web/patientsafety/version-1.2_docume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accessdata.fda.gov/scripts/cdrh/cfdocs/cfRes/res.cfm?ID=119832" TargetMode="External"/><Relationship Id="rId4" Type="http://schemas.openxmlformats.org/officeDocument/2006/relationships/hyperlink" Target="http://healthit.ahrq.gov/sites/default/files/docs/citation/HealthITHazardManagerFinalReport.pdf" TargetMode="External"/><Relationship Id="rId1" Type="http://schemas.openxmlformats.org/officeDocument/2006/relationships/slideLayout" Target="../slideLayouts/slideLayout2.xml"/><Relationship Id="rId2" Type="http://schemas.openxmlformats.org/officeDocument/2006/relationships/hyperlink" Target="http://www.healthit.gov/sites/default/files/safety_plan_master.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dx.doi.org/10.1136/qshc.2010.042085" TargetMode="External"/><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hyperlink" Target="http://dx.doi.org/10.1136/qshc.2010.042085" TargetMode="External"/><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jpg"/><Relationship Id="rId10"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408438"/>
            <a:ext cx="7924800" cy="1154162"/>
          </a:xfrm>
          <a:prstGeom prst="rect">
            <a:avLst/>
          </a:prstGeom>
          <a:noFill/>
        </p:spPr>
        <p:txBody>
          <a:bodyPr wrap="square" lIns="0" tIns="0" rIns="0" bIns="0" rtlCol="0">
            <a:spAutoFit/>
          </a:bodyPr>
          <a:lstStyle/>
          <a:p>
            <a:r>
              <a:rPr lang="en-US" sz="1600" b="1" dirty="0">
                <a:solidFill>
                  <a:srgbClr val="000000"/>
                </a:solidFill>
                <a:latin typeface="+mj-lt"/>
                <a:cs typeface="Arial" panose="020B0604020202020204" pitchFamily="34" charset="0"/>
              </a:rPr>
              <a:t>By ECRI Institute PSO</a:t>
            </a:r>
            <a:endParaRPr lang="en-US" sz="1600" dirty="0">
              <a:solidFill>
                <a:srgbClr val="000000"/>
              </a:solidFill>
              <a:latin typeface="+mj-lt"/>
              <a:cs typeface="Arial" panose="020B0604020202020204" pitchFamily="34" charset="0"/>
            </a:endParaRPr>
          </a:p>
          <a:p>
            <a:pPr>
              <a:spcBef>
                <a:spcPts val="600"/>
              </a:spcBef>
            </a:pPr>
            <a:r>
              <a:rPr lang="en-US" dirty="0">
                <a:solidFill>
                  <a:srgbClr val="000000"/>
                </a:solidFill>
                <a:latin typeface="+mj-lt"/>
                <a:cs typeface="Arial" panose="020B0604020202020204" pitchFamily="34" charset="0"/>
              </a:rPr>
              <a:t>Cynthia Wallace, </a:t>
            </a:r>
            <a:r>
              <a:rPr lang="en-US" dirty="0" smtClean="0">
                <a:solidFill>
                  <a:srgbClr val="000000"/>
                </a:solidFill>
                <a:latin typeface="+mj-lt"/>
                <a:cs typeface="Arial" panose="020B0604020202020204" pitchFamily="34" charset="0"/>
              </a:rPr>
              <a:t>CPHRM, Karen </a:t>
            </a:r>
            <a:r>
              <a:rPr lang="en-US" dirty="0">
                <a:solidFill>
                  <a:srgbClr val="000000"/>
                </a:solidFill>
                <a:latin typeface="+mj-lt"/>
                <a:cs typeface="Arial" panose="020B0604020202020204" pitchFamily="34" charset="0"/>
              </a:rPr>
              <a:t>P. Zimmer, MD, MPH, </a:t>
            </a:r>
            <a:r>
              <a:rPr lang="en-US" dirty="0" smtClean="0">
                <a:solidFill>
                  <a:srgbClr val="000000"/>
                </a:solidFill>
                <a:latin typeface="+mj-lt"/>
                <a:cs typeface="Arial" panose="020B0604020202020204" pitchFamily="34" charset="0"/>
              </a:rPr>
              <a:t>FAAP,</a:t>
            </a:r>
            <a:endParaRPr lang="en-US" dirty="0">
              <a:solidFill>
                <a:srgbClr val="000000"/>
              </a:solidFill>
              <a:latin typeface="+mj-lt"/>
              <a:cs typeface="Arial" panose="020B0604020202020204" pitchFamily="34" charset="0"/>
            </a:endParaRPr>
          </a:p>
          <a:p>
            <a:r>
              <a:rPr lang="en-US" dirty="0">
                <a:solidFill>
                  <a:srgbClr val="000000"/>
                </a:solidFill>
                <a:latin typeface="+mj-lt"/>
                <a:cs typeface="Arial" panose="020B0604020202020204" pitchFamily="34" charset="0"/>
              </a:rPr>
              <a:t>Robert Giannini, NHA, </a:t>
            </a:r>
            <a:r>
              <a:rPr lang="en-US" dirty="0" smtClean="0">
                <a:solidFill>
                  <a:srgbClr val="000000"/>
                </a:solidFill>
                <a:latin typeface="+mj-lt"/>
                <a:cs typeface="Arial" panose="020B0604020202020204" pitchFamily="34" charset="0"/>
              </a:rPr>
              <a:t>CHTS–IM</a:t>
            </a:r>
            <a:r>
              <a:rPr lang="en-US" dirty="0">
                <a:solidFill>
                  <a:srgbClr val="000000"/>
                </a:solidFill>
                <a:latin typeface="+mj-lt"/>
                <a:cs typeface="Arial" panose="020B0604020202020204" pitchFamily="34" charset="0"/>
              </a:rPr>
              <a:t>/</a:t>
            </a:r>
            <a:r>
              <a:rPr lang="en-US" dirty="0" smtClean="0">
                <a:solidFill>
                  <a:srgbClr val="000000"/>
                </a:solidFill>
                <a:latin typeface="+mj-lt"/>
                <a:cs typeface="Arial" panose="020B0604020202020204" pitchFamily="34" charset="0"/>
              </a:rPr>
              <a:t>CP, Lorraine </a:t>
            </a:r>
            <a:r>
              <a:rPr lang="en-US" dirty="0">
                <a:solidFill>
                  <a:srgbClr val="000000"/>
                </a:solidFill>
                <a:latin typeface="+mj-lt"/>
                <a:cs typeface="Arial" panose="020B0604020202020204" pitchFamily="34" charset="0"/>
              </a:rPr>
              <a:t>Possanza, </a:t>
            </a:r>
            <a:r>
              <a:rPr lang="en-US" dirty="0" smtClean="0">
                <a:solidFill>
                  <a:srgbClr val="000000"/>
                </a:solidFill>
                <a:latin typeface="+mj-lt"/>
                <a:cs typeface="Arial" panose="020B0604020202020204" pitchFamily="34" charset="0"/>
              </a:rPr>
              <a:t>DPM</a:t>
            </a:r>
            <a:r>
              <a:rPr lang="en-US" dirty="0">
                <a:solidFill>
                  <a:srgbClr val="000000"/>
                </a:solidFill>
                <a:latin typeface="+mj-lt"/>
                <a:cs typeface="Arial" panose="020B0604020202020204" pitchFamily="34" charset="0"/>
              </a:rPr>
              <a:t>, JD, </a:t>
            </a:r>
            <a:r>
              <a:rPr lang="en-US" dirty="0" smtClean="0">
                <a:solidFill>
                  <a:srgbClr val="000000"/>
                </a:solidFill>
                <a:latin typeface="+mj-lt"/>
                <a:cs typeface="Arial" panose="020B0604020202020204" pitchFamily="34" charset="0"/>
              </a:rPr>
              <a:t>MBE,</a:t>
            </a:r>
            <a:endParaRPr lang="en-US" dirty="0">
              <a:solidFill>
                <a:srgbClr val="000000"/>
              </a:solidFill>
              <a:latin typeface="+mj-lt"/>
              <a:cs typeface="Arial" panose="020B0604020202020204" pitchFamily="34" charset="0"/>
            </a:endParaRPr>
          </a:p>
          <a:p>
            <a:r>
              <a:rPr lang="en-US" dirty="0">
                <a:solidFill>
                  <a:srgbClr val="000000"/>
                </a:solidFill>
                <a:latin typeface="+mj-lt"/>
                <a:cs typeface="Arial" panose="020B0604020202020204" pitchFamily="34" charset="0"/>
              </a:rPr>
              <a:t>Ronni Solomon, </a:t>
            </a:r>
            <a:r>
              <a:rPr lang="en-US" dirty="0" smtClean="0">
                <a:solidFill>
                  <a:srgbClr val="000000"/>
                </a:solidFill>
                <a:latin typeface="+mj-lt"/>
                <a:cs typeface="Arial" panose="020B0604020202020204" pitchFamily="34" charset="0"/>
              </a:rPr>
              <a:t>JD</a:t>
            </a:r>
            <a:endParaRPr lang="en-US" dirty="0">
              <a:solidFill>
                <a:srgbClr val="000000"/>
              </a:solidFill>
              <a:latin typeface="+mj-lt"/>
              <a:cs typeface="Arial" panose="020B0604020202020204" pitchFamily="34" charset="0"/>
            </a:endParaRPr>
          </a:p>
        </p:txBody>
      </p:sp>
      <p:sp>
        <p:nvSpPr>
          <p:cNvPr id="6" name="Rectangle 5"/>
          <p:cNvSpPr/>
          <p:nvPr/>
        </p:nvSpPr>
        <p:spPr>
          <a:xfrm>
            <a:off x="611019" y="2133600"/>
            <a:ext cx="7847181" cy="2257028"/>
          </a:xfrm>
          <a:prstGeom prst="rect">
            <a:avLst/>
          </a:prstGeom>
        </p:spPr>
        <p:txBody>
          <a:bodyPr wrap="square" lIns="0" tIns="0" rIns="0" bIns="0">
            <a:spAutoFit/>
          </a:bodyPr>
          <a:lstStyle/>
          <a:p>
            <a:r>
              <a:rPr lang="en-US" i="1" dirty="0">
                <a:solidFill>
                  <a:srgbClr val="000000"/>
                </a:solidFill>
                <a:latin typeface="+mj-lt"/>
                <a:cs typeface="Arial" panose="020B0604020202020204" pitchFamily="34" charset="0"/>
              </a:rPr>
              <a:t>Anticipating Unintended Consequences </a:t>
            </a:r>
            <a:endParaRPr lang="en-US" i="1" dirty="0" smtClean="0">
              <a:solidFill>
                <a:srgbClr val="000000"/>
              </a:solidFill>
              <a:latin typeface="+mj-lt"/>
              <a:cs typeface="Arial" panose="020B0604020202020204" pitchFamily="34" charset="0"/>
            </a:endParaRPr>
          </a:p>
          <a:p>
            <a:r>
              <a:rPr lang="en-US" i="1" dirty="0" smtClean="0">
                <a:solidFill>
                  <a:srgbClr val="000000"/>
                </a:solidFill>
                <a:latin typeface="+mj-lt"/>
                <a:cs typeface="Arial" panose="020B0604020202020204" pitchFamily="34" charset="0"/>
              </a:rPr>
              <a:t>of </a:t>
            </a:r>
            <a:r>
              <a:rPr lang="en-US" i="1" dirty="0">
                <a:solidFill>
                  <a:srgbClr val="000000"/>
                </a:solidFill>
                <a:latin typeface="+mj-lt"/>
                <a:cs typeface="Arial" panose="020B0604020202020204" pitchFamily="34" charset="0"/>
              </a:rPr>
              <a:t>Health Information </a:t>
            </a:r>
            <a:r>
              <a:rPr lang="en-US" i="1" dirty="0" smtClean="0">
                <a:solidFill>
                  <a:srgbClr val="000000"/>
                </a:solidFill>
                <a:latin typeface="+mj-lt"/>
                <a:cs typeface="Arial" panose="020B0604020202020204" pitchFamily="34" charset="0"/>
              </a:rPr>
              <a:t>Technology </a:t>
            </a:r>
          </a:p>
          <a:p>
            <a:r>
              <a:rPr lang="en-US" i="1" dirty="0" smtClean="0">
                <a:solidFill>
                  <a:srgbClr val="000000"/>
                </a:solidFill>
                <a:latin typeface="+mj-lt"/>
                <a:cs typeface="Arial" panose="020B0604020202020204" pitchFamily="34" charset="0"/>
              </a:rPr>
              <a:t>and </a:t>
            </a:r>
            <a:r>
              <a:rPr lang="en-US" i="1" dirty="0">
                <a:solidFill>
                  <a:srgbClr val="000000"/>
                </a:solidFill>
                <a:latin typeface="+mj-lt"/>
                <a:cs typeface="Arial" panose="020B0604020202020204" pitchFamily="34" charset="0"/>
              </a:rPr>
              <a:t>Health Information Exchange</a:t>
            </a:r>
          </a:p>
          <a:p>
            <a:endParaRPr lang="en-US" b="1" dirty="0" smtClean="0">
              <a:solidFill>
                <a:srgbClr val="000000"/>
              </a:solidFill>
              <a:latin typeface="+mj-lt"/>
              <a:cs typeface="Arial" panose="020B0604020202020204" pitchFamily="34" charset="0"/>
            </a:endParaRPr>
          </a:p>
          <a:p>
            <a:pPr>
              <a:lnSpc>
                <a:spcPts val="2800"/>
              </a:lnSpc>
            </a:pPr>
            <a:r>
              <a:rPr lang="en-US" sz="2800" b="1" dirty="0" smtClean="0">
                <a:solidFill>
                  <a:srgbClr val="000000"/>
                </a:solidFill>
                <a:latin typeface="+mj-lt"/>
                <a:cs typeface="Arial" panose="020B0604020202020204" pitchFamily="34" charset="0"/>
              </a:rPr>
              <a:t>How To </a:t>
            </a:r>
            <a:r>
              <a:rPr lang="en-US" sz="2800" b="1" dirty="0">
                <a:solidFill>
                  <a:srgbClr val="000000"/>
                </a:solidFill>
                <a:latin typeface="+mj-lt"/>
                <a:cs typeface="Arial" panose="020B0604020202020204" pitchFamily="34" charset="0"/>
              </a:rPr>
              <a:t>Identify and </a:t>
            </a:r>
            <a:r>
              <a:rPr lang="en-US" sz="2800" b="1" dirty="0" smtClean="0">
                <a:solidFill>
                  <a:srgbClr val="000000"/>
                </a:solidFill>
                <a:latin typeface="+mj-lt"/>
                <a:cs typeface="Arial" panose="020B0604020202020204" pitchFamily="34" charset="0"/>
              </a:rPr>
              <a:t>Address</a:t>
            </a:r>
            <a:br>
              <a:rPr lang="en-US" sz="2800" b="1" dirty="0" smtClean="0">
                <a:solidFill>
                  <a:srgbClr val="000000"/>
                </a:solidFill>
                <a:latin typeface="+mj-lt"/>
                <a:cs typeface="Arial" panose="020B0604020202020204" pitchFamily="34" charset="0"/>
              </a:rPr>
            </a:br>
            <a:r>
              <a:rPr lang="en-US" sz="2800" b="1" dirty="0" smtClean="0">
                <a:solidFill>
                  <a:srgbClr val="000000"/>
                </a:solidFill>
                <a:latin typeface="+mj-lt"/>
                <a:cs typeface="Arial" panose="020B0604020202020204" pitchFamily="34" charset="0"/>
              </a:rPr>
              <a:t>Unsafe </a:t>
            </a:r>
            <a:r>
              <a:rPr lang="en-US" sz="2800" b="1" dirty="0">
                <a:solidFill>
                  <a:srgbClr val="000000"/>
                </a:solidFill>
                <a:latin typeface="+mj-lt"/>
                <a:cs typeface="Arial" panose="020B0604020202020204" pitchFamily="34" charset="0"/>
              </a:rPr>
              <a:t>Conditions Associated </a:t>
            </a:r>
            <a:r>
              <a:rPr lang="en-US" sz="2800" b="1" dirty="0" smtClean="0">
                <a:solidFill>
                  <a:srgbClr val="000000"/>
                </a:solidFill>
                <a:latin typeface="+mj-lt"/>
                <a:cs typeface="Arial" panose="020B0604020202020204" pitchFamily="34" charset="0"/>
              </a:rPr>
              <a:t>with </a:t>
            </a:r>
            <a:r>
              <a:rPr lang="en-US" sz="2800" b="1" dirty="0">
                <a:solidFill>
                  <a:srgbClr val="000000"/>
                </a:solidFill>
                <a:latin typeface="+mj-lt"/>
                <a:cs typeface="Arial" panose="020B0604020202020204" pitchFamily="34" charset="0"/>
              </a:rPr>
              <a:t>Health </a:t>
            </a:r>
            <a:r>
              <a:rPr lang="en-US" sz="2800" b="1" dirty="0" smtClean="0">
                <a:solidFill>
                  <a:srgbClr val="000000"/>
                </a:solidFill>
                <a:latin typeface="+mj-lt"/>
                <a:cs typeface="Arial" panose="020B0604020202020204" pitchFamily="34" charset="0"/>
              </a:rPr>
              <a:t>IT</a:t>
            </a:r>
          </a:p>
          <a:p>
            <a:endParaRPr lang="en-US" sz="2800" b="1" dirty="0">
              <a:solidFill>
                <a:srgbClr val="0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CDF7AA2-C7E0-40F1-8B6D-6340C15772E8}"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b="0" dirty="0" smtClean="0"/>
              <a:t>Common Health IT Issues</a:t>
            </a:r>
            <a:endParaRPr lang="en-US" b="0" dirty="0"/>
          </a:p>
        </p:txBody>
      </p:sp>
      <p:sp>
        <p:nvSpPr>
          <p:cNvPr id="5" name="Content Placeholder 4"/>
          <p:cNvSpPr>
            <a:spLocks noGrp="1"/>
          </p:cNvSpPr>
          <p:nvPr>
            <p:ph sz="half" idx="1"/>
          </p:nvPr>
        </p:nvSpPr>
        <p:spPr>
          <a:xfrm>
            <a:off x="624526" y="1371600"/>
            <a:ext cx="4069237" cy="4525963"/>
          </a:xfrm>
        </p:spPr>
        <p:txBody>
          <a:bodyPr/>
          <a:lstStyle/>
          <a:p>
            <a:pPr marL="0" indent="0">
              <a:buNone/>
            </a:pPr>
            <a:r>
              <a:rPr lang="en-US" dirty="0" smtClean="0"/>
              <a:t>Human-computer </a:t>
            </a:r>
            <a:endParaRPr lang="en-US" sz="2400" dirty="0"/>
          </a:p>
          <a:p>
            <a:pPr lvl="0"/>
            <a:r>
              <a:rPr lang="en-US" sz="1800" dirty="0"/>
              <a:t>A patient was not identified properly, and all clinical information was entered into the wrong record. </a:t>
            </a:r>
          </a:p>
          <a:p>
            <a:pPr lvl="0"/>
            <a:r>
              <a:rPr lang="en-US" sz="1800" dirty="0"/>
              <a:t>Data were entered incorrectly into the electronic record due to multiple records being open.</a:t>
            </a:r>
          </a:p>
          <a:p>
            <a:pPr lvl="0"/>
            <a:r>
              <a:rPr lang="en-US" sz="1800" dirty="0"/>
              <a:t>The system failed to alert the user of an identified concern with a flag or </a:t>
            </a:r>
            <a:r>
              <a:rPr lang="en-US" sz="1800" dirty="0" err="1" smtClean="0"/>
              <a:t>po</a:t>
            </a:r>
            <a:r>
              <a:rPr lang="en-US" sz="1800" dirty="0" smtClean="0"/>
              <a:t>- </a:t>
            </a:r>
            <a:r>
              <a:rPr lang="en-US" sz="1800" dirty="0"/>
              <a:t>up.</a:t>
            </a:r>
          </a:p>
          <a:p>
            <a:pPr lvl="0"/>
            <a:r>
              <a:rPr lang="en-US" sz="1800" dirty="0"/>
              <a:t>The user ignored or overrode an alert. </a:t>
            </a:r>
          </a:p>
          <a:p>
            <a:pPr lvl="0"/>
            <a:r>
              <a:rPr lang="en-US" sz="1800" dirty="0"/>
              <a:t>Data were not entered into the system.</a:t>
            </a:r>
          </a:p>
          <a:p>
            <a:pPr lvl="0"/>
            <a:r>
              <a:rPr lang="en-US" sz="1800" dirty="0"/>
              <a:t>Data were incomplete and missing from the entry.</a:t>
            </a:r>
          </a:p>
        </p:txBody>
      </p:sp>
      <p:sp>
        <p:nvSpPr>
          <p:cNvPr id="6" name="Content Placeholder 5"/>
          <p:cNvSpPr>
            <a:spLocks noGrp="1"/>
          </p:cNvSpPr>
          <p:nvPr>
            <p:ph sz="half" idx="2"/>
          </p:nvPr>
        </p:nvSpPr>
        <p:spPr>
          <a:xfrm>
            <a:off x="4953001" y="1371600"/>
            <a:ext cx="3657600" cy="4525963"/>
          </a:xfrm>
        </p:spPr>
        <p:txBody>
          <a:bodyPr/>
          <a:lstStyle/>
          <a:p>
            <a:pPr marL="0" indent="0">
              <a:buNone/>
            </a:pPr>
            <a:r>
              <a:rPr lang="en-US" dirty="0" smtClean="0"/>
              <a:t>Computer-related </a:t>
            </a:r>
          </a:p>
          <a:p>
            <a:pPr lvl="0"/>
            <a:r>
              <a:rPr lang="en-US" sz="1800" dirty="0"/>
              <a:t>Data were not displaying </a:t>
            </a:r>
            <a:r>
              <a:rPr lang="en-US" sz="1800" dirty="0" smtClean="0"/>
              <a:t>properly</a:t>
            </a:r>
            <a:br>
              <a:rPr lang="en-US" sz="1800" dirty="0" smtClean="0"/>
            </a:br>
            <a:r>
              <a:rPr lang="en-US" sz="1800" dirty="0" smtClean="0"/>
              <a:t>in </a:t>
            </a:r>
            <a:r>
              <a:rPr lang="en-US" sz="1800" dirty="0"/>
              <a:t>the system.</a:t>
            </a:r>
          </a:p>
          <a:p>
            <a:pPr lvl="0"/>
            <a:r>
              <a:rPr lang="en-US" sz="1800" dirty="0"/>
              <a:t>The network was down or slow.</a:t>
            </a:r>
          </a:p>
          <a:p>
            <a:pPr lvl="0"/>
            <a:r>
              <a:rPr lang="en-US" sz="1800" dirty="0"/>
              <a:t>Interface issues with the laboratory system caused delays in the ability to retrieve data.</a:t>
            </a:r>
          </a:p>
          <a:p>
            <a:pPr lvl="0"/>
            <a:r>
              <a:rPr lang="en-US" sz="1800" dirty="0"/>
              <a:t>The software was not up to date.</a:t>
            </a:r>
          </a:p>
          <a:p>
            <a:pPr lvl="0"/>
            <a:r>
              <a:rPr lang="en-US" sz="1800" dirty="0"/>
              <a:t>Software did not meet the </a:t>
            </a:r>
            <a:r>
              <a:rPr lang="en-US" sz="1800" dirty="0" smtClean="0"/>
              <a:t>needs</a:t>
            </a:r>
            <a:br>
              <a:rPr lang="en-US" sz="1800" dirty="0" smtClean="0"/>
            </a:br>
            <a:r>
              <a:rPr lang="en-US" sz="1800" dirty="0" smtClean="0"/>
              <a:t>of </a:t>
            </a:r>
            <a:r>
              <a:rPr lang="en-US" sz="1800" dirty="0"/>
              <a:t>the specialty provider.</a:t>
            </a:r>
          </a:p>
          <a:p>
            <a:pPr lvl="0"/>
            <a:r>
              <a:rPr lang="en-US" sz="1800" dirty="0"/>
              <a:t>The software was not functioning properly.</a:t>
            </a:r>
          </a:p>
          <a:p>
            <a:pPr lvl="0"/>
            <a:r>
              <a:rPr lang="en-US" sz="1800" dirty="0"/>
              <a:t>Data were lost.</a:t>
            </a:r>
          </a:p>
        </p:txBody>
      </p:sp>
      <p:sp>
        <p:nvSpPr>
          <p:cNvPr id="3" name="Slide Number Placeholder 2"/>
          <p:cNvSpPr>
            <a:spLocks noGrp="1"/>
          </p:cNvSpPr>
          <p:nvPr>
            <p:ph type="sldNum" sz="quarter" idx="12"/>
          </p:nvPr>
        </p:nvSpPr>
        <p:spPr/>
        <p:txBody>
          <a:bodyPr/>
          <a:lstStyle/>
          <a:p>
            <a:fld id="{ED466118-2C9D-494B-8310-AB75678B864D}" type="slidenum">
              <a:rPr lang="en-US" smtClean="0"/>
              <a:pPr/>
              <a:t>10</a:t>
            </a:fld>
            <a:endParaRPr lang="en-US"/>
          </a:p>
        </p:txBody>
      </p:sp>
    </p:spTree>
    <p:extLst>
      <p:ext uri="{BB962C8B-B14F-4D97-AF65-F5344CB8AC3E}">
        <p14:creationId xmlns:p14="http://schemas.microsoft.com/office/powerpoint/2010/main" val="38748710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Placeholder 3"/>
          <p:cNvPicPr>
            <a:picLocks noGrp="1"/>
          </p:cNvPicPr>
          <p:nvPr>
            <p:ph type="chart" idx="1"/>
          </p:nvPr>
        </p:nvPicPr>
        <p:blipFill>
          <a:blip r:embed="rId3"/>
          <a:stretch>
            <a:fillRect/>
          </a:stretch>
        </p:blipFill>
        <p:spPr>
          <a:xfrm>
            <a:off x="609600" y="1538395"/>
            <a:ext cx="3965266" cy="4710005"/>
          </a:xfrm>
          <a:prstGeom prst="rect">
            <a:avLst/>
          </a:prstGeom>
          <a:ln w="12700">
            <a:solidFill>
              <a:srgbClr val="000000"/>
            </a:solidFill>
          </a:ln>
        </p:spPr>
      </p:pic>
      <p:sp>
        <p:nvSpPr>
          <p:cNvPr id="5" name="Slide Number Placeholder 4"/>
          <p:cNvSpPr>
            <a:spLocks noGrp="1"/>
          </p:cNvSpPr>
          <p:nvPr>
            <p:ph type="sldNum" sz="quarter" idx="12"/>
          </p:nvPr>
        </p:nvSpPr>
        <p:spPr/>
        <p:txBody>
          <a:bodyPr/>
          <a:lstStyle/>
          <a:p>
            <a:fld id="{C4B11344-95AB-4C56-82CC-4BE01FFB6E74}" type="slidenum">
              <a:rPr lang="en-US" smtClean="0"/>
              <a:pPr/>
              <a:t>11</a:t>
            </a:fld>
            <a:endParaRPr lang="en-US"/>
          </a:p>
        </p:txBody>
      </p:sp>
      <p:sp>
        <p:nvSpPr>
          <p:cNvPr id="3" name="TextBox 2"/>
          <p:cNvSpPr txBox="1"/>
          <p:nvPr/>
        </p:nvSpPr>
        <p:spPr>
          <a:xfrm>
            <a:off x="4876800" y="1447800"/>
            <a:ext cx="3886200" cy="4154983"/>
          </a:xfrm>
          <a:prstGeom prst="rect">
            <a:avLst/>
          </a:prstGeom>
          <a:noFill/>
        </p:spPr>
        <p:txBody>
          <a:bodyPr wrap="square" lIns="0" tIns="0" rIns="0" bIns="0" rtlCol="0">
            <a:spAutoFit/>
          </a:bodyPr>
          <a:lstStyle/>
          <a:p>
            <a:pPr marL="342900" indent="-342900">
              <a:buFont typeface="+mj-lt"/>
              <a:buAutoNum type="arabicPeriod"/>
            </a:pPr>
            <a:r>
              <a:rPr lang="en-US" sz="2400" dirty="0" smtClean="0">
                <a:latin typeface="+mj-lt"/>
              </a:rPr>
              <a:t>System interface issues</a:t>
            </a:r>
          </a:p>
          <a:p>
            <a:pPr marL="342900" indent="-342900">
              <a:buFont typeface="+mj-lt"/>
              <a:buAutoNum type="arabicPeriod"/>
            </a:pPr>
            <a:endParaRPr lang="en-US" sz="2400" dirty="0">
              <a:latin typeface="+mj-lt"/>
            </a:endParaRPr>
          </a:p>
          <a:p>
            <a:pPr marL="342900" indent="-342900">
              <a:buFont typeface="+mj-lt"/>
              <a:buAutoNum type="arabicPeriod"/>
            </a:pPr>
            <a:r>
              <a:rPr lang="en-US" sz="2400" dirty="0" smtClean="0">
                <a:latin typeface="+mj-lt"/>
              </a:rPr>
              <a:t>Wrong input</a:t>
            </a:r>
          </a:p>
          <a:p>
            <a:pPr marL="342900" indent="-342900">
              <a:buFont typeface="+mj-lt"/>
              <a:buAutoNum type="arabicPeriod"/>
            </a:pPr>
            <a:endParaRPr lang="en-US" sz="2400" dirty="0" smtClean="0">
              <a:latin typeface="+mj-lt"/>
            </a:endParaRPr>
          </a:p>
          <a:p>
            <a:pPr marL="342900" indent="-342900">
              <a:buFont typeface="+mj-lt"/>
              <a:buAutoNum type="arabicPeriod"/>
            </a:pPr>
            <a:r>
              <a:rPr lang="en-US" sz="2400" dirty="0" smtClean="0">
                <a:latin typeface="+mj-lt"/>
              </a:rPr>
              <a:t>Software issue –</a:t>
            </a:r>
            <a:br>
              <a:rPr lang="en-US" sz="2400" dirty="0" smtClean="0">
                <a:latin typeface="+mj-lt"/>
              </a:rPr>
            </a:br>
            <a:r>
              <a:rPr lang="en-US" sz="2400" dirty="0" smtClean="0">
                <a:latin typeface="+mj-lt"/>
              </a:rPr>
              <a:t>system configuration</a:t>
            </a:r>
          </a:p>
          <a:p>
            <a:pPr marL="342900" indent="-342900">
              <a:buFont typeface="+mj-lt"/>
              <a:buAutoNum type="arabicPeriod"/>
            </a:pPr>
            <a:endParaRPr lang="en-US" sz="2400" dirty="0" smtClean="0">
              <a:latin typeface="+mj-lt"/>
            </a:endParaRPr>
          </a:p>
          <a:p>
            <a:pPr marL="342900" indent="-342900">
              <a:buFont typeface="+mj-lt"/>
              <a:buAutoNum type="arabicPeriod"/>
            </a:pPr>
            <a:r>
              <a:rPr lang="en-US" sz="2400" dirty="0" smtClean="0">
                <a:latin typeface="+mj-lt"/>
              </a:rPr>
              <a:t>Wrong record retrieved</a:t>
            </a:r>
          </a:p>
          <a:p>
            <a:pPr marL="342900" indent="-342900">
              <a:buFont typeface="+mj-lt"/>
              <a:buAutoNum type="arabicPeriod"/>
            </a:pPr>
            <a:endParaRPr lang="en-US" sz="2400" dirty="0" smtClean="0">
              <a:latin typeface="+mj-lt"/>
            </a:endParaRPr>
          </a:p>
          <a:p>
            <a:pPr marL="342900" indent="-342900">
              <a:buFont typeface="+mj-lt"/>
              <a:buAutoNum type="arabicPeriod"/>
            </a:pPr>
            <a:r>
              <a:rPr lang="en-US" sz="2400" dirty="0" smtClean="0">
                <a:latin typeface="+mj-lt"/>
              </a:rPr>
              <a:t>Software issue</a:t>
            </a:r>
            <a:r>
              <a:rPr lang="en-US" sz="2400" dirty="0"/>
              <a:t> –</a:t>
            </a:r>
            <a:br>
              <a:rPr lang="en-US" sz="2400" dirty="0"/>
            </a:br>
            <a:r>
              <a:rPr lang="en-US" sz="2400" dirty="0" smtClean="0">
                <a:latin typeface="+mj-lt"/>
              </a:rPr>
              <a:t>functionality</a:t>
            </a:r>
            <a:endParaRPr lang="en-US" sz="2400" dirty="0">
              <a:latin typeface="+mj-lt"/>
            </a:endParaRPr>
          </a:p>
        </p:txBody>
      </p:sp>
    </p:spTree>
    <p:extLst>
      <p:ext uri="{BB962C8B-B14F-4D97-AF65-F5344CB8AC3E}">
        <p14:creationId xmlns:p14="http://schemas.microsoft.com/office/powerpoint/2010/main" val="3892960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8077200" cy="1143000"/>
          </a:xfrm>
        </p:spPr>
        <p:txBody>
          <a:bodyPr>
            <a:normAutofit/>
          </a:bodyPr>
          <a:lstStyle/>
          <a:p>
            <a:pPr algn="l">
              <a:lnSpc>
                <a:spcPts val="2800"/>
              </a:lnSpc>
            </a:pPr>
            <a:r>
              <a:rPr lang="en-US" b="0" dirty="0" smtClean="0"/>
              <a:t>Identifying Health IT’s</a:t>
            </a:r>
            <a:br>
              <a:rPr lang="en-US" b="0" dirty="0" smtClean="0"/>
            </a:br>
            <a:r>
              <a:rPr lang="en-US" b="0" dirty="0" smtClean="0"/>
              <a:t>Unintended Consequences</a:t>
            </a:r>
            <a:endParaRPr lang="en-US" b="0" dirty="0"/>
          </a:p>
        </p:txBody>
      </p:sp>
      <p:sp>
        <p:nvSpPr>
          <p:cNvPr id="3" name="Slide Number Placeholder 2"/>
          <p:cNvSpPr>
            <a:spLocks noGrp="1"/>
          </p:cNvSpPr>
          <p:nvPr>
            <p:ph type="sldNum" sz="quarter" idx="12"/>
          </p:nvPr>
        </p:nvSpPr>
        <p:spPr/>
        <p:txBody>
          <a:bodyPr/>
          <a:lstStyle/>
          <a:p>
            <a:fld id="{C4B11344-95AB-4C56-82CC-4BE01FFB6E74}" type="slidenum">
              <a:rPr lang="en-US" smtClean="0"/>
              <a:pPr/>
              <a:t>12</a:t>
            </a:fld>
            <a:endParaRPr lang="en-US"/>
          </a:p>
        </p:txBody>
      </p:sp>
      <p:sp>
        <p:nvSpPr>
          <p:cNvPr id="4" name="TextBox 3"/>
          <p:cNvSpPr txBox="1"/>
          <p:nvPr/>
        </p:nvSpPr>
        <p:spPr>
          <a:xfrm>
            <a:off x="0" y="1504890"/>
            <a:ext cx="9144000" cy="400110"/>
          </a:xfrm>
          <a:prstGeom prst="rect">
            <a:avLst/>
          </a:prstGeom>
          <a:noFill/>
        </p:spPr>
        <p:txBody>
          <a:bodyPr wrap="square" rtlCol="0">
            <a:spAutoFit/>
          </a:bodyPr>
          <a:lstStyle/>
          <a:p>
            <a:pPr algn="ctr"/>
            <a:r>
              <a:rPr lang="en-US" sz="2000" dirty="0" smtClean="0">
                <a:latin typeface="+mj-lt"/>
              </a:rPr>
              <a:t>Continuous Feedback Approach to Health IT System Safety</a:t>
            </a:r>
            <a:endParaRPr lang="en-US" sz="2000" dirty="0">
              <a:latin typeface="+mj-lt"/>
            </a:endParaRPr>
          </a:p>
        </p:txBody>
      </p:sp>
      <p:graphicFrame>
        <p:nvGraphicFramePr>
          <p:cNvPr id="7" name="Diagram 6" descr="The high-reliability organization must maintain a never-ending, closed-loop approach to health IT system safety. As depicted in Figure 4, organizations must identify risks, analyze risks, consider mitigation strategies, implement best approaches and monitor effectiveness. This approach requires continually monitoring for possible unintended consequences of health IT from the time the technology is first tested in the organization and throughout its full implementation and operation." title="Figure 4. Continuous Feedback Approach to Health IT Systems Safety"/>
          <p:cNvGraphicFramePr/>
          <p:nvPr>
            <p:extLst>
              <p:ext uri="{D42A27DB-BD31-4B8C-83A1-F6EECF244321}">
                <p14:modId xmlns:p14="http://schemas.microsoft.com/office/powerpoint/2010/main" val="3832816513"/>
              </p:ext>
            </p:extLst>
          </p:nvPr>
        </p:nvGraphicFramePr>
        <p:xfrm>
          <a:off x="1447800" y="2133600"/>
          <a:ext cx="6172200" cy="445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984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5638800" cy="1143000"/>
          </a:xfrm>
        </p:spPr>
        <p:txBody>
          <a:bodyPr>
            <a:normAutofit/>
          </a:bodyPr>
          <a:lstStyle/>
          <a:p>
            <a:pPr algn="l">
              <a:lnSpc>
                <a:spcPts val="2800"/>
              </a:lnSpc>
            </a:pPr>
            <a:r>
              <a:rPr lang="en-US" b="0" dirty="0" smtClean="0"/>
              <a:t>High-Reliability Organizations’ Commitment to Health IT Safety</a:t>
            </a:r>
            <a:endParaRPr lang="en-US" b="0" dirty="0"/>
          </a:p>
        </p:txBody>
      </p:sp>
      <p:sp>
        <p:nvSpPr>
          <p:cNvPr id="4" name="Content Placeholder 3"/>
          <p:cNvSpPr>
            <a:spLocks noGrp="1"/>
          </p:cNvSpPr>
          <p:nvPr>
            <p:ph idx="1"/>
          </p:nvPr>
        </p:nvSpPr>
        <p:spPr>
          <a:xfrm>
            <a:off x="609600" y="1524001"/>
            <a:ext cx="7924800" cy="4953000"/>
          </a:xfrm>
        </p:spPr>
        <p:txBody>
          <a:bodyPr>
            <a:normAutofit fontScale="92500"/>
          </a:bodyPr>
          <a:lstStyle/>
          <a:p>
            <a:pPr marL="0" lvl="0" indent="0">
              <a:buNone/>
            </a:pPr>
            <a:r>
              <a:rPr lang="en-US" sz="2800" dirty="0" smtClean="0"/>
              <a:t>Leadership commitment to:</a:t>
            </a:r>
          </a:p>
          <a:p>
            <a:pPr lvl="0"/>
            <a:r>
              <a:rPr lang="en-US" sz="2800" dirty="0" smtClean="0"/>
              <a:t>Educating </a:t>
            </a:r>
            <a:r>
              <a:rPr lang="en-US" sz="2800" dirty="0"/>
              <a:t>staff about health IT safety</a:t>
            </a:r>
          </a:p>
          <a:p>
            <a:pPr lvl="0"/>
            <a:r>
              <a:rPr lang="en-US" sz="2800" dirty="0"/>
              <a:t>Advocating health IT safety as everyone’s responsibility</a:t>
            </a:r>
          </a:p>
          <a:p>
            <a:pPr lvl="0"/>
            <a:r>
              <a:rPr lang="en-US" sz="2800" dirty="0"/>
              <a:t>Promoting open communication about health </a:t>
            </a:r>
            <a:r>
              <a:rPr lang="en-US" sz="2800" dirty="0" smtClean="0"/>
              <a:t>IT</a:t>
            </a:r>
            <a:br>
              <a:rPr lang="en-US" sz="2800" dirty="0" smtClean="0"/>
            </a:br>
            <a:r>
              <a:rPr lang="en-US" sz="2800" dirty="0" smtClean="0"/>
              <a:t>safety </a:t>
            </a:r>
            <a:r>
              <a:rPr lang="en-US" sz="2800" dirty="0"/>
              <a:t>concerns</a:t>
            </a:r>
          </a:p>
          <a:p>
            <a:pPr lvl="0"/>
            <a:r>
              <a:rPr lang="en-US" sz="2800" dirty="0"/>
              <a:t>Empowering staff to identify, report</a:t>
            </a:r>
            <a:r>
              <a:rPr lang="en-US" sz="2800" dirty="0" smtClean="0"/>
              <a:t>, and reduce </a:t>
            </a:r>
            <a:r>
              <a:rPr lang="en-US" sz="2800" dirty="0"/>
              <a:t>hazards and risks from health IT </a:t>
            </a:r>
            <a:r>
              <a:rPr lang="en-US" sz="2800" dirty="0" smtClean="0"/>
              <a:t>systems</a:t>
            </a:r>
          </a:p>
          <a:p>
            <a:pPr lvl="0"/>
            <a:r>
              <a:rPr lang="en-US" sz="2800" dirty="0" smtClean="0"/>
              <a:t>Allocating </a:t>
            </a:r>
            <a:r>
              <a:rPr lang="en-US" sz="2800" dirty="0"/>
              <a:t>adequate resources to </a:t>
            </a:r>
            <a:r>
              <a:rPr lang="en-US" sz="2800" dirty="0" smtClean="0"/>
              <a:t>ensure</a:t>
            </a:r>
            <a:br>
              <a:rPr lang="en-US" sz="2800" dirty="0" smtClean="0"/>
            </a:br>
            <a:r>
              <a:rPr lang="en-US" sz="2800" dirty="0" smtClean="0"/>
              <a:t>health </a:t>
            </a:r>
            <a:r>
              <a:rPr lang="en-US" sz="2800" dirty="0"/>
              <a:t>IT safety</a:t>
            </a:r>
          </a:p>
        </p:txBody>
      </p:sp>
      <p:sp>
        <p:nvSpPr>
          <p:cNvPr id="5" name="Slide Number Placeholder 4"/>
          <p:cNvSpPr>
            <a:spLocks noGrp="1"/>
          </p:cNvSpPr>
          <p:nvPr>
            <p:ph type="sldNum" sz="quarter" idx="12"/>
          </p:nvPr>
        </p:nvSpPr>
        <p:spPr/>
        <p:txBody>
          <a:bodyPr/>
          <a:lstStyle/>
          <a:p>
            <a:fld id="{E51F49B8-1605-424B-B5D7-C244AD614BAB}" type="slidenum">
              <a:rPr lang="en-US" smtClean="0"/>
              <a:pPr/>
              <a:t>13</a:t>
            </a:fld>
            <a:endParaRPr lang="en-US"/>
          </a:p>
        </p:txBody>
      </p:sp>
    </p:spTree>
    <p:extLst>
      <p:ext uri="{BB962C8B-B14F-4D97-AF65-F5344CB8AC3E}">
        <p14:creationId xmlns:p14="http://schemas.microsoft.com/office/powerpoint/2010/main" val="14819396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5638800" cy="1143000"/>
          </a:xfrm>
        </p:spPr>
        <p:txBody>
          <a:bodyPr>
            <a:normAutofit/>
          </a:bodyPr>
          <a:lstStyle/>
          <a:p>
            <a:pPr algn="l">
              <a:lnSpc>
                <a:spcPts val="2800"/>
              </a:lnSpc>
            </a:pPr>
            <a:r>
              <a:rPr lang="en-US" b="0" dirty="0" smtClean="0"/>
              <a:t>Event Reporting Within</a:t>
            </a:r>
            <a:br>
              <a:rPr lang="en-US" b="0" dirty="0" smtClean="0"/>
            </a:br>
            <a:r>
              <a:rPr lang="en-US" b="0" dirty="0" smtClean="0"/>
              <a:t>a Culture of Safety</a:t>
            </a:r>
            <a:endParaRPr lang="en-US" b="0" dirty="0"/>
          </a:p>
        </p:txBody>
      </p:sp>
      <p:sp>
        <p:nvSpPr>
          <p:cNvPr id="3" name="Content Placeholder 2"/>
          <p:cNvSpPr>
            <a:spLocks noGrp="1"/>
          </p:cNvSpPr>
          <p:nvPr>
            <p:ph idx="1"/>
          </p:nvPr>
        </p:nvSpPr>
        <p:spPr>
          <a:xfrm>
            <a:off x="609600" y="1524001"/>
            <a:ext cx="8343900" cy="4419600"/>
          </a:xfrm>
        </p:spPr>
        <p:txBody>
          <a:bodyPr/>
          <a:lstStyle/>
          <a:p>
            <a:r>
              <a:rPr lang="en-US" sz="2800" dirty="0"/>
              <a:t>Establishing a blame-free environment </a:t>
            </a:r>
            <a:r>
              <a:rPr lang="en-US" sz="2800" dirty="0" smtClean="0"/>
              <a:t>for</a:t>
            </a:r>
            <a:br>
              <a:rPr lang="en-US" sz="2800" dirty="0" smtClean="0"/>
            </a:br>
            <a:r>
              <a:rPr lang="en-US" sz="2800" dirty="0" smtClean="0"/>
              <a:t>robust reporting of any </a:t>
            </a:r>
            <a:r>
              <a:rPr lang="en-US" sz="2800" dirty="0"/>
              <a:t>health IT-related </a:t>
            </a:r>
            <a:r>
              <a:rPr lang="en-US" sz="2800" dirty="0" smtClean="0"/>
              <a:t>problems</a:t>
            </a:r>
            <a:br>
              <a:rPr lang="en-US" sz="2800" dirty="0" smtClean="0"/>
            </a:br>
            <a:r>
              <a:rPr lang="en-US" sz="2800" dirty="0" smtClean="0"/>
              <a:t>(</a:t>
            </a:r>
            <a:r>
              <a:rPr lang="en-US" sz="2800" dirty="0"/>
              <a:t>including errors and near misses) without </a:t>
            </a:r>
            <a:r>
              <a:rPr lang="en-US" sz="2800" dirty="0" smtClean="0"/>
              <a:t>fear</a:t>
            </a:r>
            <a:br>
              <a:rPr lang="en-US" sz="2800" dirty="0" smtClean="0"/>
            </a:br>
            <a:r>
              <a:rPr lang="en-US" sz="2800" dirty="0" smtClean="0"/>
              <a:t>of </a:t>
            </a:r>
            <a:r>
              <a:rPr lang="en-US" sz="2800" dirty="0"/>
              <a:t>punishment or reprisal</a:t>
            </a:r>
          </a:p>
          <a:p>
            <a:r>
              <a:rPr lang="en-US" sz="2800" dirty="0" smtClean="0"/>
              <a:t>Encourage reporting of errors, near misses,</a:t>
            </a:r>
            <a:br>
              <a:rPr lang="en-US" sz="2800" dirty="0" smtClean="0"/>
            </a:br>
            <a:r>
              <a:rPr lang="en-US" sz="2800" dirty="0" smtClean="0"/>
              <a:t>and unsafe conditions with a clearly defined response</a:t>
            </a:r>
          </a:p>
          <a:p>
            <a:r>
              <a:rPr lang="en-US" sz="2800" dirty="0" smtClean="0"/>
              <a:t>Expectation of accountability with constructive feedback and fair-minded treatment to facilitate organizational learning</a:t>
            </a:r>
            <a:endParaRPr lang="en-US" sz="2800"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14</a:t>
            </a:fld>
            <a:endParaRPr lang="en-US" dirty="0"/>
          </a:p>
        </p:txBody>
      </p:sp>
    </p:spTree>
    <p:extLst>
      <p:ext uri="{BB962C8B-B14F-4D97-AF65-F5344CB8AC3E}">
        <p14:creationId xmlns:p14="http://schemas.microsoft.com/office/powerpoint/2010/main" val="38370599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420100" cy="1143000"/>
          </a:xfrm>
        </p:spPr>
        <p:txBody>
          <a:bodyPr>
            <a:normAutofit/>
          </a:bodyPr>
          <a:lstStyle/>
          <a:p>
            <a:pPr algn="l">
              <a:lnSpc>
                <a:spcPts val="2800"/>
              </a:lnSpc>
            </a:pPr>
            <a:r>
              <a:rPr lang="en-US" b="0" dirty="0" smtClean="0"/>
              <a:t>How To Collect</a:t>
            </a:r>
            <a:br>
              <a:rPr lang="en-US" b="0" dirty="0" smtClean="0"/>
            </a:br>
            <a:r>
              <a:rPr lang="en-US" b="0" dirty="0" smtClean="0"/>
              <a:t>Health IT Event Data</a:t>
            </a:r>
            <a:endParaRPr lang="en-US" b="0" dirty="0"/>
          </a:p>
        </p:txBody>
      </p:sp>
      <p:sp>
        <p:nvSpPr>
          <p:cNvPr id="3" name="Content Placeholder 2"/>
          <p:cNvSpPr>
            <a:spLocks noGrp="1"/>
          </p:cNvSpPr>
          <p:nvPr>
            <p:ph idx="1"/>
          </p:nvPr>
        </p:nvSpPr>
        <p:spPr>
          <a:xfrm>
            <a:off x="609600" y="1600200"/>
            <a:ext cx="8077200" cy="4876800"/>
          </a:xfrm>
        </p:spPr>
        <p:txBody>
          <a:bodyPr/>
          <a:lstStyle/>
          <a:p>
            <a:r>
              <a:rPr lang="en-US" sz="2800" dirty="0" smtClean="0"/>
              <a:t>Reporting </a:t>
            </a:r>
            <a:r>
              <a:rPr lang="en-US" sz="2800" dirty="0"/>
              <a:t>system should enable reporters to provide sufficient information, in a standardized format</a:t>
            </a:r>
            <a:r>
              <a:rPr lang="en-US" sz="2800" dirty="0" smtClean="0"/>
              <a:t>,</a:t>
            </a:r>
            <a:br>
              <a:rPr lang="en-US" sz="2800" dirty="0" smtClean="0"/>
            </a:br>
            <a:r>
              <a:rPr lang="en-US" sz="2800" dirty="0" smtClean="0"/>
              <a:t>to </a:t>
            </a:r>
            <a:r>
              <a:rPr lang="en-US" sz="2800" dirty="0"/>
              <a:t>identify the </a:t>
            </a:r>
            <a:r>
              <a:rPr lang="en-US" sz="2800" dirty="0" smtClean="0"/>
              <a:t>health IT problems </a:t>
            </a:r>
            <a:r>
              <a:rPr lang="en-US" sz="2800" dirty="0"/>
              <a:t>they </a:t>
            </a:r>
            <a:r>
              <a:rPr lang="en-US" sz="2800" dirty="0" smtClean="0"/>
              <a:t>encountered</a:t>
            </a:r>
          </a:p>
          <a:p>
            <a:r>
              <a:rPr lang="en-US" sz="2800" dirty="0" smtClean="0"/>
              <a:t>Standardized tools for event reporting</a:t>
            </a:r>
          </a:p>
          <a:p>
            <a:pPr lvl="1"/>
            <a:r>
              <a:rPr lang="en-US" sz="2400" dirty="0" smtClean="0"/>
              <a:t>AHRQ Common Formats for Health IT events</a:t>
            </a:r>
          </a:p>
          <a:p>
            <a:pPr lvl="1"/>
            <a:r>
              <a:rPr lang="en-US" sz="2400" dirty="0" smtClean="0"/>
              <a:t>AHRQ Health IT Hazard Manager </a:t>
            </a:r>
          </a:p>
          <a:p>
            <a:r>
              <a:rPr lang="en-US" sz="2800" dirty="0" smtClean="0"/>
              <a:t>Staff </a:t>
            </a:r>
            <a:r>
              <a:rPr lang="en-US" sz="2800" dirty="0"/>
              <a:t>training and education about Health </a:t>
            </a:r>
            <a:r>
              <a:rPr lang="en-US" sz="2800" dirty="0" smtClean="0"/>
              <a:t>IT</a:t>
            </a:r>
            <a:br>
              <a:rPr lang="en-US" sz="2800" dirty="0" smtClean="0"/>
            </a:br>
            <a:r>
              <a:rPr lang="en-US" sz="2800" dirty="0" smtClean="0"/>
              <a:t>event reporting</a:t>
            </a:r>
            <a:endParaRPr lang="en-US" sz="2800"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15</a:t>
            </a:fld>
            <a:endParaRPr lang="en-US"/>
          </a:p>
        </p:txBody>
      </p:sp>
    </p:spTree>
    <p:extLst>
      <p:ext uri="{BB962C8B-B14F-4D97-AF65-F5344CB8AC3E}">
        <p14:creationId xmlns:p14="http://schemas.microsoft.com/office/powerpoint/2010/main" val="7494235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24001"/>
            <a:ext cx="7866185" cy="4495800"/>
          </a:xfrm>
        </p:spPr>
        <p:txBody>
          <a:bodyPr/>
          <a:lstStyle/>
          <a:p>
            <a:pPr marL="0" indent="0">
              <a:buNone/>
            </a:pPr>
            <a:r>
              <a:rPr lang="en-US" dirty="0" smtClean="0"/>
              <a:t>What to include in a health IT-related event report:</a:t>
            </a:r>
          </a:p>
          <a:p>
            <a:pPr>
              <a:buFont typeface="Arial" panose="020B0604020202020204" pitchFamily="34" charset="0"/>
              <a:buChar char="•"/>
            </a:pPr>
            <a:r>
              <a:rPr lang="en-US" dirty="0"/>
              <a:t>The event reporting system should </a:t>
            </a:r>
            <a:r>
              <a:rPr lang="en-US" dirty="0" smtClean="0"/>
              <a:t>capture enough </a:t>
            </a:r>
            <a:r>
              <a:rPr lang="en-US" dirty="0"/>
              <a:t>information so that those </a:t>
            </a:r>
            <a:r>
              <a:rPr lang="en-US" dirty="0" smtClean="0"/>
              <a:t>analyzing the </a:t>
            </a:r>
            <a:r>
              <a:rPr lang="en-US" dirty="0"/>
              <a:t>event can pinpoint specific health IT-related issues </a:t>
            </a:r>
            <a:endParaRPr lang="en-US" sz="4000" dirty="0" smtClean="0"/>
          </a:p>
        </p:txBody>
      </p:sp>
      <p:sp>
        <p:nvSpPr>
          <p:cNvPr id="5" name="Slide Number Placeholder 4"/>
          <p:cNvSpPr>
            <a:spLocks noGrp="1"/>
          </p:cNvSpPr>
          <p:nvPr>
            <p:ph type="sldNum" sz="quarter" idx="12"/>
          </p:nvPr>
        </p:nvSpPr>
        <p:spPr/>
        <p:txBody>
          <a:bodyPr/>
          <a:lstStyle/>
          <a:p>
            <a:fld id="{E51F49B8-1605-424B-B5D7-C244AD614BAB}" type="slidenum">
              <a:rPr lang="en-US" smtClean="0"/>
              <a:pPr/>
              <a:t>16</a:t>
            </a:fld>
            <a:endParaRPr lang="en-US"/>
          </a:p>
        </p:txBody>
      </p:sp>
      <p:sp>
        <p:nvSpPr>
          <p:cNvPr id="7" name="Title 1"/>
          <p:cNvSpPr>
            <a:spLocks noGrp="1"/>
          </p:cNvSpPr>
          <p:nvPr>
            <p:ph type="title"/>
          </p:nvPr>
        </p:nvSpPr>
        <p:spPr>
          <a:xfrm>
            <a:off x="609600" y="0"/>
            <a:ext cx="8420100" cy="1143000"/>
          </a:xfrm>
        </p:spPr>
        <p:txBody>
          <a:bodyPr>
            <a:normAutofit/>
          </a:bodyPr>
          <a:lstStyle/>
          <a:p>
            <a:pPr>
              <a:lnSpc>
                <a:spcPts val="2800"/>
              </a:lnSpc>
            </a:pPr>
            <a:r>
              <a:rPr lang="en-US" dirty="0"/>
              <a:t>How To Collect</a:t>
            </a:r>
            <a:br>
              <a:rPr lang="en-US" dirty="0"/>
            </a:br>
            <a:r>
              <a:rPr lang="en-US" dirty="0"/>
              <a:t>Health IT Event Data</a:t>
            </a:r>
            <a:endParaRPr lang="en-US" b="0" dirty="0"/>
          </a:p>
        </p:txBody>
      </p:sp>
    </p:spTree>
    <p:extLst>
      <p:ext uri="{BB962C8B-B14F-4D97-AF65-F5344CB8AC3E}">
        <p14:creationId xmlns:p14="http://schemas.microsoft.com/office/powerpoint/2010/main" val="3185427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560" y="1295400"/>
            <a:ext cx="8229600" cy="5029200"/>
          </a:xfrm>
        </p:spPr>
        <p:txBody>
          <a:bodyPr/>
          <a:lstStyle/>
          <a:p>
            <a:pPr marL="0" indent="0">
              <a:buNone/>
            </a:pPr>
            <a:r>
              <a:rPr lang="en-US" sz="2800" dirty="0" smtClean="0"/>
              <a:t>Standardized tools:</a:t>
            </a:r>
          </a:p>
          <a:p>
            <a:r>
              <a:rPr lang="en-US" sz="2800" dirty="0" smtClean="0"/>
              <a:t>AHRQ Common Format </a:t>
            </a:r>
            <a:r>
              <a:rPr lang="en-US" dirty="0" smtClean="0"/>
              <a:t>for Health IT Event</a:t>
            </a:r>
          </a:p>
        </p:txBody>
      </p:sp>
      <p:sp>
        <p:nvSpPr>
          <p:cNvPr id="7" name="Slide Number Placeholder 6"/>
          <p:cNvSpPr>
            <a:spLocks noGrp="1"/>
          </p:cNvSpPr>
          <p:nvPr>
            <p:ph type="sldNum" sz="quarter" idx="12"/>
          </p:nvPr>
        </p:nvSpPr>
        <p:spPr/>
        <p:txBody>
          <a:bodyPr/>
          <a:lstStyle/>
          <a:p>
            <a:fld id="{E51F49B8-1605-424B-B5D7-C244AD614BAB}" type="slidenum">
              <a:rPr lang="en-US" smtClean="0"/>
              <a:pPr/>
              <a:t>17</a:t>
            </a:fld>
            <a:endParaRPr lang="en-US"/>
          </a:p>
        </p:txBody>
      </p:sp>
      <p:pic>
        <p:nvPicPr>
          <p:cNvPr id="5" name="Picture 4"/>
          <p:cNvPicPr>
            <a:picLocks noChangeAspect="1"/>
          </p:cNvPicPr>
          <p:nvPr/>
        </p:nvPicPr>
        <p:blipFill>
          <a:blip r:embed="rId2"/>
          <a:stretch>
            <a:fillRect/>
          </a:stretch>
        </p:blipFill>
        <p:spPr>
          <a:xfrm>
            <a:off x="4343400" y="2667000"/>
            <a:ext cx="3413368" cy="3941689"/>
          </a:xfrm>
          <a:prstGeom prst="rect">
            <a:avLst/>
          </a:prstGeom>
          <a:ln>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67000"/>
            <a:ext cx="3495010" cy="1734969"/>
          </a:xfrm>
          <a:prstGeom prst="rect">
            <a:avLst/>
          </a:prstGeom>
          <a:ln w="3175">
            <a:solidFill>
              <a:schemeClr val="tx1"/>
            </a:solidFill>
          </a:ln>
        </p:spPr>
      </p:pic>
      <p:sp>
        <p:nvSpPr>
          <p:cNvPr id="9" name="Title 1"/>
          <p:cNvSpPr>
            <a:spLocks noGrp="1"/>
          </p:cNvSpPr>
          <p:nvPr>
            <p:ph type="title"/>
          </p:nvPr>
        </p:nvSpPr>
        <p:spPr>
          <a:xfrm>
            <a:off x="609600" y="0"/>
            <a:ext cx="8420100" cy="1143000"/>
          </a:xfrm>
        </p:spPr>
        <p:txBody>
          <a:bodyPr>
            <a:normAutofit/>
          </a:bodyPr>
          <a:lstStyle/>
          <a:p>
            <a:pPr>
              <a:lnSpc>
                <a:spcPts val="2800"/>
              </a:lnSpc>
            </a:pPr>
            <a:r>
              <a:rPr lang="en-US" dirty="0"/>
              <a:t>How To Collect</a:t>
            </a:r>
            <a:br>
              <a:rPr lang="en-US" dirty="0"/>
            </a:br>
            <a:r>
              <a:rPr lang="en-US" dirty="0"/>
              <a:t>Health IT Event Data</a:t>
            </a:r>
            <a:endParaRPr lang="en-US" b="0" dirty="0"/>
          </a:p>
        </p:txBody>
      </p:sp>
    </p:spTree>
    <p:extLst>
      <p:ext uri="{BB962C8B-B14F-4D97-AF65-F5344CB8AC3E}">
        <p14:creationId xmlns:p14="http://schemas.microsoft.com/office/powerpoint/2010/main" val="32206234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51F49B8-1605-424B-B5D7-C244AD614BAB}" type="slidenum">
              <a:rPr lang="en-US" smtClean="0"/>
              <a:pPr/>
              <a:t>18</a:t>
            </a:fld>
            <a:endParaRPr lang="en-US"/>
          </a:p>
        </p:txBody>
      </p:sp>
      <p:pic>
        <p:nvPicPr>
          <p:cNvPr id="4" name="Picture 3"/>
          <p:cNvPicPr/>
          <p:nvPr/>
        </p:nvPicPr>
        <p:blipFill>
          <a:blip r:embed="rId2"/>
          <a:stretch>
            <a:fillRect/>
          </a:stretch>
        </p:blipFill>
        <p:spPr>
          <a:xfrm>
            <a:off x="592779" y="2590800"/>
            <a:ext cx="5029204" cy="2743202"/>
          </a:xfrm>
          <a:prstGeom prst="rect">
            <a:avLst/>
          </a:prstGeom>
        </p:spPr>
      </p:pic>
      <p:sp>
        <p:nvSpPr>
          <p:cNvPr id="5" name="TextBox 4"/>
          <p:cNvSpPr txBox="1"/>
          <p:nvPr/>
        </p:nvSpPr>
        <p:spPr>
          <a:xfrm>
            <a:off x="609600" y="6248400"/>
            <a:ext cx="8305800" cy="276999"/>
          </a:xfrm>
          <a:prstGeom prst="rect">
            <a:avLst/>
          </a:prstGeom>
          <a:noFill/>
        </p:spPr>
        <p:txBody>
          <a:bodyPr wrap="square" lIns="0" tIns="0" rIns="0" bIns="0" rtlCol="0">
            <a:spAutoFit/>
          </a:bodyPr>
          <a:lstStyle/>
          <a:p>
            <a:r>
              <a:rPr lang="en-US" sz="900" dirty="0">
                <a:latin typeface="+mn-lt"/>
              </a:rPr>
              <a:t>Source: Walker JM, </a:t>
            </a:r>
            <a:r>
              <a:rPr lang="en-US" sz="900" dirty="0" err="1">
                <a:latin typeface="+mn-lt"/>
              </a:rPr>
              <a:t>Hassol</a:t>
            </a:r>
            <a:r>
              <a:rPr lang="en-US" sz="900" dirty="0">
                <a:latin typeface="+mn-lt"/>
              </a:rPr>
              <a:t> A, Bradshaw B, et al. </a:t>
            </a:r>
            <a:r>
              <a:rPr lang="en-US" sz="900" i="1" dirty="0">
                <a:latin typeface="+mn-lt"/>
              </a:rPr>
              <a:t>Health IT Hazard Manager Beta-Test: Final Report</a:t>
            </a:r>
            <a:r>
              <a:rPr lang="en-US" sz="900" dirty="0">
                <a:latin typeface="+mn-lt"/>
              </a:rPr>
              <a:t> [online]. AHRQ Publication No. 12-0058-EF. Rockville (MD)</a:t>
            </a:r>
            <a:r>
              <a:rPr lang="en-US" sz="900" dirty="0" smtClean="0">
                <a:latin typeface="+mn-lt"/>
              </a:rPr>
              <a:t>:</a:t>
            </a:r>
            <a:br>
              <a:rPr lang="en-US" sz="900" dirty="0" smtClean="0">
                <a:latin typeface="+mn-lt"/>
              </a:rPr>
            </a:br>
            <a:r>
              <a:rPr lang="en-US" sz="900" dirty="0" smtClean="0">
                <a:latin typeface="+mn-lt"/>
              </a:rPr>
              <a:t>Agency </a:t>
            </a:r>
            <a:r>
              <a:rPr lang="en-US" sz="900" dirty="0">
                <a:latin typeface="+mn-lt"/>
              </a:rPr>
              <a:t>for Healthcare Research and Quality; 2012 May. </a:t>
            </a:r>
            <a:r>
              <a:rPr lang="en-US" sz="900" u="sng" dirty="0">
                <a:latin typeface="+mn-lt"/>
                <a:hlinkClick r:id="rId3"/>
              </a:rPr>
              <a:t>http://healthit.ahrq.gov/sites/default/files/docs/citation/HealthITHazardManagerFinalReport.pdf</a:t>
            </a:r>
            <a:r>
              <a:rPr lang="en-US" sz="900" dirty="0" smtClean="0">
                <a:latin typeface="+mn-lt"/>
              </a:rPr>
              <a:t>.</a:t>
            </a:r>
            <a:endParaRPr lang="en-US" dirty="0"/>
          </a:p>
        </p:txBody>
      </p:sp>
      <p:sp>
        <p:nvSpPr>
          <p:cNvPr id="9" name="Title 1"/>
          <p:cNvSpPr>
            <a:spLocks noGrp="1"/>
          </p:cNvSpPr>
          <p:nvPr>
            <p:ph type="title"/>
          </p:nvPr>
        </p:nvSpPr>
        <p:spPr>
          <a:xfrm>
            <a:off x="609600" y="0"/>
            <a:ext cx="8420100" cy="1143000"/>
          </a:xfrm>
        </p:spPr>
        <p:txBody>
          <a:bodyPr>
            <a:normAutofit/>
          </a:bodyPr>
          <a:lstStyle/>
          <a:p>
            <a:pPr>
              <a:lnSpc>
                <a:spcPts val="2800"/>
              </a:lnSpc>
            </a:pPr>
            <a:r>
              <a:rPr lang="en-US" dirty="0"/>
              <a:t>How To Collect</a:t>
            </a:r>
            <a:br>
              <a:rPr lang="en-US" dirty="0"/>
            </a:br>
            <a:r>
              <a:rPr lang="en-US" dirty="0"/>
              <a:t>Health IT Event Data</a:t>
            </a:r>
            <a:endParaRPr lang="en-US" b="0" dirty="0"/>
          </a:p>
        </p:txBody>
      </p:sp>
      <p:sp>
        <p:nvSpPr>
          <p:cNvPr id="8" name="Content Placeholder 2"/>
          <p:cNvSpPr txBox="1">
            <a:spLocks/>
          </p:cNvSpPr>
          <p:nvPr/>
        </p:nvSpPr>
        <p:spPr>
          <a:xfrm>
            <a:off x="598560" y="1295400"/>
            <a:ext cx="8229600" cy="5029200"/>
          </a:xfrm>
          <a:prstGeom prst="rect">
            <a:avLst/>
          </a:prstGeom>
        </p:spPr>
        <p:txBody>
          <a:bodyPr vert="horz" lIns="0" tIns="0" rIns="0" bIns="0" rtlCol="0">
            <a:normAutofit/>
          </a:bodyPr>
          <a:lstStyle>
            <a:lvl1pPr marL="274320" indent="-27432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1pPr>
            <a:lvl2pPr marL="457200" indent="-27432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3pPr>
            <a:lvl4pPr marL="1188720" indent="-274320" algn="l" defTabSz="914400" rtl="0" eaLnBrk="1" latinLnBrk="0" hangingPunct="1">
              <a:spcBef>
                <a:spcPts val="1200"/>
              </a:spcBef>
              <a:buFont typeface="Arial" pitchFamily="34" charset="0"/>
              <a:buChar char="–"/>
              <a:defRPr sz="1800" kern="1200">
                <a:solidFill>
                  <a:schemeClr val="tx1"/>
                </a:solidFill>
                <a:latin typeface="+mn-lt"/>
                <a:ea typeface="+mn-ea"/>
                <a:cs typeface="+mn-cs"/>
              </a:defRPr>
            </a:lvl4pPr>
            <a:lvl5pPr marL="1554480" indent="-274320" algn="l" defTabSz="914400" rtl="0" eaLnBrk="1" latinLnBrk="0" hangingPunct="1">
              <a:spcBef>
                <a:spcPts val="12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Standardized tools:</a:t>
            </a:r>
          </a:p>
          <a:p>
            <a:pPr>
              <a:buClr>
                <a:srgbClr val="A00F1E"/>
              </a:buClr>
            </a:pPr>
            <a:r>
              <a:rPr lang="en-US" dirty="0"/>
              <a:t>AHRQ </a:t>
            </a:r>
            <a:r>
              <a:rPr lang="en-US" dirty="0" smtClean="0"/>
              <a:t>Health IT </a:t>
            </a:r>
            <a:r>
              <a:rPr lang="en-US" dirty="0"/>
              <a:t>Hazard Manager</a:t>
            </a:r>
          </a:p>
        </p:txBody>
      </p:sp>
    </p:spTree>
    <p:extLst>
      <p:ext uri="{BB962C8B-B14F-4D97-AF65-F5344CB8AC3E}">
        <p14:creationId xmlns:p14="http://schemas.microsoft.com/office/powerpoint/2010/main" val="2514326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2057400"/>
            <a:ext cx="7861300" cy="4267199"/>
          </a:xfrm>
        </p:spPr>
        <p:txBody>
          <a:bodyPr/>
          <a:lstStyle/>
          <a:p>
            <a:r>
              <a:rPr lang="en-US" sz="2800" dirty="0" smtClean="0">
                <a:solidFill>
                  <a:srgbClr val="1F497D"/>
                </a:solidFill>
              </a:rPr>
              <a:t>Critical lab results were overlooked </a:t>
            </a:r>
            <a:r>
              <a:rPr lang="en-US" sz="2800" dirty="0">
                <a:solidFill>
                  <a:srgbClr val="1F497D"/>
                </a:solidFill>
              </a:rPr>
              <a:t>without </a:t>
            </a:r>
            <a:r>
              <a:rPr lang="en-US" sz="2800" dirty="0" smtClean="0">
                <a:solidFill>
                  <a:srgbClr val="1F497D"/>
                </a:solidFill>
              </a:rPr>
              <a:t>full </a:t>
            </a:r>
            <a:r>
              <a:rPr lang="en-US" sz="2800" dirty="0">
                <a:solidFill>
                  <a:srgbClr val="1F497D"/>
                </a:solidFill>
              </a:rPr>
              <a:t>i</a:t>
            </a:r>
            <a:r>
              <a:rPr lang="en-US" sz="2800" dirty="0" smtClean="0">
                <a:solidFill>
                  <a:srgbClr val="1F497D"/>
                </a:solidFill>
              </a:rPr>
              <a:t>nterface </a:t>
            </a:r>
            <a:r>
              <a:rPr lang="en-US" sz="2800" dirty="0">
                <a:solidFill>
                  <a:srgbClr val="1F497D"/>
                </a:solidFill>
              </a:rPr>
              <a:t>for </a:t>
            </a:r>
            <a:r>
              <a:rPr lang="en-US" sz="2800" dirty="0" smtClean="0">
                <a:solidFill>
                  <a:srgbClr val="1F497D"/>
                </a:solidFill>
              </a:rPr>
              <a:t>different health </a:t>
            </a:r>
            <a:r>
              <a:rPr lang="en-US" sz="2800" dirty="0">
                <a:solidFill>
                  <a:srgbClr val="1F497D"/>
                </a:solidFill>
              </a:rPr>
              <a:t>IT </a:t>
            </a:r>
            <a:r>
              <a:rPr lang="en-US" sz="2800" dirty="0" smtClean="0">
                <a:solidFill>
                  <a:srgbClr val="1F497D"/>
                </a:solidFill>
              </a:rPr>
              <a:t>systems.  </a:t>
            </a:r>
            <a:endParaRPr lang="en-US" sz="2800" dirty="0">
              <a:solidFill>
                <a:srgbClr val="1F497D"/>
              </a:solidFill>
            </a:endParaRPr>
          </a:p>
          <a:p>
            <a:pPr lvl="1">
              <a:spcBef>
                <a:spcPts val="1800"/>
              </a:spcBef>
            </a:pPr>
            <a:r>
              <a:rPr lang="en-US" sz="2400" dirty="0" smtClean="0"/>
              <a:t>Consider </a:t>
            </a:r>
            <a:r>
              <a:rPr lang="en-US" sz="2400" dirty="0"/>
              <a:t>the following poorly designed health </a:t>
            </a:r>
            <a:r>
              <a:rPr lang="en-US" sz="2400" dirty="0" smtClean="0"/>
              <a:t>IT</a:t>
            </a:r>
            <a:br>
              <a:rPr lang="en-US" sz="2400" dirty="0" smtClean="0"/>
            </a:br>
            <a:r>
              <a:rPr lang="en-US" sz="2400" dirty="0" smtClean="0"/>
              <a:t>system </a:t>
            </a:r>
            <a:r>
              <a:rPr lang="en-US" sz="2400" dirty="0"/>
              <a:t>interface that hindered the reporting </a:t>
            </a:r>
            <a:r>
              <a:rPr lang="en-US" sz="2400" dirty="0" smtClean="0"/>
              <a:t>of</a:t>
            </a:r>
            <a:br>
              <a:rPr lang="en-US" sz="2400" dirty="0" smtClean="0"/>
            </a:br>
            <a:r>
              <a:rPr lang="en-US" sz="2400" dirty="0" smtClean="0"/>
              <a:t>critical </a:t>
            </a:r>
            <a:r>
              <a:rPr lang="en-US" sz="2400" dirty="0"/>
              <a:t>laboratory results to patients’ </a:t>
            </a:r>
            <a:r>
              <a:rPr lang="en-US" sz="2400" dirty="0" smtClean="0"/>
              <a:t>physicians</a:t>
            </a:r>
            <a:br>
              <a:rPr lang="en-US" sz="2400" dirty="0" smtClean="0"/>
            </a:br>
            <a:r>
              <a:rPr lang="en-US" sz="2400" dirty="0" smtClean="0"/>
              <a:t>and </a:t>
            </a:r>
            <a:r>
              <a:rPr lang="en-US" sz="2400" dirty="0"/>
              <a:t>eventually led to a fatal event:</a:t>
            </a:r>
          </a:p>
          <a:p>
            <a:pPr marL="808038" indent="-457200"/>
            <a:endParaRPr lang="en-US" dirty="0">
              <a:solidFill>
                <a:schemeClr val="bg1">
                  <a:lumMod val="10000"/>
                </a:schemeClr>
              </a:solidFill>
            </a:endParaRPr>
          </a:p>
          <a:p>
            <a:endParaRPr lang="en-US" dirty="0"/>
          </a:p>
        </p:txBody>
      </p:sp>
      <p:sp>
        <p:nvSpPr>
          <p:cNvPr id="3" name="Slide Number Placeholder 2"/>
          <p:cNvSpPr>
            <a:spLocks noGrp="1"/>
          </p:cNvSpPr>
          <p:nvPr>
            <p:ph type="sldNum" sz="quarter" idx="12"/>
          </p:nvPr>
        </p:nvSpPr>
        <p:spPr/>
        <p:txBody>
          <a:bodyPr/>
          <a:lstStyle/>
          <a:p>
            <a:fld id="{E51F49B8-1605-424B-B5D7-C244AD614BAB}" type="slidenum">
              <a:rPr lang="en-US" smtClean="0"/>
              <a:pPr/>
              <a:t>19</a:t>
            </a:fld>
            <a:endParaRPr lang="en-US"/>
          </a:p>
        </p:txBody>
      </p:sp>
      <p:sp>
        <p:nvSpPr>
          <p:cNvPr id="7" name="Title 1"/>
          <p:cNvSpPr>
            <a:spLocks noGrp="1"/>
          </p:cNvSpPr>
          <p:nvPr>
            <p:ph type="title"/>
          </p:nvPr>
        </p:nvSpPr>
        <p:spPr>
          <a:xfrm>
            <a:off x="609600" y="0"/>
            <a:ext cx="8420100" cy="1066800"/>
          </a:xfrm>
        </p:spPr>
        <p:txBody>
          <a:bodyPr>
            <a:normAutofit/>
          </a:bodyPr>
          <a:lstStyle/>
          <a:p>
            <a:pPr algn="l">
              <a:lnSpc>
                <a:spcPts val="2800"/>
              </a:lnSpc>
            </a:pPr>
            <a:r>
              <a:rPr lang="en-US" b="0" dirty="0" smtClean="0"/>
              <a:t>Health IT Event</a:t>
            </a:r>
            <a:br>
              <a:rPr lang="en-US" b="0" dirty="0" smtClean="0"/>
            </a:br>
            <a:r>
              <a:rPr lang="en-US" b="0" dirty="0" smtClean="0"/>
              <a:t>and Data Analysis</a:t>
            </a:r>
            <a:endParaRPr lang="en-US" b="0" dirty="0"/>
          </a:p>
        </p:txBody>
      </p:sp>
      <p:sp>
        <p:nvSpPr>
          <p:cNvPr id="8" name="Rectangle 7"/>
          <p:cNvSpPr/>
          <p:nvPr/>
        </p:nvSpPr>
        <p:spPr>
          <a:xfrm>
            <a:off x="609600" y="1295400"/>
            <a:ext cx="7424840" cy="461665"/>
          </a:xfrm>
          <a:prstGeom prst="rect">
            <a:avLst/>
          </a:prstGeom>
        </p:spPr>
        <p:txBody>
          <a:bodyPr wrap="square" lIns="0" tIns="0" rIns="0" bIns="0">
            <a:spAutoFit/>
          </a:bodyPr>
          <a:lstStyle/>
          <a:p>
            <a:pPr marL="0" indent="0">
              <a:buNone/>
            </a:pPr>
            <a:r>
              <a:rPr lang="en-US" sz="3000" b="1" i="1" dirty="0">
                <a:solidFill>
                  <a:srgbClr val="1F497D"/>
                </a:solidFill>
                <a:latin typeface="Calibri"/>
              </a:rPr>
              <a:t>Case Study</a:t>
            </a:r>
            <a:r>
              <a:rPr lang="en-US" sz="3000" b="1" dirty="0" smtClean="0">
                <a:solidFill>
                  <a:srgbClr val="1F497D"/>
                </a:solidFill>
                <a:latin typeface="Calibri"/>
              </a:rPr>
              <a:t>: Health IT Laboratory Event </a:t>
            </a:r>
            <a:endParaRPr lang="en-US" sz="3000" b="1" dirty="0">
              <a:solidFill>
                <a:srgbClr val="1F497D"/>
              </a:solidFill>
              <a:latin typeface="Calibri"/>
            </a:endParaRPr>
          </a:p>
        </p:txBody>
      </p:sp>
    </p:spTree>
    <p:extLst>
      <p:ext uri="{BB962C8B-B14F-4D97-AF65-F5344CB8AC3E}">
        <p14:creationId xmlns:p14="http://schemas.microsoft.com/office/powerpoint/2010/main" val="28183778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5638800" cy="1066800"/>
          </a:xfrm>
        </p:spPr>
        <p:txBody>
          <a:bodyPr>
            <a:normAutofit/>
          </a:bodyPr>
          <a:lstStyle/>
          <a:p>
            <a:pPr algn="l"/>
            <a:r>
              <a:rPr lang="en-US" b="0" dirty="0" smtClean="0"/>
              <a:t>Learning Objectives</a:t>
            </a:r>
            <a:endParaRPr lang="en-US" b="0" dirty="0"/>
          </a:p>
        </p:txBody>
      </p:sp>
      <p:sp>
        <p:nvSpPr>
          <p:cNvPr id="3" name="Content Placeholder 2"/>
          <p:cNvSpPr>
            <a:spLocks noGrp="1"/>
          </p:cNvSpPr>
          <p:nvPr>
            <p:ph idx="1"/>
          </p:nvPr>
        </p:nvSpPr>
        <p:spPr>
          <a:xfrm>
            <a:off x="609600" y="1524000"/>
            <a:ext cx="7848600" cy="4876800"/>
          </a:xfrm>
        </p:spPr>
        <p:txBody>
          <a:bodyPr/>
          <a:lstStyle/>
          <a:p>
            <a:pPr>
              <a:spcBef>
                <a:spcPts val="1800"/>
              </a:spcBef>
            </a:pPr>
            <a:r>
              <a:rPr lang="en-US" sz="2800" dirty="0" smtClean="0"/>
              <a:t>Identify how the implementation and use</a:t>
            </a:r>
            <a:r>
              <a:rPr lang="en-US" dirty="0"/>
              <a:t/>
            </a:r>
            <a:br>
              <a:rPr lang="en-US" dirty="0"/>
            </a:br>
            <a:r>
              <a:rPr lang="en-US" sz="2800" dirty="0" smtClean="0"/>
              <a:t>of</a:t>
            </a:r>
            <a:r>
              <a:rPr lang="en-US" dirty="0"/>
              <a:t> </a:t>
            </a:r>
            <a:r>
              <a:rPr lang="en-US" sz="2800" dirty="0" smtClean="0"/>
              <a:t>health information technology (health IT)</a:t>
            </a:r>
            <a:br>
              <a:rPr lang="en-US" sz="2800" dirty="0" smtClean="0"/>
            </a:br>
            <a:r>
              <a:rPr lang="en-US" sz="2800" dirty="0" smtClean="0"/>
              <a:t>impacts patient safety</a:t>
            </a:r>
          </a:p>
          <a:p>
            <a:pPr>
              <a:spcBef>
                <a:spcPts val="1800"/>
              </a:spcBef>
            </a:pPr>
            <a:r>
              <a:rPr lang="en-US" sz="2800" dirty="0" smtClean="0"/>
              <a:t>Identify high reliability and culture of safety principles to assist with </a:t>
            </a:r>
            <a:r>
              <a:rPr lang="en-US" dirty="0"/>
              <a:t>health IT </a:t>
            </a:r>
            <a:r>
              <a:rPr lang="en-US" sz="2800" dirty="0" smtClean="0"/>
              <a:t>implementation</a:t>
            </a:r>
            <a:br>
              <a:rPr lang="en-US" sz="2800" dirty="0" smtClean="0"/>
            </a:br>
            <a:r>
              <a:rPr lang="en-US" sz="2800" dirty="0" smtClean="0"/>
              <a:t>and improved patient safety</a:t>
            </a:r>
          </a:p>
          <a:p>
            <a:pPr>
              <a:spcBef>
                <a:spcPts val="1800"/>
              </a:spcBef>
            </a:pPr>
            <a:r>
              <a:rPr lang="en-US" sz="2800" dirty="0" smtClean="0"/>
              <a:t>Identify and address health IT issues with</a:t>
            </a:r>
            <a:br>
              <a:rPr lang="en-US" sz="2800" dirty="0" smtClean="0"/>
            </a:br>
            <a:r>
              <a:rPr lang="en-US" sz="2800" dirty="0" smtClean="0"/>
              <a:t>the assistance of EHR developers, healthcare organizations, policymakers, oversight authorities, and PSOs</a:t>
            </a:r>
            <a:endParaRPr lang="en-US" sz="2800"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2</a:t>
            </a:fld>
            <a:endParaRPr lang="en-US"/>
          </a:p>
        </p:txBody>
      </p:sp>
    </p:spTree>
    <p:extLst>
      <p:ext uri="{BB962C8B-B14F-4D97-AF65-F5344CB8AC3E}">
        <p14:creationId xmlns:p14="http://schemas.microsoft.com/office/powerpoint/2010/main" val="1758492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1F49B8-1605-424B-B5D7-C244AD614BAB}" type="slidenum">
              <a:rPr lang="en-US" smtClean="0"/>
              <a:pPr/>
              <a:t>20</a:t>
            </a:fld>
            <a:endParaRPr lang="en-US"/>
          </a:p>
        </p:txBody>
      </p:sp>
      <p:pic>
        <p:nvPicPr>
          <p:cNvPr id="4" name="Picture 3" descr="Figure_6_Rev2.jpg"/>
          <p:cNvPicPr>
            <a:picLocks noChangeAspect="1"/>
          </p:cNvPicPr>
          <p:nvPr/>
        </p:nvPicPr>
        <p:blipFill rotWithShape="1">
          <a:blip r:embed="rId3" cstate="print">
            <a:extLst>
              <a:ext uri="{28A0092B-C50C-407E-A947-70E740481C1C}">
                <a14:useLocalDpi xmlns:a14="http://schemas.microsoft.com/office/drawing/2010/main" val="0"/>
              </a:ext>
            </a:extLst>
          </a:blip>
          <a:srcRect t="5435"/>
          <a:stretch/>
        </p:blipFill>
        <p:spPr>
          <a:xfrm>
            <a:off x="1411106" y="1858259"/>
            <a:ext cx="6589894" cy="4284482"/>
          </a:xfrm>
          <a:prstGeom prst="rect">
            <a:avLst/>
          </a:prstGeom>
        </p:spPr>
      </p:pic>
      <p:sp>
        <p:nvSpPr>
          <p:cNvPr id="8" name="TextBox 7"/>
          <p:cNvSpPr txBox="1"/>
          <p:nvPr/>
        </p:nvSpPr>
        <p:spPr>
          <a:xfrm>
            <a:off x="609600" y="6400800"/>
            <a:ext cx="7696200" cy="276999"/>
          </a:xfrm>
          <a:prstGeom prst="rect">
            <a:avLst/>
          </a:prstGeom>
          <a:noFill/>
        </p:spPr>
        <p:txBody>
          <a:bodyPr wrap="square" lIns="0" tIns="0" rIns="0" bIns="0" rtlCol="0">
            <a:spAutoFit/>
          </a:bodyPr>
          <a:lstStyle/>
          <a:p>
            <a:r>
              <a:rPr lang="en-US" sz="900" dirty="0">
                <a:latin typeface="+mn-lt"/>
                <a:ea typeface="Times New Roman"/>
                <a:cs typeface="Times New Roman"/>
              </a:rPr>
              <a:t>Adapted by permission from BMJ Publishing Group Limited. Sitting DF and Singh H. A new socio-technical model for studying health information technology in complex adaptive healthcare systems. </a:t>
            </a:r>
            <a:r>
              <a:rPr lang="en-US" sz="900" i="1" dirty="0">
                <a:latin typeface="+mn-lt"/>
                <a:ea typeface="Times New Roman"/>
                <a:cs typeface="Times New Roman"/>
              </a:rPr>
              <a:t>Quality and Safety in Health Care.</a:t>
            </a:r>
            <a:r>
              <a:rPr lang="en-US" sz="900" dirty="0">
                <a:latin typeface="+mn-lt"/>
                <a:ea typeface="Times New Roman"/>
                <a:cs typeface="Times New Roman"/>
              </a:rPr>
              <a:t> 19(Supplement 3): i68-74, October 2010;  </a:t>
            </a:r>
            <a:r>
              <a:rPr lang="en-US" sz="900" dirty="0" err="1">
                <a:latin typeface="+mn-lt"/>
                <a:ea typeface="Times New Roman"/>
                <a:cs typeface="Times New Roman"/>
              </a:rPr>
              <a:t>doi</a:t>
            </a:r>
            <a:r>
              <a:rPr lang="en-US" sz="900" dirty="0">
                <a:latin typeface="+mn-lt"/>
                <a:ea typeface="Times New Roman"/>
                <a:cs typeface="Times New Roman"/>
              </a:rPr>
              <a:t>: </a:t>
            </a:r>
            <a:r>
              <a:rPr lang="en-US" sz="900" dirty="0">
                <a:latin typeface="+mn-lt"/>
                <a:ea typeface="Times New Roman"/>
                <a:cs typeface="Times New Roman"/>
                <a:hlinkClick r:id="rId4"/>
              </a:rPr>
              <a:t>10.1136/qshc.2010.042085</a:t>
            </a:r>
            <a:r>
              <a:rPr lang="en-US" sz="900" dirty="0">
                <a:latin typeface="+mn-lt"/>
              </a:rPr>
              <a:t> </a:t>
            </a:r>
          </a:p>
        </p:txBody>
      </p:sp>
      <p:sp>
        <p:nvSpPr>
          <p:cNvPr id="9" name="Title 1"/>
          <p:cNvSpPr>
            <a:spLocks noGrp="1"/>
          </p:cNvSpPr>
          <p:nvPr>
            <p:ph type="title"/>
          </p:nvPr>
        </p:nvSpPr>
        <p:spPr>
          <a:xfrm>
            <a:off x="609600" y="0"/>
            <a:ext cx="8420100" cy="1066800"/>
          </a:xfrm>
        </p:spPr>
        <p:txBody>
          <a:bodyPr>
            <a:normAutofit/>
          </a:bodyPr>
          <a:lstStyle/>
          <a:p>
            <a:pPr algn="l">
              <a:lnSpc>
                <a:spcPts val="2800"/>
              </a:lnSpc>
            </a:pPr>
            <a:r>
              <a:rPr lang="en-US" b="0" dirty="0" smtClean="0"/>
              <a:t>Health IT Event</a:t>
            </a:r>
            <a:br>
              <a:rPr lang="en-US" b="0" dirty="0" smtClean="0"/>
            </a:br>
            <a:r>
              <a:rPr lang="en-US" b="0" dirty="0" smtClean="0"/>
              <a:t>and Data Analysis</a:t>
            </a:r>
            <a:endParaRPr lang="en-US" b="0" dirty="0"/>
          </a:p>
        </p:txBody>
      </p:sp>
      <p:sp>
        <p:nvSpPr>
          <p:cNvPr id="7" name="Rectangle 6"/>
          <p:cNvSpPr/>
          <p:nvPr/>
        </p:nvSpPr>
        <p:spPr>
          <a:xfrm>
            <a:off x="609600" y="1295400"/>
            <a:ext cx="7424840" cy="461665"/>
          </a:xfrm>
          <a:prstGeom prst="rect">
            <a:avLst/>
          </a:prstGeom>
        </p:spPr>
        <p:txBody>
          <a:bodyPr wrap="square" lIns="0" tIns="0" rIns="0" bIns="0">
            <a:spAutoFit/>
          </a:bodyPr>
          <a:lstStyle/>
          <a:p>
            <a:pPr marL="0" indent="0">
              <a:buNone/>
            </a:pPr>
            <a:r>
              <a:rPr lang="en-US" sz="3000" b="1" i="1" dirty="0">
                <a:solidFill>
                  <a:srgbClr val="1F497D"/>
                </a:solidFill>
                <a:latin typeface="Calibri"/>
              </a:rPr>
              <a:t>Case Study</a:t>
            </a:r>
            <a:r>
              <a:rPr lang="en-US" sz="3000" b="1" dirty="0" smtClean="0">
                <a:solidFill>
                  <a:srgbClr val="1F497D"/>
                </a:solidFill>
                <a:latin typeface="Calibri"/>
              </a:rPr>
              <a:t>: Health IT Laboratory Event </a:t>
            </a:r>
            <a:endParaRPr lang="en-US" sz="3000" b="1" dirty="0">
              <a:solidFill>
                <a:srgbClr val="1F497D"/>
              </a:solidFill>
              <a:latin typeface="Calibri"/>
            </a:endParaRPr>
          </a:p>
        </p:txBody>
      </p:sp>
    </p:spTree>
    <p:extLst>
      <p:ext uri="{BB962C8B-B14F-4D97-AF65-F5344CB8AC3E}">
        <p14:creationId xmlns:p14="http://schemas.microsoft.com/office/powerpoint/2010/main" val="12628707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1143000"/>
          </a:xfrm>
        </p:spPr>
        <p:txBody>
          <a:bodyPr>
            <a:normAutofit/>
          </a:bodyPr>
          <a:lstStyle/>
          <a:p>
            <a:pPr algn="l">
              <a:lnSpc>
                <a:spcPts val="2800"/>
              </a:lnSpc>
            </a:pPr>
            <a:r>
              <a:rPr lang="en-US" dirty="0" smtClean="0"/>
              <a:t>Monitoring</a:t>
            </a:r>
            <a:br>
              <a:rPr lang="en-US" dirty="0" smtClean="0"/>
            </a:br>
            <a:r>
              <a:rPr lang="en-US" dirty="0" smtClean="0"/>
              <a:t>and Staff Feedback</a:t>
            </a:r>
            <a:endParaRPr lang="en-US" dirty="0"/>
          </a:p>
        </p:txBody>
      </p:sp>
      <p:sp>
        <p:nvSpPr>
          <p:cNvPr id="3" name="Content Placeholder 2"/>
          <p:cNvSpPr>
            <a:spLocks noGrp="1"/>
          </p:cNvSpPr>
          <p:nvPr>
            <p:ph idx="1"/>
          </p:nvPr>
        </p:nvSpPr>
        <p:spPr>
          <a:xfrm>
            <a:off x="609600" y="1524001"/>
            <a:ext cx="8077200" cy="4876800"/>
          </a:xfrm>
        </p:spPr>
        <p:txBody>
          <a:bodyPr/>
          <a:lstStyle/>
          <a:p>
            <a:r>
              <a:rPr lang="en-US" sz="2800" dirty="0" smtClean="0"/>
              <a:t>Monitoring </a:t>
            </a:r>
          </a:p>
          <a:p>
            <a:pPr lvl="1"/>
            <a:r>
              <a:rPr lang="en-US" sz="2400" dirty="0" smtClean="0"/>
              <a:t>Organizations must monitor the effectiveness</a:t>
            </a:r>
            <a:br>
              <a:rPr lang="en-US" sz="2400" dirty="0" smtClean="0"/>
            </a:br>
            <a:r>
              <a:rPr lang="en-US" sz="2400" dirty="0" smtClean="0"/>
              <a:t>of their event reporting programs</a:t>
            </a:r>
            <a:br>
              <a:rPr lang="en-US" sz="2400" dirty="0" smtClean="0"/>
            </a:br>
            <a:r>
              <a:rPr lang="en-US" sz="2400" dirty="0" smtClean="0"/>
              <a:t>to ensure staff know:</a:t>
            </a:r>
          </a:p>
          <a:p>
            <a:pPr lvl="2"/>
            <a:r>
              <a:rPr lang="en-US" sz="2000" dirty="0" smtClean="0"/>
              <a:t>How to use the program</a:t>
            </a:r>
          </a:p>
          <a:p>
            <a:pPr lvl="2"/>
            <a:r>
              <a:rPr lang="en-US" sz="2000" dirty="0" smtClean="0"/>
              <a:t>That the program is capturing the data needed</a:t>
            </a:r>
            <a:br>
              <a:rPr lang="en-US" sz="2000" dirty="0" smtClean="0"/>
            </a:br>
            <a:r>
              <a:rPr lang="en-US" sz="2000" dirty="0" smtClean="0"/>
              <a:t>for continuous improvement</a:t>
            </a:r>
          </a:p>
          <a:p>
            <a:pPr>
              <a:spcBef>
                <a:spcPts val="1800"/>
              </a:spcBef>
            </a:pPr>
            <a:r>
              <a:rPr lang="en-US" sz="2800" dirty="0" smtClean="0"/>
              <a:t>Staff Feedback</a:t>
            </a:r>
          </a:p>
          <a:p>
            <a:pPr lvl="1"/>
            <a:r>
              <a:rPr lang="en-US" sz="2400" dirty="0" smtClean="0"/>
              <a:t>Analysis of event(s)</a:t>
            </a:r>
          </a:p>
          <a:p>
            <a:pPr lvl="1"/>
            <a:r>
              <a:rPr lang="en-US" sz="2400" dirty="0" smtClean="0"/>
              <a:t>Error-prevention strategies</a:t>
            </a:r>
          </a:p>
          <a:p>
            <a:pPr lvl="1"/>
            <a:endParaRPr lang="en-US" sz="2400" dirty="0" smtClean="0"/>
          </a:p>
          <a:p>
            <a:endParaRPr lang="en-US" sz="2800" dirty="0" smtClean="0"/>
          </a:p>
          <a:p>
            <a:pPr lvl="1"/>
            <a:endParaRPr lang="en-US" sz="2400" dirty="0" smtClean="0"/>
          </a:p>
        </p:txBody>
      </p:sp>
      <p:sp>
        <p:nvSpPr>
          <p:cNvPr id="5" name="Slide Number Placeholder 4"/>
          <p:cNvSpPr>
            <a:spLocks noGrp="1"/>
          </p:cNvSpPr>
          <p:nvPr>
            <p:ph type="sldNum" sz="quarter" idx="12"/>
          </p:nvPr>
        </p:nvSpPr>
        <p:spPr/>
        <p:txBody>
          <a:bodyPr/>
          <a:lstStyle/>
          <a:p>
            <a:fld id="{E51F49B8-1605-424B-B5D7-C244AD614BAB}" type="slidenum">
              <a:rPr lang="en-US" smtClean="0"/>
              <a:pPr/>
              <a:t>21</a:t>
            </a:fld>
            <a:endParaRPr lang="en-US"/>
          </a:p>
        </p:txBody>
      </p:sp>
    </p:spTree>
    <p:extLst>
      <p:ext uri="{BB962C8B-B14F-4D97-AF65-F5344CB8AC3E}">
        <p14:creationId xmlns:p14="http://schemas.microsoft.com/office/powerpoint/2010/main" val="1926055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8077200" cy="4800600"/>
          </a:xfrm>
        </p:spPr>
        <p:txBody>
          <a:bodyPr/>
          <a:lstStyle/>
          <a:p>
            <a:r>
              <a:rPr lang="en-US" sz="2800" dirty="0" smtClean="0"/>
              <a:t>Other sources of information:</a:t>
            </a:r>
          </a:p>
          <a:p>
            <a:pPr marL="739775" lvl="1" indent="-273050"/>
            <a:r>
              <a:rPr lang="en-US" sz="2400" dirty="0" smtClean="0"/>
              <a:t>Discussion with </a:t>
            </a:r>
            <a:r>
              <a:rPr lang="en-US" sz="2400" dirty="0"/>
              <a:t>users</a:t>
            </a:r>
          </a:p>
          <a:p>
            <a:pPr marL="739775" lvl="1" indent="-273050"/>
            <a:r>
              <a:rPr lang="en-US" sz="2400" dirty="0"/>
              <a:t>Helpdesk logs maintained by the IT </a:t>
            </a:r>
            <a:r>
              <a:rPr lang="en-US" sz="2400" dirty="0" smtClean="0"/>
              <a:t>Department</a:t>
            </a:r>
          </a:p>
          <a:p>
            <a:pPr marL="739775" lvl="1" indent="-273050"/>
            <a:r>
              <a:rPr lang="en-US" sz="2400" dirty="0" smtClean="0"/>
              <a:t>Medical chart reviews</a:t>
            </a:r>
          </a:p>
          <a:p>
            <a:pPr marL="739775" lvl="1" indent="-273050"/>
            <a:r>
              <a:rPr lang="en-US" sz="2400" dirty="0" smtClean="0"/>
              <a:t>Claims data</a:t>
            </a:r>
          </a:p>
          <a:p>
            <a:pPr marL="739775" lvl="1" indent="-273050"/>
            <a:r>
              <a:rPr lang="en-US" sz="2400" dirty="0" smtClean="0"/>
              <a:t>Executive staff walk-</a:t>
            </a:r>
            <a:r>
              <a:rPr lang="en-US" sz="2400" dirty="0" err="1" smtClean="0"/>
              <a:t>arounds</a:t>
            </a:r>
            <a:endParaRPr lang="en-US" sz="2400" dirty="0" smtClean="0"/>
          </a:p>
          <a:p>
            <a:pPr marL="457200" lvl="1" indent="0">
              <a:buNone/>
            </a:pPr>
            <a:endParaRPr lang="en-US" sz="2400" dirty="0"/>
          </a:p>
          <a:p>
            <a:endParaRPr lang="en-US" sz="2800" dirty="0"/>
          </a:p>
        </p:txBody>
      </p:sp>
      <p:sp>
        <p:nvSpPr>
          <p:cNvPr id="4" name="Slide Number Placeholder 3"/>
          <p:cNvSpPr>
            <a:spLocks noGrp="1"/>
          </p:cNvSpPr>
          <p:nvPr>
            <p:ph type="sldNum" sz="quarter" idx="12"/>
          </p:nvPr>
        </p:nvSpPr>
        <p:spPr/>
        <p:txBody>
          <a:bodyPr/>
          <a:lstStyle/>
          <a:p>
            <a:fld id="{E51F49B8-1605-424B-B5D7-C244AD614BAB}" type="slidenum">
              <a:rPr lang="en-US" smtClean="0"/>
              <a:pPr/>
              <a:t>22</a:t>
            </a:fld>
            <a:endParaRPr lang="en-US"/>
          </a:p>
        </p:txBody>
      </p:sp>
      <p:sp>
        <p:nvSpPr>
          <p:cNvPr id="7" name="Title 1"/>
          <p:cNvSpPr>
            <a:spLocks noGrp="1"/>
          </p:cNvSpPr>
          <p:nvPr>
            <p:ph type="title"/>
          </p:nvPr>
        </p:nvSpPr>
        <p:spPr>
          <a:xfrm>
            <a:off x="609600" y="0"/>
            <a:ext cx="5562600" cy="1143000"/>
          </a:xfrm>
        </p:spPr>
        <p:txBody>
          <a:bodyPr>
            <a:normAutofit/>
          </a:bodyPr>
          <a:lstStyle/>
          <a:p>
            <a:pPr algn="l">
              <a:lnSpc>
                <a:spcPts val="2800"/>
              </a:lnSpc>
            </a:pPr>
            <a:r>
              <a:rPr lang="en-US" dirty="0" smtClean="0"/>
              <a:t>Monitoring</a:t>
            </a:r>
            <a:br>
              <a:rPr lang="en-US" dirty="0" smtClean="0"/>
            </a:br>
            <a:r>
              <a:rPr lang="en-US" dirty="0" smtClean="0"/>
              <a:t>and Staff Feedback</a:t>
            </a:r>
            <a:endParaRPr lang="en-US" dirty="0"/>
          </a:p>
        </p:txBody>
      </p:sp>
    </p:spTree>
    <p:extLst>
      <p:ext uri="{BB962C8B-B14F-4D97-AF65-F5344CB8AC3E}">
        <p14:creationId xmlns:p14="http://schemas.microsoft.com/office/powerpoint/2010/main" val="40125341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5638800" cy="1066800"/>
          </a:xfrm>
        </p:spPr>
        <p:txBody>
          <a:bodyPr>
            <a:normAutofit/>
          </a:bodyPr>
          <a:lstStyle/>
          <a:p>
            <a:pPr algn="l">
              <a:lnSpc>
                <a:spcPts val="2800"/>
              </a:lnSpc>
            </a:pPr>
            <a:r>
              <a:rPr lang="en-US" dirty="0" smtClean="0"/>
              <a:t>Reporting Health IT Events</a:t>
            </a:r>
            <a:br>
              <a:rPr lang="en-US" dirty="0" smtClean="0"/>
            </a:br>
            <a:r>
              <a:rPr lang="en-US" dirty="0" smtClean="0"/>
              <a:t>to Patient Safety Organizations</a:t>
            </a:r>
            <a:endParaRPr lang="en-US" dirty="0"/>
          </a:p>
        </p:txBody>
      </p:sp>
      <p:sp>
        <p:nvSpPr>
          <p:cNvPr id="3" name="Content Placeholder 2"/>
          <p:cNvSpPr>
            <a:spLocks noGrp="1"/>
          </p:cNvSpPr>
          <p:nvPr>
            <p:ph sz="half" idx="1"/>
          </p:nvPr>
        </p:nvSpPr>
        <p:spPr>
          <a:xfrm>
            <a:off x="609600" y="1600200"/>
            <a:ext cx="8001000" cy="4648201"/>
          </a:xfrm>
        </p:spPr>
        <p:txBody>
          <a:bodyPr/>
          <a:lstStyle/>
          <a:p>
            <a:r>
              <a:rPr lang="en-US" dirty="0" smtClean="0"/>
              <a:t>PSOs can receive, review, and analyze information about health IT-related patient safety events.</a:t>
            </a:r>
          </a:p>
          <a:p>
            <a:r>
              <a:rPr lang="en-US" dirty="0" smtClean="0"/>
              <a:t>EHR developers can report health IT</a:t>
            </a:r>
            <a:br>
              <a:rPr lang="en-US" dirty="0" smtClean="0"/>
            </a:br>
            <a:r>
              <a:rPr lang="en-US" dirty="0" smtClean="0"/>
              <a:t>patient safety events to PSOs.</a:t>
            </a:r>
          </a:p>
          <a:p>
            <a:r>
              <a:rPr lang="en-US" dirty="0"/>
              <a:t>PSOs enable confidential and </a:t>
            </a:r>
            <a:r>
              <a:rPr lang="en-US" dirty="0" smtClean="0"/>
              <a:t>protected</a:t>
            </a:r>
            <a:br>
              <a:rPr lang="en-US" dirty="0" smtClean="0"/>
            </a:br>
            <a:r>
              <a:rPr lang="en-US" dirty="0" smtClean="0"/>
              <a:t>expert review and analysis.</a:t>
            </a:r>
            <a:endParaRPr lang="en-US" dirty="0"/>
          </a:p>
          <a:p>
            <a:r>
              <a:rPr lang="en-US" dirty="0"/>
              <a:t>PSOs </a:t>
            </a:r>
            <a:r>
              <a:rPr lang="en-US" dirty="0" smtClean="0"/>
              <a:t>aggregate and analyze </a:t>
            </a:r>
            <a:r>
              <a:rPr lang="en-US" dirty="0"/>
              <a:t>large </a:t>
            </a:r>
            <a:r>
              <a:rPr lang="en-US" dirty="0" smtClean="0"/>
              <a:t>volumes</a:t>
            </a:r>
            <a:br>
              <a:rPr lang="en-US" dirty="0" smtClean="0"/>
            </a:br>
            <a:r>
              <a:rPr lang="en-US" dirty="0" smtClean="0"/>
              <a:t>of data for facilitated learning.</a:t>
            </a:r>
            <a:endParaRPr lang="en-US" dirty="0"/>
          </a:p>
          <a:p>
            <a:endParaRPr lang="en-US" dirty="0"/>
          </a:p>
        </p:txBody>
      </p:sp>
      <p:sp>
        <p:nvSpPr>
          <p:cNvPr id="5" name="Slide Number Placeholder 4"/>
          <p:cNvSpPr>
            <a:spLocks noGrp="1"/>
          </p:cNvSpPr>
          <p:nvPr>
            <p:ph type="sldNum" sz="quarter" idx="12"/>
          </p:nvPr>
        </p:nvSpPr>
        <p:spPr/>
        <p:txBody>
          <a:bodyPr/>
          <a:lstStyle/>
          <a:p>
            <a:fld id="{ED466118-2C9D-494B-8310-AB75678B864D}" type="slidenum">
              <a:rPr lang="en-US" smtClean="0"/>
              <a:pPr/>
              <a:t>23</a:t>
            </a:fld>
            <a:endParaRPr lang="en-US"/>
          </a:p>
        </p:txBody>
      </p:sp>
    </p:spTree>
    <p:extLst>
      <p:ext uri="{BB962C8B-B14F-4D97-AF65-F5344CB8AC3E}">
        <p14:creationId xmlns:p14="http://schemas.microsoft.com/office/powerpoint/2010/main" val="10202295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2"/>
          <a:stretch>
            <a:fillRect/>
          </a:stretch>
        </p:blipFill>
        <p:spPr>
          <a:xfrm>
            <a:off x="609600" y="1975922"/>
            <a:ext cx="7848600" cy="3891478"/>
          </a:xfrm>
          <a:prstGeom prst="rect">
            <a:avLst/>
          </a:prstGeom>
        </p:spPr>
      </p:pic>
      <p:sp>
        <p:nvSpPr>
          <p:cNvPr id="3" name="Slide Number Placeholder 2"/>
          <p:cNvSpPr>
            <a:spLocks noGrp="1"/>
          </p:cNvSpPr>
          <p:nvPr>
            <p:ph type="sldNum" sz="quarter" idx="12"/>
          </p:nvPr>
        </p:nvSpPr>
        <p:spPr/>
        <p:txBody>
          <a:bodyPr/>
          <a:lstStyle/>
          <a:p>
            <a:fld id="{E51F49B8-1605-424B-B5D7-C244AD614BAB}" type="slidenum">
              <a:rPr lang="en-US" smtClean="0"/>
              <a:pPr/>
              <a:t>24</a:t>
            </a:fld>
            <a:endParaRPr lang="en-US"/>
          </a:p>
        </p:txBody>
      </p:sp>
      <p:sp>
        <p:nvSpPr>
          <p:cNvPr id="8" name="Rectangle 7"/>
          <p:cNvSpPr/>
          <p:nvPr/>
        </p:nvSpPr>
        <p:spPr>
          <a:xfrm>
            <a:off x="609600" y="6019801"/>
            <a:ext cx="7708900" cy="466794"/>
          </a:xfrm>
          <a:prstGeom prst="rect">
            <a:avLst/>
          </a:prstGeom>
        </p:spPr>
        <p:txBody>
          <a:bodyPr wrap="square" lIns="0" tIns="0" rIns="0" bIns="0">
            <a:spAutoFit/>
          </a:bodyPr>
          <a:lstStyle/>
          <a:p>
            <a:pPr marL="0" marR="0">
              <a:lnSpc>
                <a:spcPts val="1200"/>
              </a:lnSpc>
              <a:spcBef>
                <a:spcPts val="600"/>
              </a:spcBef>
              <a:spcAft>
                <a:spcPts val="0"/>
              </a:spcAft>
            </a:pPr>
            <a:r>
              <a:rPr lang="en-US" sz="1200" dirty="0">
                <a:latin typeface="+mj-lt"/>
                <a:ea typeface="Times New Roman" panose="02020603050405020304" pitchFamily="18" charset="0"/>
                <a:cs typeface="Times New Roman" panose="02020603050405020304" pitchFamily="18" charset="0"/>
              </a:rPr>
              <a:t>Source: U.S. Government Accountability Office (GAO). </a:t>
            </a:r>
            <a:r>
              <a:rPr lang="en-US" sz="1200" i="1" dirty="0">
                <a:latin typeface="+mj-lt"/>
                <a:ea typeface="Times New Roman" panose="02020603050405020304" pitchFamily="18" charset="0"/>
                <a:cs typeface="Times New Roman" panose="02020603050405020304" pitchFamily="18" charset="0"/>
              </a:rPr>
              <a:t>Patient Safety Act: HHS is in the process of implementing the Act, so its effectiveness cannot yet be evaluated.</a:t>
            </a:r>
            <a:r>
              <a:rPr lang="en-US" sz="1200" dirty="0">
                <a:latin typeface="+mj-lt"/>
                <a:ea typeface="Times New Roman" panose="02020603050405020304" pitchFamily="18" charset="0"/>
                <a:cs typeface="Times New Roman" panose="02020603050405020304" pitchFamily="18" charset="0"/>
              </a:rPr>
              <a:t> GAO-10-281. Washington (DC): GAO; 2010 Jan. </a:t>
            </a:r>
            <a:r>
              <a:rPr lang="en-US" sz="1200" u="sng" dirty="0">
                <a:solidFill>
                  <a:srgbClr val="0000FF"/>
                </a:solidFill>
                <a:latin typeface="+mj-lt"/>
                <a:ea typeface="Times New Roman" panose="02020603050405020304" pitchFamily="18" charset="0"/>
                <a:cs typeface="Times New Roman" panose="02020603050405020304" pitchFamily="18" charset="0"/>
                <a:hlinkClick r:id="rId3"/>
              </a:rPr>
              <a:t>http://www.gao.gov/assets/310/300382.pdf</a:t>
            </a:r>
            <a:r>
              <a:rPr lang="en-US" sz="1200" dirty="0">
                <a:latin typeface="+mj-lt"/>
                <a:ea typeface="Times New Roman" panose="02020603050405020304" pitchFamily="18" charset="0"/>
                <a:cs typeface="Times New Roman" panose="02020603050405020304" pitchFamily="18" charset="0"/>
              </a:rPr>
              <a:t>. </a:t>
            </a:r>
            <a:endParaRPr lang="en-US" sz="1200" dirty="0">
              <a:effectLst/>
              <a:latin typeface="+mj-lt"/>
              <a:ea typeface="Times New Roman" panose="02020603050405020304" pitchFamily="18" charset="0"/>
              <a:cs typeface="Times New Roman" panose="02020603050405020304" pitchFamily="18" charset="0"/>
            </a:endParaRPr>
          </a:p>
        </p:txBody>
      </p:sp>
      <p:sp>
        <p:nvSpPr>
          <p:cNvPr id="9" name="TextBox 8"/>
          <p:cNvSpPr txBox="1"/>
          <p:nvPr/>
        </p:nvSpPr>
        <p:spPr>
          <a:xfrm>
            <a:off x="609600" y="1447800"/>
            <a:ext cx="7772400" cy="369332"/>
          </a:xfrm>
          <a:prstGeom prst="rect">
            <a:avLst/>
          </a:prstGeom>
          <a:noFill/>
        </p:spPr>
        <p:txBody>
          <a:bodyPr wrap="square" lIns="0" tIns="0" rIns="0" bIns="0" rtlCol="0">
            <a:spAutoFit/>
          </a:bodyPr>
          <a:lstStyle/>
          <a:p>
            <a:r>
              <a:rPr lang="en-US" sz="2400" dirty="0" smtClean="0">
                <a:latin typeface="+mj-lt"/>
              </a:rPr>
              <a:t>Intended Flow of Patient Safety Event Data and Feedback</a:t>
            </a:r>
            <a:endParaRPr lang="en-US" sz="2400" dirty="0">
              <a:latin typeface="+mj-lt"/>
            </a:endParaRPr>
          </a:p>
        </p:txBody>
      </p:sp>
      <p:sp>
        <p:nvSpPr>
          <p:cNvPr id="10" name="Title 1"/>
          <p:cNvSpPr>
            <a:spLocks noGrp="1"/>
          </p:cNvSpPr>
          <p:nvPr>
            <p:ph type="title"/>
          </p:nvPr>
        </p:nvSpPr>
        <p:spPr>
          <a:xfrm>
            <a:off x="609600" y="76200"/>
            <a:ext cx="8458200" cy="1066800"/>
          </a:xfrm>
        </p:spPr>
        <p:txBody>
          <a:bodyPr>
            <a:normAutofit/>
          </a:bodyPr>
          <a:lstStyle/>
          <a:p>
            <a:pPr>
              <a:lnSpc>
                <a:spcPts val="2800"/>
              </a:lnSpc>
            </a:pPr>
            <a:r>
              <a:rPr lang="en-US" dirty="0"/>
              <a:t>Reporting Health IT Events</a:t>
            </a:r>
            <a:br>
              <a:rPr lang="en-US" dirty="0"/>
            </a:br>
            <a:r>
              <a:rPr lang="en-US" dirty="0"/>
              <a:t>to Patient Safety Organizations</a:t>
            </a:r>
          </a:p>
        </p:txBody>
      </p:sp>
    </p:spTree>
    <p:extLst>
      <p:ext uri="{BB962C8B-B14F-4D97-AF65-F5344CB8AC3E}">
        <p14:creationId xmlns:p14="http://schemas.microsoft.com/office/powerpoint/2010/main" val="11988147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37500" cy="1143000"/>
          </a:xfrm>
        </p:spPr>
        <p:txBody>
          <a:bodyPr>
            <a:normAutofit/>
          </a:bodyPr>
          <a:lstStyle/>
          <a:p>
            <a:pPr algn="l">
              <a:lnSpc>
                <a:spcPts val="2800"/>
              </a:lnSpc>
            </a:pPr>
            <a:r>
              <a:rPr lang="en-US" dirty="0"/>
              <a:t>EHR Developers’ </a:t>
            </a:r>
            <a:r>
              <a:rPr lang="en-US" dirty="0" smtClean="0"/>
              <a:t>Role</a:t>
            </a:r>
            <a:br>
              <a:rPr lang="en-US" dirty="0" smtClean="0"/>
            </a:br>
            <a:r>
              <a:rPr lang="en-US" dirty="0" smtClean="0"/>
              <a:t>In Ensuring </a:t>
            </a:r>
            <a:r>
              <a:rPr lang="en-US" dirty="0"/>
              <a:t>Patient Safety</a:t>
            </a:r>
          </a:p>
        </p:txBody>
      </p:sp>
      <p:sp>
        <p:nvSpPr>
          <p:cNvPr id="4" name="Content Placeholder 3"/>
          <p:cNvSpPr>
            <a:spLocks noGrp="1"/>
          </p:cNvSpPr>
          <p:nvPr>
            <p:ph idx="1"/>
          </p:nvPr>
        </p:nvSpPr>
        <p:spPr>
          <a:xfrm>
            <a:off x="609600" y="1524000"/>
            <a:ext cx="7937500" cy="4953001"/>
          </a:xfrm>
        </p:spPr>
        <p:txBody>
          <a:bodyPr/>
          <a:lstStyle/>
          <a:p>
            <a:pPr lvl="0"/>
            <a:r>
              <a:rPr lang="en-US" sz="2200" dirty="0"/>
              <a:t>Support patient safety in their product design, development</a:t>
            </a:r>
            <a:r>
              <a:rPr lang="en-US" sz="2200" dirty="0" smtClean="0"/>
              <a:t>,</a:t>
            </a:r>
            <a:br>
              <a:rPr lang="en-US" sz="2200" dirty="0" smtClean="0"/>
            </a:br>
            <a:r>
              <a:rPr lang="en-US" sz="2200" dirty="0" smtClean="0"/>
              <a:t>and </a:t>
            </a:r>
            <a:r>
              <a:rPr lang="en-US" sz="2200" dirty="0"/>
              <a:t>deployment.</a:t>
            </a:r>
          </a:p>
          <a:p>
            <a:pPr lvl="0"/>
            <a:r>
              <a:rPr lang="en-US" sz="2200" dirty="0"/>
              <a:t>Share best practices with customers for safe deployment, implementation, maintenance, and use of their products.</a:t>
            </a:r>
          </a:p>
          <a:p>
            <a:pPr lvl="0"/>
            <a:r>
              <a:rPr lang="en-US" sz="2200" dirty="0"/>
              <a:t>Participate with one or more PSOs for reporting, reviewing</a:t>
            </a:r>
            <a:r>
              <a:rPr lang="en-US" sz="2200" dirty="0" smtClean="0"/>
              <a:t>,</a:t>
            </a:r>
            <a:br>
              <a:rPr lang="en-US" sz="2200" dirty="0" smtClean="0"/>
            </a:br>
            <a:r>
              <a:rPr lang="en-US" sz="2200" dirty="0" smtClean="0"/>
              <a:t>and </a:t>
            </a:r>
            <a:r>
              <a:rPr lang="en-US" sz="2200" dirty="0"/>
              <a:t>analyzing health IT-related patient safety events.</a:t>
            </a:r>
          </a:p>
          <a:p>
            <a:pPr lvl="0"/>
            <a:r>
              <a:rPr lang="en-US" sz="2200" dirty="0"/>
              <a:t>Notify customers when they identify or become </a:t>
            </a:r>
            <a:r>
              <a:rPr lang="en-US" sz="2200" dirty="0" smtClean="0"/>
              <a:t>aware</a:t>
            </a:r>
            <a:br>
              <a:rPr lang="en-US" sz="2200" dirty="0" smtClean="0"/>
            </a:br>
            <a:r>
              <a:rPr lang="en-US" sz="2200" dirty="0" smtClean="0"/>
              <a:t>of </a:t>
            </a:r>
            <a:r>
              <a:rPr lang="en-US" sz="2200" dirty="0"/>
              <a:t>software issues that could materially affect patient </a:t>
            </a:r>
            <a:r>
              <a:rPr lang="en-US" sz="2200" dirty="0" smtClean="0"/>
              <a:t>safety</a:t>
            </a:r>
            <a:br>
              <a:rPr lang="en-US" sz="2200" dirty="0" smtClean="0"/>
            </a:br>
            <a:r>
              <a:rPr lang="en-US" sz="2200" dirty="0" smtClean="0"/>
              <a:t>and </a:t>
            </a:r>
            <a:r>
              <a:rPr lang="en-US" sz="2200" dirty="0"/>
              <a:t>to offer solutions.</a:t>
            </a:r>
          </a:p>
          <a:p>
            <a:pPr lvl="0"/>
            <a:r>
              <a:rPr lang="en-US" sz="2200" dirty="0"/>
              <a:t>Recognize the value of their customers’ participation in discussions about patient safety and not contractually limit their customers from discussing patient safety issues in appropriate venues.</a:t>
            </a:r>
          </a:p>
          <a:p>
            <a:pPr marL="0" indent="0">
              <a:buNone/>
            </a:pPr>
            <a:endParaRPr lang="en-US" sz="2200"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25</a:t>
            </a:fld>
            <a:endParaRPr lang="en-US"/>
          </a:p>
        </p:txBody>
      </p:sp>
    </p:spTree>
    <p:extLst>
      <p:ext uri="{BB962C8B-B14F-4D97-AF65-F5344CB8AC3E}">
        <p14:creationId xmlns:p14="http://schemas.microsoft.com/office/powerpoint/2010/main" val="42163839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2209801"/>
            <a:ext cx="7404100" cy="4114799"/>
          </a:xfrm>
          <a:ln>
            <a:solidFill>
              <a:srgbClr val="FFFFFF"/>
            </a:solidFill>
          </a:ln>
        </p:spPr>
        <p:txBody>
          <a:bodyPr/>
          <a:lstStyle/>
          <a:p>
            <a:pPr marL="0" indent="0">
              <a:buNone/>
            </a:pPr>
            <a:r>
              <a:rPr lang="en-US" sz="2400" dirty="0"/>
              <a:t>There are three ways in which </a:t>
            </a:r>
            <a:r>
              <a:rPr lang="en-US" sz="2400" dirty="0" smtClean="0"/>
              <a:t>EHR </a:t>
            </a:r>
            <a:r>
              <a:rPr lang="en-US" sz="2400" dirty="0"/>
              <a:t>developers </a:t>
            </a:r>
            <a:r>
              <a:rPr lang="en-US" sz="2400" dirty="0" smtClean="0"/>
              <a:t>might </a:t>
            </a:r>
            <a:r>
              <a:rPr lang="en-US" sz="2400" dirty="0"/>
              <a:t>work with providers and PSOs under the framework of the Patient Safety Act: </a:t>
            </a:r>
            <a:endParaRPr lang="en-US" sz="2400" dirty="0" smtClean="0"/>
          </a:p>
          <a:p>
            <a:r>
              <a:rPr lang="en-US" sz="2400" dirty="0" smtClean="0"/>
              <a:t>Serving </a:t>
            </a:r>
            <a:r>
              <a:rPr lang="en-US" sz="2400" dirty="0"/>
              <a:t>as a contractor to a </a:t>
            </a:r>
            <a:r>
              <a:rPr lang="en-US" sz="2400" dirty="0" smtClean="0"/>
              <a:t>PSO</a:t>
            </a:r>
            <a:endParaRPr lang="en-US" sz="2400" dirty="0"/>
          </a:p>
          <a:p>
            <a:r>
              <a:rPr lang="en-US" sz="2400" dirty="0" smtClean="0"/>
              <a:t>Serving </a:t>
            </a:r>
            <a:r>
              <a:rPr lang="en-US" sz="2400" dirty="0"/>
              <a:t>as a contractor to a provider </a:t>
            </a:r>
            <a:endParaRPr lang="en-US" sz="2400" dirty="0" smtClean="0"/>
          </a:p>
          <a:p>
            <a:r>
              <a:rPr lang="en-US" sz="2400" dirty="0" smtClean="0"/>
              <a:t>Creating </a:t>
            </a:r>
            <a:r>
              <a:rPr lang="en-US" sz="2400" dirty="0"/>
              <a:t>a component organization to seek </a:t>
            </a:r>
            <a:r>
              <a:rPr lang="en-US" sz="2400" dirty="0" smtClean="0"/>
              <a:t>listing</a:t>
            </a:r>
            <a:br>
              <a:rPr lang="en-US" sz="2400" dirty="0" smtClean="0"/>
            </a:br>
            <a:r>
              <a:rPr lang="en-US" sz="2400" dirty="0" smtClean="0"/>
              <a:t>and </a:t>
            </a:r>
            <a:r>
              <a:rPr lang="en-US" sz="2400" dirty="0"/>
              <a:t>serve as a PSO.</a:t>
            </a:r>
          </a:p>
          <a:p>
            <a:pPr marL="0" indent="0">
              <a:buNone/>
            </a:pPr>
            <a:endParaRPr lang="en-US" sz="1400" dirty="0" smtClean="0"/>
          </a:p>
          <a:p>
            <a:pPr marL="0" lvl="0" indent="0" eaLnBrk="0" fontAlgn="base" hangingPunct="0">
              <a:spcBef>
                <a:spcPct val="0"/>
              </a:spcBef>
              <a:spcAft>
                <a:spcPct val="0"/>
              </a:spcAft>
              <a:buClrTx/>
              <a:buSzTx/>
              <a:buNone/>
            </a:pPr>
            <a:r>
              <a:rPr lang="en-US" sz="2400" dirty="0">
                <a:solidFill>
                  <a:srgbClr val="231F20"/>
                </a:solidFill>
              </a:rPr>
              <a:t>See also: </a:t>
            </a:r>
            <a:r>
              <a:rPr lang="en-US" sz="2400" i="1" dirty="0">
                <a:solidFill>
                  <a:srgbClr val="231F20"/>
                </a:solidFill>
                <a:hlinkClick r:id="rId3"/>
              </a:rPr>
              <a:t>AHRQ’s FAQs about PSOs</a:t>
            </a:r>
            <a:endParaRPr lang="en-US" sz="2400" i="1" dirty="0">
              <a:solidFill>
                <a:srgbClr val="231F20"/>
              </a:solidFill>
            </a:endParaRPr>
          </a:p>
        </p:txBody>
      </p:sp>
      <p:sp>
        <p:nvSpPr>
          <p:cNvPr id="3" name="Slide Number Placeholder 2"/>
          <p:cNvSpPr>
            <a:spLocks noGrp="1"/>
          </p:cNvSpPr>
          <p:nvPr>
            <p:ph type="sldNum" sz="quarter" idx="12"/>
          </p:nvPr>
        </p:nvSpPr>
        <p:spPr/>
        <p:txBody>
          <a:bodyPr/>
          <a:lstStyle/>
          <a:p>
            <a:fld id="{E51F49B8-1605-424B-B5D7-C244AD614BAB}" type="slidenum">
              <a:rPr lang="en-US" smtClean="0"/>
              <a:pPr/>
              <a:t>26</a:t>
            </a:fld>
            <a:endParaRPr lang="en-US"/>
          </a:p>
        </p:txBody>
      </p:sp>
      <p:sp>
        <p:nvSpPr>
          <p:cNvPr id="6" name="Title 1"/>
          <p:cNvSpPr>
            <a:spLocks noGrp="1"/>
          </p:cNvSpPr>
          <p:nvPr>
            <p:ph type="title"/>
          </p:nvPr>
        </p:nvSpPr>
        <p:spPr>
          <a:xfrm>
            <a:off x="609600" y="0"/>
            <a:ext cx="7937500" cy="1143000"/>
          </a:xfrm>
        </p:spPr>
        <p:txBody>
          <a:bodyPr>
            <a:normAutofit/>
          </a:bodyPr>
          <a:lstStyle/>
          <a:p>
            <a:pPr algn="l">
              <a:lnSpc>
                <a:spcPts val="2800"/>
              </a:lnSpc>
            </a:pPr>
            <a:r>
              <a:rPr lang="en-US" dirty="0"/>
              <a:t>EHR Developers’ </a:t>
            </a:r>
            <a:r>
              <a:rPr lang="en-US" dirty="0" smtClean="0"/>
              <a:t>Role</a:t>
            </a:r>
            <a:br>
              <a:rPr lang="en-US" dirty="0" smtClean="0"/>
            </a:br>
            <a:r>
              <a:rPr lang="en-US" dirty="0" smtClean="0"/>
              <a:t>In </a:t>
            </a:r>
            <a:r>
              <a:rPr lang="en-US" dirty="0"/>
              <a:t>Assuring Patient Safety</a:t>
            </a:r>
          </a:p>
        </p:txBody>
      </p:sp>
      <p:sp>
        <p:nvSpPr>
          <p:cNvPr id="7" name="Rectangle 6"/>
          <p:cNvSpPr/>
          <p:nvPr/>
        </p:nvSpPr>
        <p:spPr>
          <a:xfrm>
            <a:off x="609600" y="1447800"/>
            <a:ext cx="7424840" cy="461665"/>
          </a:xfrm>
          <a:prstGeom prst="rect">
            <a:avLst/>
          </a:prstGeom>
        </p:spPr>
        <p:txBody>
          <a:bodyPr wrap="square" lIns="0" tIns="0" rIns="0" bIns="0">
            <a:spAutoFit/>
          </a:bodyPr>
          <a:lstStyle/>
          <a:p>
            <a:pPr marL="0" indent="0">
              <a:buNone/>
            </a:pPr>
            <a:r>
              <a:rPr lang="en-US" sz="3000" b="1" i="1" dirty="0" smtClean="0">
                <a:solidFill>
                  <a:srgbClr val="1F497D"/>
                </a:solidFill>
                <a:latin typeface="Calibri"/>
              </a:rPr>
              <a:t>Teaming Up with PSOs</a:t>
            </a:r>
            <a:endParaRPr lang="en-US" sz="3000" b="1" dirty="0">
              <a:solidFill>
                <a:srgbClr val="1F497D"/>
              </a:solidFill>
              <a:latin typeface="Calibri"/>
            </a:endParaRPr>
          </a:p>
        </p:txBody>
      </p:sp>
    </p:spTree>
    <p:extLst>
      <p:ext uri="{BB962C8B-B14F-4D97-AF65-F5344CB8AC3E}">
        <p14:creationId xmlns:p14="http://schemas.microsoft.com/office/powerpoint/2010/main" val="34075003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5499100" cy="990600"/>
          </a:xfrm>
        </p:spPr>
        <p:txBody>
          <a:bodyPr>
            <a:normAutofit/>
          </a:bodyPr>
          <a:lstStyle/>
          <a:p>
            <a:pPr algn="l">
              <a:lnSpc>
                <a:spcPts val="2800"/>
              </a:lnSpc>
            </a:pPr>
            <a:r>
              <a:rPr lang="en-US" dirty="0" smtClean="0"/>
              <a:t>Conclusion</a:t>
            </a:r>
            <a:endParaRPr lang="en-US" dirty="0"/>
          </a:p>
        </p:txBody>
      </p:sp>
      <p:sp>
        <p:nvSpPr>
          <p:cNvPr id="5" name="Content Placeholder 4"/>
          <p:cNvSpPr>
            <a:spLocks noGrp="1"/>
          </p:cNvSpPr>
          <p:nvPr>
            <p:ph idx="1"/>
          </p:nvPr>
        </p:nvSpPr>
        <p:spPr>
          <a:xfrm>
            <a:off x="609600" y="1524000"/>
            <a:ext cx="7905416" cy="4724400"/>
          </a:xfrm>
        </p:spPr>
        <p:txBody>
          <a:bodyPr/>
          <a:lstStyle/>
          <a:p>
            <a:r>
              <a:rPr lang="en-US" sz="2800" dirty="0" smtClean="0"/>
              <a:t>Health IT is changing the landscape of health care.</a:t>
            </a:r>
          </a:p>
          <a:p>
            <a:r>
              <a:rPr lang="en-US" sz="2800" dirty="0" smtClean="0"/>
              <a:t>It is important to recognize the benefits</a:t>
            </a:r>
            <a:br>
              <a:rPr lang="en-US" sz="2800" dirty="0" smtClean="0"/>
            </a:br>
            <a:r>
              <a:rPr lang="en-US" sz="2800" dirty="0" smtClean="0"/>
              <a:t>and the potential pitfalls of health IT.</a:t>
            </a:r>
          </a:p>
          <a:p>
            <a:r>
              <a:rPr lang="en-US" sz="2800" dirty="0" smtClean="0"/>
              <a:t>Reporting health IT events and near-misses</a:t>
            </a:r>
            <a:br>
              <a:rPr lang="en-US" sz="2800" dirty="0" smtClean="0"/>
            </a:br>
            <a:r>
              <a:rPr lang="en-US" sz="2800" dirty="0" smtClean="0"/>
              <a:t>will facilitate learning.</a:t>
            </a:r>
          </a:p>
          <a:p>
            <a:r>
              <a:rPr lang="en-US" sz="2800" dirty="0" smtClean="0"/>
              <a:t>Improvements will occur when involving multiple stakeholders (providers, EHR developers, policymakers, human factor analysts).</a:t>
            </a:r>
          </a:p>
          <a:p>
            <a:endParaRPr lang="en-US" dirty="0"/>
          </a:p>
        </p:txBody>
      </p:sp>
      <p:sp>
        <p:nvSpPr>
          <p:cNvPr id="4" name="Slide Number Placeholder 3"/>
          <p:cNvSpPr>
            <a:spLocks noGrp="1"/>
          </p:cNvSpPr>
          <p:nvPr>
            <p:ph type="sldNum" sz="quarter" idx="12"/>
          </p:nvPr>
        </p:nvSpPr>
        <p:spPr/>
        <p:txBody>
          <a:bodyPr/>
          <a:lstStyle/>
          <a:p>
            <a:fld id="{E51F49B8-1605-424B-B5D7-C244AD614BAB}" type="slidenum">
              <a:rPr lang="en-US" smtClean="0"/>
              <a:pPr/>
              <a:t>27</a:t>
            </a:fld>
            <a:endParaRPr lang="en-US"/>
          </a:p>
        </p:txBody>
      </p:sp>
    </p:spTree>
    <p:extLst>
      <p:ext uri="{BB962C8B-B14F-4D97-AF65-F5344CB8AC3E}">
        <p14:creationId xmlns:p14="http://schemas.microsoft.com/office/powerpoint/2010/main" val="7033705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01000" cy="4678363"/>
          </a:xfrm>
        </p:spPr>
        <p:txBody>
          <a:bodyPr/>
          <a:lstStyle/>
          <a:p>
            <a:r>
              <a:rPr lang="en-US" sz="2000" i="1" u="sng" dirty="0">
                <a:hlinkClick r:id="rId3"/>
              </a:rPr>
              <a:t>AHRQ Common Format: Device or Medical/Surgical </a:t>
            </a:r>
            <a:r>
              <a:rPr lang="en-US" sz="2000" i="1" u="sng">
                <a:hlinkClick r:id="rId3"/>
              </a:rPr>
              <a:t>Supply</a:t>
            </a:r>
            <a:r>
              <a:rPr lang="en-US" sz="2000" i="1" u="sng" smtClean="0">
                <a:hlinkClick r:id="rId3"/>
              </a:rPr>
              <a:t>,</a:t>
            </a:r>
            <a:br>
              <a:rPr lang="en-US" sz="2000" i="1" u="sng" smtClean="0">
                <a:hlinkClick r:id="rId3"/>
              </a:rPr>
            </a:br>
            <a:r>
              <a:rPr lang="en-US" sz="2000" i="1" u="sng" smtClean="0">
                <a:hlinkClick r:id="rId3"/>
              </a:rPr>
              <a:t>Including </a:t>
            </a:r>
            <a:r>
              <a:rPr lang="en-US" sz="2000" i="1" u="sng" dirty="0">
                <a:hlinkClick r:id="rId3"/>
              </a:rPr>
              <a:t>Health Information Technology </a:t>
            </a:r>
            <a:r>
              <a:rPr lang="en-US" sz="2000" i="1" u="sng" dirty="0" smtClean="0">
                <a:hlinkClick r:id="rId3"/>
              </a:rPr>
              <a:t>(Health IT) </a:t>
            </a:r>
            <a:r>
              <a:rPr lang="en-US" sz="2000" i="1" u="sng" dirty="0">
                <a:hlinkClick r:id="rId3"/>
              </a:rPr>
              <a:t>Form</a:t>
            </a:r>
            <a:endParaRPr lang="en-US" sz="2000" i="1" dirty="0"/>
          </a:p>
          <a:p>
            <a:r>
              <a:rPr lang="en-US" sz="2000" i="1" u="sng" dirty="0">
                <a:hlinkClick r:id="rId4"/>
              </a:rPr>
              <a:t>AHRQ’s FAQs about PSOs</a:t>
            </a:r>
            <a:endParaRPr lang="en-US" sz="2000" i="1" dirty="0"/>
          </a:p>
          <a:p>
            <a:r>
              <a:rPr lang="en-US" sz="2000" i="1" u="sng" dirty="0">
                <a:hlinkClick r:id="rId5"/>
              </a:rPr>
              <a:t>EHR Contracts: Key Contract Terms for Users to Understand</a:t>
            </a:r>
            <a:endParaRPr lang="en-US" sz="2000" i="1" dirty="0"/>
          </a:p>
          <a:p>
            <a:r>
              <a:rPr lang="en-US" sz="2000" i="1" u="sng" dirty="0">
                <a:hlinkClick r:id="rId6"/>
              </a:rPr>
              <a:t>Electronic Health Re</a:t>
            </a:r>
            <a:r>
              <a:rPr lang="en-US" sz="2000" i="1" u="sng" dirty="0">
                <a:solidFill>
                  <a:srgbClr val="00407A"/>
                </a:solidFill>
                <a:hlinkClick r:id="rId6"/>
              </a:rPr>
              <a:t>cor</a:t>
            </a:r>
            <a:r>
              <a:rPr lang="en-US" sz="2000" i="1" u="sng" dirty="0">
                <a:hlinkClick r:id="rId6"/>
              </a:rPr>
              <a:t>d Association’s EHR </a:t>
            </a:r>
            <a:r>
              <a:rPr lang="en-US" sz="2000" i="1" u="sng" dirty="0" smtClean="0">
                <a:hlinkClick r:id="rId6"/>
              </a:rPr>
              <a:t>Developer</a:t>
            </a:r>
            <a:br>
              <a:rPr lang="en-US" sz="2000" i="1" u="sng" dirty="0" smtClean="0">
                <a:hlinkClick r:id="rId6"/>
              </a:rPr>
            </a:br>
            <a:r>
              <a:rPr lang="en-US" sz="2000" i="1" u="sng" dirty="0" smtClean="0">
                <a:hlinkClick r:id="rId6"/>
              </a:rPr>
              <a:t>Code </a:t>
            </a:r>
            <a:r>
              <a:rPr lang="en-US" sz="2000" i="1" u="sng" dirty="0">
                <a:hlinkClick r:id="rId6"/>
              </a:rPr>
              <a:t>of Conduct Principles</a:t>
            </a:r>
            <a:endParaRPr lang="en-US" sz="2000" i="1" dirty="0"/>
          </a:p>
          <a:p>
            <a:r>
              <a:rPr lang="en-US" sz="2000" i="1" u="sng" dirty="0">
                <a:hlinkClick r:id="rId7"/>
              </a:rPr>
              <a:t>Health IT Hazard Manager Beta-Test: Final </a:t>
            </a:r>
            <a:r>
              <a:rPr lang="en-US" sz="2000" i="1" u="sng" dirty="0" smtClean="0">
                <a:hlinkClick r:id="rId7"/>
              </a:rPr>
              <a:t>Report</a:t>
            </a:r>
            <a:endParaRPr lang="en-US" sz="2000" i="1" u="sng" dirty="0"/>
          </a:p>
          <a:p>
            <a:r>
              <a:rPr lang="en-US" sz="2000" i="1" u="sng" dirty="0">
                <a:solidFill>
                  <a:srgbClr val="00407A"/>
                </a:solidFill>
                <a:hlinkClick r:id="rId8"/>
              </a:rPr>
              <a:t>How to Identify and Address Unsafe Conditions Associated with Health IT </a:t>
            </a:r>
            <a:endParaRPr lang="en-US" sz="2000" i="1" u="sng" dirty="0">
              <a:solidFill>
                <a:srgbClr val="00407A"/>
              </a:solidFill>
            </a:endParaRPr>
          </a:p>
          <a:p>
            <a:r>
              <a:rPr lang="en-US" sz="2000" i="1" u="sng" dirty="0">
                <a:hlinkClick r:id="rId9"/>
              </a:rPr>
              <a:t>ONC’s Health Information Technology: Patient Safety </a:t>
            </a:r>
            <a:r>
              <a:rPr lang="en-US" sz="2000" i="1" u="sng" dirty="0" smtClean="0">
                <a:hlinkClick r:id="rId9"/>
              </a:rPr>
              <a:t>Action</a:t>
            </a:r>
            <a:br>
              <a:rPr lang="en-US" sz="2000" i="1" u="sng" dirty="0" smtClean="0">
                <a:hlinkClick r:id="rId9"/>
              </a:rPr>
            </a:br>
            <a:r>
              <a:rPr lang="en-US" sz="2000" i="1" u="sng" dirty="0" smtClean="0">
                <a:hlinkClick r:id="rId9"/>
              </a:rPr>
              <a:t>&amp; </a:t>
            </a:r>
            <a:r>
              <a:rPr lang="en-US" sz="2000" i="1" u="sng" dirty="0">
                <a:hlinkClick r:id="rId9"/>
              </a:rPr>
              <a:t>Surveillance Plan</a:t>
            </a:r>
            <a:endParaRPr lang="en-US" sz="2000" i="1" dirty="0"/>
          </a:p>
          <a:p>
            <a:r>
              <a:rPr lang="en-US" sz="2000" dirty="0"/>
              <a:t>Institute of Medicine’s report, </a:t>
            </a:r>
            <a:r>
              <a:rPr lang="en-US" sz="2000" i="1" u="sng" dirty="0">
                <a:hlinkClick r:id="rId10"/>
              </a:rPr>
              <a:t>Health IT and Patient Safety: Building Safer Systems for Better Care</a:t>
            </a:r>
            <a:endParaRPr lang="en-US" sz="2000" i="1" dirty="0"/>
          </a:p>
          <a:p>
            <a:endParaRPr lang="en-US"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28</a:t>
            </a:fld>
            <a:endParaRPr lang="en-US"/>
          </a:p>
        </p:txBody>
      </p:sp>
      <p:sp>
        <p:nvSpPr>
          <p:cNvPr id="4" name="Title 3"/>
          <p:cNvSpPr>
            <a:spLocks noGrp="1"/>
          </p:cNvSpPr>
          <p:nvPr>
            <p:ph type="title"/>
          </p:nvPr>
        </p:nvSpPr>
        <p:spPr>
          <a:xfrm>
            <a:off x="609600" y="76200"/>
            <a:ext cx="5638800" cy="1066800"/>
          </a:xfrm>
        </p:spPr>
        <p:txBody>
          <a:bodyPr/>
          <a:lstStyle/>
          <a:p>
            <a:r>
              <a:rPr lang="en-US" dirty="0" smtClean="0"/>
              <a:t>Resources</a:t>
            </a:r>
            <a:endParaRPr lang="en-US" dirty="0"/>
          </a:p>
        </p:txBody>
      </p:sp>
    </p:spTree>
    <p:extLst>
      <p:ext uri="{BB962C8B-B14F-4D97-AF65-F5344CB8AC3E}">
        <p14:creationId xmlns:p14="http://schemas.microsoft.com/office/powerpoint/2010/main" val="20858279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lstStyle/>
          <a:p>
            <a:r>
              <a:rPr lang="en-US" sz="1400" dirty="0"/>
              <a:t>Agency for Healthcare Research and Quality (AHRQ):</a:t>
            </a:r>
          </a:p>
          <a:p>
            <a:pPr lvl="1"/>
            <a:r>
              <a:rPr lang="en-US" sz="1400" dirty="0"/>
              <a:t>Device or medical/surgical supply, including health information technology (HIT) [online]. </a:t>
            </a:r>
            <a:r>
              <a:rPr lang="en-US" sz="1400" dirty="0" smtClean="0"/>
              <a:t>In: </a:t>
            </a:r>
            <a:r>
              <a:rPr lang="en-US" sz="1400" i="1" dirty="0" smtClean="0"/>
              <a:t>Hospital Common Formats—version 1.2: Event Descriptions, Sample Reports, and Forms</a:t>
            </a:r>
            <a:r>
              <a:rPr lang="en-US" sz="1400" dirty="0" smtClean="0"/>
              <a:t>. </a:t>
            </a:r>
            <a:r>
              <a:rPr lang="en-US" sz="1400" dirty="0"/>
              <a:t>2013 Apr 24 [cited 2013 Aug 20]. </a:t>
            </a:r>
            <a:r>
              <a:rPr lang="en-US" sz="1400" u="sng" dirty="0">
                <a:hlinkClick r:id="rId2"/>
              </a:rPr>
              <a:t>https://www.psoppc.org/web/patientsafety/version-1.2_documents</a:t>
            </a:r>
            <a:r>
              <a:rPr lang="en-US" sz="1400" dirty="0"/>
              <a:t>.</a:t>
            </a:r>
          </a:p>
          <a:p>
            <a:pPr lvl="1"/>
            <a:r>
              <a:rPr lang="en-US" sz="1400" u="sng" dirty="0">
                <a:hlinkClick r:id="rId3"/>
              </a:rPr>
              <a:t>PSO FAQs</a:t>
            </a:r>
            <a:r>
              <a:rPr lang="en-US" sz="1400" dirty="0">
                <a:hlinkClick r:id="rId3"/>
              </a:rPr>
              <a:t> </a:t>
            </a:r>
            <a:r>
              <a:rPr lang="en-US" sz="1400" dirty="0"/>
              <a:t>[online]. [cited 2013 Aug 27]. </a:t>
            </a:r>
            <a:r>
              <a:rPr lang="en-US" sz="1400" u="sng" dirty="0">
                <a:hlinkClick r:id="rId3"/>
              </a:rPr>
              <a:t>http://www.pso.ahrq.gov/psos/fastfacts.htm</a:t>
            </a:r>
            <a:r>
              <a:rPr lang="en-US" sz="1400" dirty="0"/>
              <a:t>. </a:t>
            </a:r>
          </a:p>
          <a:p>
            <a:r>
              <a:rPr lang="en-US" sz="1400" dirty="0"/>
              <a:t>Ash JS, Berg M, </a:t>
            </a:r>
            <a:r>
              <a:rPr lang="en-US" sz="1400" dirty="0" err="1"/>
              <a:t>Coiera</a:t>
            </a:r>
            <a:r>
              <a:rPr lang="en-US" sz="1400" dirty="0"/>
              <a:t> E. Some unintended consequences of information technology in health care: the nature of patient care information system-related errors. </a:t>
            </a:r>
            <a:r>
              <a:rPr lang="en-US" sz="1400" i="1" dirty="0"/>
              <a:t>J Am Med Inform </a:t>
            </a:r>
            <a:r>
              <a:rPr lang="en-US" sz="1400" i="1" dirty="0" err="1"/>
              <a:t>Assoc</a:t>
            </a:r>
            <a:r>
              <a:rPr lang="en-US" sz="1400" dirty="0"/>
              <a:t> 2004 Mar-Apr;11(2):104-12.</a:t>
            </a:r>
          </a:p>
          <a:p>
            <a:r>
              <a:rPr lang="en-US" sz="1400" dirty="0"/>
              <a:t>ECRI Institute PSO. </a:t>
            </a:r>
            <a:r>
              <a:rPr lang="en-US" sz="1400" i="1" dirty="0" smtClean="0"/>
              <a:t>ECRI Institute PSO Deep Dive: Health Information Technology</a:t>
            </a:r>
            <a:r>
              <a:rPr lang="en-US" sz="1400" dirty="0" smtClean="0"/>
              <a:t>. </a:t>
            </a:r>
            <a:r>
              <a:rPr lang="en-US" sz="1400" dirty="0"/>
              <a:t>Plymouth Meeting (PA)</a:t>
            </a:r>
            <a:r>
              <a:rPr lang="en-US" sz="1400" dirty="0" smtClean="0"/>
              <a:t>:</a:t>
            </a:r>
            <a:br>
              <a:rPr lang="en-US" sz="1400" dirty="0" smtClean="0"/>
            </a:br>
            <a:r>
              <a:rPr lang="en-US" sz="1400" dirty="0" smtClean="0"/>
              <a:t>ECRI </a:t>
            </a:r>
            <a:r>
              <a:rPr lang="en-US" sz="1400" dirty="0"/>
              <a:t>Institute PSO; 2012 Dec:1-41.</a:t>
            </a:r>
          </a:p>
          <a:p>
            <a:r>
              <a:rPr lang="en-US" sz="1400" dirty="0"/>
              <a:t>Electronic Health Record Association (EHRA). </a:t>
            </a:r>
            <a:r>
              <a:rPr lang="en-US" sz="1400" i="1" dirty="0" smtClean="0"/>
              <a:t>EHR Developer Code of Conduct Principles </a:t>
            </a:r>
            <a:r>
              <a:rPr lang="en-US" sz="1400" dirty="0" smtClean="0"/>
              <a:t>[</a:t>
            </a:r>
            <a:r>
              <a:rPr lang="en-US" sz="1400" dirty="0"/>
              <a:t>online]. 2013 Jun 11 [cited 2013 Aug 27]. </a:t>
            </a:r>
            <a:r>
              <a:rPr lang="en-US" sz="1400" u="sng" dirty="0">
                <a:hlinkClick r:id="rId4"/>
              </a:rPr>
              <a:t>http://www.himssehra.org/docs/EHR%20Developer%20Code%20of%20Conduct%20Final.pdf</a:t>
            </a:r>
            <a:r>
              <a:rPr lang="en-US" sz="1400" dirty="0"/>
              <a:t>. </a:t>
            </a:r>
          </a:p>
          <a:p>
            <a:r>
              <a:rPr lang="en-US" sz="1400" dirty="0"/>
              <a:t>Institute of Medicine (IOM). </a:t>
            </a:r>
            <a:r>
              <a:rPr lang="en-US" sz="1400" i="1" dirty="0" smtClean="0"/>
              <a:t>Health IT and Patient Safety: Building Safer Systems For Better Care.</a:t>
            </a:r>
            <a:br>
              <a:rPr lang="en-US" sz="1400" i="1" dirty="0" smtClean="0"/>
            </a:br>
            <a:r>
              <a:rPr lang="en-US" sz="1400" dirty="0" smtClean="0"/>
              <a:t>Washington </a:t>
            </a:r>
            <a:r>
              <a:rPr lang="en-US" sz="1400" dirty="0"/>
              <a:t>(DC): National Academies Press; 2011 Nov 8.</a:t>
            </a:r>
          </a:p>
          <a:p>
            <a:r>
              <a:rPr lang="en-US" sz="1400" dirty="0" err="1"/>
              <a:t>Kaushal</a:t>
            </a:r>
            <a:r>
              <a:rPr lang="en-US" sz="1400" dirty="0"/>
              <a:t> R, </a:t>
            </a:r>
            <a:r>
              <a:rPr lang="en-US" sz="1400" dirty="0" err="1"/>
              <a:t>Shojania</a:t>
            </a:r>
            <a:r>
              <a:rPr lang="en-US" sz="1400" dirty="0"/>
              <a:t> KG, Bates DW. Effects of computerized physician order entry and clinical decision support systems on medication safety: a systematic review. </a:t>
            </a:r>
            <a:r>
              <a:rPr lang="en-US" sz="1400" i="1" dirty="0"/>
              <a:t>Arch Intern Med</a:t>
            </a:r>
            <a:r>
              <a:rPr lang="en-US" sz="1400" dirty="0"/>
              <a:t> 2003 Jun 23;163(12):1409-16.</a:t>
            </a:r>
          </a:p>
          <a:p>
            <a:endParaRPr lang="en-US"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29</a:t>
            </a:fld>
            <a:endParaRPr lang="en-US"/>
          </a:p>
        </p:txBody>
      </p:sp>
      <p:sp>
        <p:nvSpPr>
          <p:cNvPr id="4" name="Title 3"/>
          <p:cNvSpPr>
            <a:spLocks noGrp="1"/>
          </p:cNvSpPr>
          <p:nvPr>
            <p:ph type="title"/>
          </p:nvPr>
        </p:nvSpPr>
        <p:spPr>
          <a:xfrm>
            <a:off x="609600" y="76200"/>
            <a:ext cx="5638800" cy="1066800"/>
          </a:xfrm>
        </p:spPr>
        <p:txBody>
          <a:bodyPr/>
          <a:lstStyle/>
          <a:p>
            <a:r>
              <a:rPr lang="en-US" dirty="0" smtClean="0"/>
              <a:t>References</a:t>
            </a:r>
            <a:endParaRPr lang="en-US" dirty="0"/>
          </a:p>
        </p:txBody>
      </p:sp>
    </p:spTree>
    <p:extLst>
      <p:ext uri="{BB962C8B-B14F-4D97-AF65-F5344CB8AC3E}">
        <p14:creationId xmlns:p14="http://schemas.microsoft.com/office/powerpoint/2010/main" val="20471416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066800"/>
          </a:xfrm>
        </p:spPr>
        <p:txBody>
          <a:bodyPr>
            <a:normAutofit/>
          </a:bodyPr>
          <a:lstStyle/>
          <a:p>
            <a:pPr algn="l"/>
            <a:r>
              <a:rPr lang="en-US" b="0" dirty="0" smtClean="0"/>
              <a:t>Introduction</a:t>
            </a:r>
            <a:endParaRPr lang="en-US" b="0" dirty="0"/>
          </a:p>
        </p:txBody>
      </p:sp>
      <p:sp>
        <p:nvSpPr>
          <p:cNvPr id="3" name="Content Placeholder 2"/>
          <p:cNvSpPr>
            <a:spLocks noGrp="1"/>
          </p:cNvSpPr>
          <p:nvPr>
            <p:ph idx="1"/>
          </p:nvPr>
        </p:nvSpPr>
        <p:spPr>
          <a:xfrm>
            <a:off x="609600" y="1515768"/>
            <a:ext cx="7924800" cy="998832"/>
          </a:xfrm>
        </p:spPr>
        <p:txBody>
          <a:bodyPr/>
          <a:lstStyle/>
          <a:p>
            <a:pPr marL="0" lvl="0" indent="0">
              <a:buNone/>
            </a:pPr>
            <a:r>
              <a:rPr lang="en-US" sz="2800" dirty="0">
                <a:solidFill>
                  <a:srgbClr val="000000"/>
                </a:solidFill>
              </a:rPr>
              <a:t>Health </a:t>
            </a:r>
            <a:r>
              <a:rPr lang="en-US" sz="2800" dirty="0" smtClean="0">
                <a:solidFill>
                  <a:srgbClr val="000000"/>
                </a:solidFill>
              </a:rPr>
              <a:t>IT </a:t>
            </a:r>
            <a:r>
              <a:rPr lang="en-US" sz="2800" dirty="0">
                <a:solidFill>
                  <a:srgbClr val="000000"/>
                </a:solidFill>
              </a:rPr>
              <a:t>can </a:t>
            </a:r>
            <a:r>
              <a:rPr lang="en-US" sz="2800" dirty="0" smtClean="0">
                <a:solidFill>
                  <a:srgbClr val="000000"/>
                </a:solidFill>
              </a:rPr>
              <a:t>provide multiple </a:t>
            </a:r>
            <a:r>
              <a:rPr lang="en-US" sz="2800" dirty="0">
                <a:solidFill>
                  <a:srgbClr val="000000"/>
                </a:solidFill>
              </a:rPr>
              <a:t>benefits to enhance patient care </a:t>
            </a:r>
            <a:r>
              <a:rPr lang="en-US" sz="2800" dirty="0" smtClean="0">
                <a:solidFill>
                  <a:srgbClr val="000000"/>
                </a:solidFill>
              </a:rPr>
              <a:t>if:  </a:t>
            </a:r>
            <a:endParaRPr lang="en-US" sz="1400" dirty="0" smtClean="0">
              <a:solidFill>
                <a:srgbClr val="000000"/>
              </a:solidFill>
            </a:endParaRPr>
          </a:p>
        </p:txBody>
      </p:sp>
      <p:sp>
        <p:nvSpPr>
          <p:cNvPr id="6" name="Slide Number Placeholder 5"/>
          <p:cNvSpPr>
            <a:spLocks noGrp="1"/>
          </p:cNvSpPr>
          <p:nvPr>
            <p:ph type="sldNum" sz="quarter" idx="12"/>
          </p:nvPr>
        </p:nvSpPr>
        <p:spPr/>
        <p:txBody>
          <a:bodyPr/>
          <a:lstStyle/>
          <a:p>
            <a:fld id="{E51F49B8-1605-424B-B5D7-C244AD614BAB}" type="slidenum">
              <a:rPr lang="en-US" smtClean="0"/>
              <a:pPr/>
              <a:t>3</a:t>
            </a:fld>
            <a:endParaRPr lang="en-US"/>
          </a:p>
        </p:txBody>
      </p:sp>
      <p:sp>
        <p:nvSpPr>
          <p:cNvPr id="5" name="TextBox 4"/>
          <p:cNvSpPr txBox="1"/>
          <p:nvPr/>
        </p:nvSpPr>
        <p:spPr>
          <a:xfrm>
            <a:off x="685800" y="2590800"/>
            <a:ext cx="8001000" cy="3262432"/>
          </a:xfrm>
          <a:prstGeom prst="rect">
            <a:avLst/>
          </a:prstGeom>
          <a:noFill/>
        </p:spPr>
        <p:txBody>
          <a:bodyPr wrap="square" rtlCol="0">
            <a:spAutoFit/>
          </a:bodyPr>
          <a:lstStyle/>
          <a:p>
            <a:pPr marL="2289175" lvl="0" indent="-344488" eaLnBrk="1" fontAlgn="auto" hangingPunct="1">
              <a:spcBef>
                <a:spcPts val="1200"/>
              </a:spcBef>
              <a:spcAft>
                <a:spcPts val="0"/>
              </a:spcAft>
              <a:buClr>
                <a:srgbClr val="A00F1E"/>
              </a:buClr>
              <a:buSzPct val="115000"/>
              <a:buFont typeface="Arial"/>
              <a:buChar char="•"/>
            </a:pPr>
            <a:r>
              <a:rPr lang="en-US" sz="2800" dirty="0">
                <a:solidFill>
                  <a:srgbClr val="000000"/>
                </a:solidFill>
                <a:latin typeface="Calibri"/>
              </a:rPr>
              <a:t>the technology is optimally designed by the system </a:t>
            </a:r>
            <a:r>
              <a:rPr lang="en-US" sz="2800" dirty="0" smtClean="0">
                <a:solidFill>
                  <a:srgbClr val="000000"/>
                </a:solidFill>
                <a:latin typeface="Calibri"/>
              </a:rPr>
              <a:t>developer; </a:t>
            </a:r>
            <a:endParaRPr lang="en-US" sz="2800" dirty="0">
              <a:solidFill>
                <a:srgbClr val="000000"/>
              </a:solidFill>
              <a:latin typeface="Calibri"/>
            </a:endParaRPr>
          </a:p>
          <a:p>
            <a:pPr marL="2289175" lvl="0" indent="-344488" eaLnBrk="1" fontAlgn="auto" hangingPunct="1">
              <a:spcBef>
                <a:spcPts val="1200"/>
              </a:spcBef>
              <a:spcAft>
                <a:spcPts val="0"/>
              </a:spcAft>
              <a:buClr>
                <a:srgbClr val="A00F1E"/>
              </a:buClr>
              <a:buSzPct val="115000"/>
              <a:buFont typeface="Arial"/>
              <a:buChar char="•"/>
            </a:pPr>
            <a:r>
              <a:rPr lang="en-US" sz="2800" dirty="0">
                <a:solidFill>
                  <a:srgbClr val="000000"/>
                </a:solidFill>
                <a:latin typeface="Calibri"/>
              </a:rPr>
              <a:t>thoughtfully implemented by the </a:t>
            </a:r>
            <a:r>
              <a:rPr lang="en-US" sz="2800" dirty="0" smtClean="0">
                <a:solidFill>
                  <a:srgbClr val="000000"/>
                </a:solidFill>
                <a:latin typeface="Calibri"/>
              </a:rPr>
              <a:t>health care organization; and </a:t>
            </a:r>
          </a:p>
          <a:p>
            <a:pPr marL="2289175" lvl="0" indent="-344488" eaLnBrk="1" fontAlgn="auto" hangingPunct="1">
              <a:spcBef>
                <a:spcPts val="1200"/>
              </a:spcBef>
              <a:spcAft>
                <a:spcPts val="0"/>
              </a:spcAft>
              <a:buClr>
                <a:srgbClr val="A00F1E"/>
              </a:buClr>
              <a:buSzPct val="115000"/>
              <a:buFont typeface="Arial"/>
              <a:buChar char="•"/>
            </a:pPr>
            <a:r>
              <a:rPr lang="en-US" sz="2800" dirty="0" smtClean="0">
                <a:solidFill>
                  <a:srgbClr val="000000"/>
                </a:solidFill>
                <a:latin typeface="Calibri"/>
              </a:rPr>
              <a:t>appropriately used by the organization’s staff.</a:t>
            </a:r>
            <a:endParaRPr lang="en-US" sz="2800" dirty="0" smtClean="0">
              <a:solidFill>
                <a:prstClr val="black"/>
              </a:solidFill>
              <a:latin typeface="Calibri"/>
            </a:endParaRPr>
          </a:p>
          <a:p>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659" b="-144"/>
          <a:stretch/>
        </p:blipFill>
        <p:spPr>
          <a:xfrm flipH="1">
            <a:off x="609600" y="2819400"/>
            <a:ext cx="1866903" cy="2564429"/>
          </a:xfrm>
          <a:prstGeom prst="rect">
            <a:avLst/>
          </a:prstGeom>
        </p:spPr>
      </p:pic>
    </p:spTree>
    <p:extLst>
      <p:ext uri="{BB962C8B-B14F-4D97-AF65-F5344CB8AC3E}">
        <p14:creationId xmlns:p14="http://schemas.microsoft.com/office/powerpoint/2010/main" val="8337072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4525963"/>
          </a:xfrm>
        </p:spPr>
        <p:txBody>
          <a:bodyPr/>
          <a:lstStyle/>
          <a:p>
            <a:r>
              <a:rPr lang="en-US" sz="1400" dirty="0"/>
              <a:t>Koppel R, </a:t>
            </a:r>
            <a:r>
              <a:rPr lang="en-US" sz="1400" dirty="0" err="1"/>
              <a:t>Metlay</a:t>
            </a:r>
            <a:r>
              <a:rPr lang="en-US" sz="1400" dirty="0"/>
              <a:t> JP, Cohen A, et al. Role of computerized physician order entry systems in facilitating medication errors. </a:t>
            </a:r>
            <a:r>
              <a:rPr lang="en-US" sz="1400" i="1" dirty="0"/>
              <a:t>JAMA</a:t>
            </a:r>
            <a:r>
              <a:rPr lang="en-US" sz="1400" dirty="0"/>
              <a:t> 2005 Mar 9;293(10):1197-203.</a:t>
            </a:r>
          </a:p>
          <a:p>
            <a:r>
              <a:rPr lang="en-US" sz="1400" dirty="0" err="1"/>
              <a:t>Magrabi</a:t>
            </a:r>
            <a:r>
              <a:rPr lang="en-US" sz="1400" dirty="0"/>
              <a:t> F, Ong MS, </a:t>
            </a:r>
            <a:r>
              <a:rPr lang="en-US" sz="1400" dirty="0" err="1"/>
              <a:t>Runciman</a:t>
            </a:r>
            <a:r>
              <a:rPr lang="en-US" sz="1400" dirty="0"/>
              <a:t> W, et al. Using FDA reports to inform a classification for health information technology safety problems. </a:t>
            </a:r>
            <a:r>
              <a:rPr lang="en-US" sz="1400" i="1" dirty="0"/>
              <a:t>J Am Med Inform Assoc.</a:t>
            </a:r>
            <a:r>
              <a:rPr lang="en-US" sz="1400" dirty="0"/>
              <a:t> 2012;19(1):45-53.</a:t>
            </a:r>
          </a:p>
          <a:p>
            <a:r>
              <a:rPr lang="en-US" sz="1400" dirty="0"/>
              <a:t>Office of the National Coordinator for Health Information Technology (ONC). </a:t>
            </a:r>
            <a:r>
              <a:rPr lang="en-US" sz="1400" i="1" dirty="0" smtClean="0"/>
              <a:t>Health Information Technology: Patient Safety Action &amp; Surveillance Plan </a:t>
            </a:r>
            <a:r>
              <a:rPr lang="en-US" sz="1400" dirty="0" smtClean="0"/>
              <a:t>[</a:t>
            </a:r>
            <a:r>
              <a:rPr lang="en-US" sz="1400" dirty="0"/>
              <a:t>online]. 2013 Jul 2 [cited 2013 Aug 26]. </a:t>
            </a:r>
            <a:r>
              <a:rPr lang="en-US" sz="1400" u="sng" dirty="0">
                <a:hlinkClick r:id="rId2"/>
              </a:rPr>
              <a:t>http://www.healthit.gov/sites/default/files/safety_plan_master.pdf</a:t>
            </a:r>
            <a:r>
              <a:rPr lang="en-US" sz="1400" dirty="0"/>
              <a:t>. </a:t>
            </a:r>
          </a:p>
          <a:p>
            <a:r>
              <a:rPr lang="en-US" sz="1400" dirty="0" err="1"/>
              <a:t>Sittig</a:t>
            </a:r>
            <a:r>
              <a:rPr lang="en-US" sz="1400" dirty="0"/>
              <a:t> DF, Singh H:</a:t>
            </a:r>
          </a:p>
          <a:p>
            <a:pPr lvl="1"/>
            <a:r>
              <a:rPr lang="en-US" sz="1400" dirty="0"/>
              <a:t>A new socio-technical model for studying health information technology in complex adaptive healthcare systems. </a:t>
            </a:r>
            <a:r>
              <a:rPr lang="en-US" sz="1400" i="1" dirty="0" err="1"/>
              <a:t>Qual</a:t>
            </a:r>
            <a:r>
              <a:rPr lang="en-US" sz="1400" i="1" dirty="0"/>
              <a:t> </a:t>
            </a:r>
            <a:r>
              <a:rPr lang="en-US" sz="1400" i="1" dirty="0" err="1"/>
              <a:t>Saf</a:t>
            </a:r>
            <a:r>
              <a:rPr lang="en-US" sz="1400" i="1" dirty="0"/>
              <a:t> Health Care</a:t>
            </a:r>
            <a:r>
              <a:rPr lang="en-US" sz="1400" dirty="0"/>
              <a:t> 2010 Oct;19(</a:t>
            </a:r>
            <a:r>
              <a:rPr lang="en-US" sz="1400" dirty="0" err="1"/>
              <a:t>Suppl</a:t>
            </a:r>
            <a:r>
              <a:rPr lang="en-US" sz="1400" dirty="0"/>
              <a:t> 3):i68-74.</a:t>
            </a:r>
          </a:p>
          <a:p>
            <a:pPr lvl="1"/>
            <a:r>
              <a:rPr lang="en-US" sz="1400" dirty="0"/>
              <a:t>Defining health information technology-related errors. </a:t>
            </a:r>
            <a:r>
              <a:rPr lang="en-US" sz="1400" i="1" dirty="0"/>
              <a:t>Arch Intern Med</a:t>
            </a:r>
            <a:r>
              <a:rPr lang="en-US" sz="1400" dirty="0"/>
              <a:t> 2011 Jul 25;171(14):1281-4.</a:t>
            </a:r>
          </a:p>
          <a:p>
            <a:r>
              <a:rPr lang="en-US" sz="1400" dirty="0"/>
              <a:t>Sparnon E, Marella WM. The role of the electronic health record in patient safety events. </a:t>
            </a:r>
            <a:r>
              <a:rPr lang="en-US" sz="1400" i="1" dirty="0"/>
              <a:t>Pa Patient </a:t>
            </a:r>
            <a:r>
              <a:rPr lang="en-US" sz="1400" i="1" dirty="0" err="1"/>
              <a:t>Saf</a:t>
            </a:r>
            <a:r>
              <a:rPr lang="en-US" sz="1400" i="1" dirty="0"/>
              <a:t> </a:t>
            </a:r>
            <a:r>
              <a:rPr lang="en-US" sz="1400" i="1" dirty="0" err="1"/>
              <a:t>Advis</a:t>
            </a:r>
            <a:r>
              <a:rPr lang="en-US" sz="1400" i="1" dirty="0"/>
              <a:t>. </a:t>
            </a:r>
            <a:r>
              <a:rPr lang="en-US" sz="1400" dirty="0"/>
              <a:t>2012;9(4):113-21. </a:t>
            </a:r>
          </a:p>
          <a:p>
            <a:r>
              <a:rPr lang="en-US" sz="1400" dirty="0"/>
              <a:t>U.S. Food and Drug Administration (FDA). </a:t>
            </a:r>
            <a:r>
              <a:rPr lang="en-US" sz="1400" i="1" dirty="0" smtClean="0"/>
              <a:t>Class 2 Recall: ED </a:t>
            </a:r>
            <a:r>
              <a:rPr lang="en-US" sz="1400" i="1" dirty="0" err="1" smtClean="0"/>
              <a:t>Pulsecheck</a:t>
            </a:r>
            <a:r>
              <a:rPr lang="en-US" sz="1400" i="1" dirty="0" smtClean="0"/>
              <a:t> </a:t>
            </a:r>
            <a:r>
              <a:rPr lang="en-US" sz="1400" dirty="0" smtClean="0"/>
              <a:t>[</a:t>
            </a:r>
            <a:r>
              <a:rPr lang="en-US" sz="1400" dirty="0"/>
              <a:t>online]. 2013 Jul 29 [cited 2013 Sep 15]. </a:t>
            </a:r>
            <a:r>
              <a:rPr lang="en-US" sz="1400" u="sng" dirty="0">
                <a:hlinkClick r:id="rId3"/>
              </a:rPr>
              <a:t>http://www.accessdata.fda.gov/scripts/cdrh/cfdocs/cfRes/res.cfm?ID=119832</a:t>
            </a:r>
            <a:r>
              <a:rPr lang="en-US" sz="1400" dirty="0"/>
              <a:t>. </a:t>
            </a:r>
          </a:p>
          <a:p>
            <a:r>
              <a:rPr lang="en-US" sz="1400" dirty="0"/>
              <a:t>Walker JM, </a:t>
            </a:r>
            <a:r>
              <a:rPr lang="en-US" sz="1400" dirty="0" err="1"/>
              <a:t>Hassol</a:t>
            </a:r>
            <a:r>
              <a:rPr lang="en-US" sz="1400" dirty="0"/>
              <a:t> A, Bradshaw B, et al. </a:t>
            </a:r>
            <a:r>
              <a:rPr lang="en-US" sz="1400" i="1" dirty="0" smtClean="0"/>
              <a:t>Health IT Hazard Manager Beta-Test: Final Report </a:t>
            </a:r>
            <a:r>
              <a:rPr lang="en-US" sz="1400" dirty="0" smtClean="0"/>
              <a:t>[</a:t>
            </a:r>
            <a:r>
              <a:rPr lang="en-US" sz="1400" dirty="0"/>
              <a:t>online]. AHRQ Publication No. 12-0058-EF. Rockville (MD): Agency for Healthcare Research and Quality; 2012 May. </a:t>
            </a:r>
            <a:r>
              <a:rPr lang="en-US" sz="1400" u="sng" dirty="0">
                <a:hlinkClick r:id="rId4"/>
              </a:rPr>
              <a:t>http://healthit.ahrq.gov/sites/default/files/docs/citation/HealthITHazardManagerFinalReport.pdf</a:t>
            </a:r>
            <a:r>
              <a:rPr lang="en-US" sz="1400" dirty="0"/>
              <a:t>.</a:t>
            </a:r>
          </a:p>
          <a:p>
            <a:pPr marL="0" indent="0">
              <a:buNone/>
            </a:pPr>
            <a:endParaRPr lang="en-US" sz="1400"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30</a:t>
            </a:fld>
            <a:endParaRPr lang="en-US"/>
          </a:p>
        </p:txBody>
      </p:sp>
      <p:sp>
        <p:nvSpPr>
          <p:cNvPr id="4" name="Title 3"/>
          <p:cNvSpPr>
            <a:spLocks noGrp="1"/>
          </p:cNvSpPr>
          <p:nvPr>
            <p:ph type="title"/>
          </p:nvPr>
        </p:nvSpPr>
        <p:spPr>
          <a:xfrm>
            <a:off x="609600" y="76200"/>
            <a:ext cx="5638800" cy="1066800"/>
          </a:xfrm>
        </p:spPr>
        <p:txBody>
          <a:bodyPr/>
          <a:lstStyle/>
          <a:p>
            <a:r>
              <a:rPr lang="en-US" dirty="0" smtClean="0"/>
              <a:t>References</a:t>
            </a:r>
            <a:endParaRPr lang="en-US" dirty="0"/>
          </a:p>
        </p:txBody>
      </p:sp>
    </p:spTree>
    <p:extLst>
      <p:ext uri="{BB962C8B-B14F-4D97-AF65-F5344CB8AC3E}">
        <p14:creationId xmlns:p14="http://schemas.microsoft.com/office/powerpoint/2010/main" val="39623047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1524000"/>
            <a:ext cx="8229600" cy="1143000"/>
          </a:xfrm>
        </p:spPr>
        <p:txBody>
          <a:bodyPr/>
          <a:lstStyle/>
          <a:p>
            <a:r>
              <a:rPr lang="en-US" dirty="0" smtClean="0"/>
              <a:t>Extra Slides</a:t>
            </a:r>
            <a:br>
              <a:rPr lang="en-US" dirty="0" smtClean="0"/>
            </a:br>
            <a:r>
              <a:rPr lang="en-US" dirty="0" smtClean="0"/>
              <a:t>Details on the Device/HIT</a:t>
            </a:r>
            <a:br>
              <a:rPr lang="en-US" dirty="0" smtClean="0"/>
            </a:br>
            <a:r>
              <a:rPr lang="en-US" dirty="0" smtClean="0"/>
              <a:t>AHRQ Common Format Form </a:t>
            </a:r>
            <a:endParaRPr lang="en-US" dirty="0"/>
          </a:p>
        </p:txBody>
      </p:sp>
      <p:sp>
        <p:nvSpPr>
          <p:cNvPr id="5" name="Slide Number Placeholder 4"/>
          <p:cNvSpPr>
            <a:spLocks noGrp="1"/>
          </p:cNvSpPr>
          <p:nvPr>
            <p:ph type="sldNum" sz="quarter" idx="12"/>
          </p:nvPr>
        </p:nvSpPr>
        <p:spPr/>
        <p:txBody>
          <a:bodyPr/>
          <a:lstStyle/>
          <a:p>
            <a:fld id="{E51F49B8-1605-424B-B5D7-C244AD614BAB}" type="slidenum">
              <a:rPr lang="en-US" smtClean="0"/>
              <a:pPr/>
              <a:t>31</a:t>
            </a:fld>
            <a:endParaRPr lang="en-US"/>
          </a:p>
        </p:txBody>
      </p:sp>
      <p:sp>
        <p:nvSpPr>
          <p:cNvPr id="3" name="Rectangle 2"/>
          <p:cNvSpPr/>
          <p:nvPr/>
        </p:nvSpPr>
        <p:spPr>
          <a:xfrm>
            <a:off x="609600" y="2895600"/>
            <a:ext cx="5943600" cy="1569660"/>
          </a:xfrm>
          <a:prstGeom prst="rect">
            <a:avLst/>
          </a:prstGeom>
        </p:spPr>
        <p:txBody>
          <a:bodyPr wrap="square">
            <a:spAutoFit/>
          </a:bodyPr>
          <a:lstStyle/>
          <a:p>
            <a:r>
              <a:rPr lang="en-US" sz="3200" dirty="0">
                <a:latin typeface="+mj-lt"/>
              </a:rPr>
              <a:t>Extra Slides</a:t>
            </a:r>
            <a:br>
              <a:rPr lang="en-US" sz="3200" dirty="0">
                <a:latin typeface="+mj-lt"/>
              </a:rPr>
            </a:br>
            <a:r>
              <a:rPr lang="en-US" sz="3200" dirty="0" smtClean="0">
                <a:latin typeface="+mj-lt"/>
              </a:rPr>
              <a:t>Details </a:t>
            </a:r>
            <a:r>
              <a:rPr lang="en-US" sz="3200" dirty="0">
                <a:latin typeface="+mj-lt"/>
              </a:rPr>
              <a:t>on the Device</a:t>
            </a:r>
            <a:r>
              <a:rPr lang="en-US" sz="3200" dirty="0" smtClean="0">
                <a:latin typeface="+mj-lt"/>
              </a:rPr>
              <a:t>/Health IT</a:t>
            </a:r>
            <a:r>
              <a:rPr lang="en-US" sz="3200" dirty="0">
                <a:latin typeface="+mj-lt"/>
              </a:rPr>
              <a:t/>
            </a:r>
            <a:br>
              <a:rPr lang="en-US" sz="3200" dirty="0">
                <a:latin typeface="+mj-lt"/>
              </a:rPr>
            </a:br>
            <a:r>
              <a:rPr lang="en-US" sz="3200" dirty="0">
                <a:latin typeface="+mj-lt"/>
              </a:rPr>
              <a:t>AHRQ Common Format Form </a:t>
            </a:r>
          </a:p>
        </p:txBody>
      </p:sp>
    </p:spTree>
    <p:extLst>
      <p:ext uri="{BB962C8B-B14F-4D97-AF65-F5344CB8AC3E}">
        <p14:creationId xmlns:p14="http://schemas.microsoft.com/office/powerpoint/2010/main" val="30267711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800"/>
              </a:lnSpc>
            </a:pPr>
            <a:r>
              <a:rPr lang="en-US" dirty="0"/>
              <a:t>AHRQ Common Formats </a:t>
            </a:r>
            <a:r>
              <a:rPr lang="en-US" dirty="0" smtClean="0"/>
              <a:t>–</a:t>
            </a:r>
            <a:br>
              <a:rPr lang="en-US" dirty="0" smtClean="0"/>
            </a:br>
            <a:r>
              <a:rPr lang="en-US" dirty="0" smtClean="0"/>
              <a:t>Event </a:t>
            </a:r>
            <a:r>
              <a:rPr lang="en-US" dirty="0"/>
              <a:t>Categories</a:t>
            </a:r>
          </a:p>
        </p:txBody>
      </p:sp>
      <p:sp>
        <p:nvSpPr>
          <p:cNvPr id="5" name="Slide Number Placeholder 4"/>
          <p:cNvSpPr>
            <a:spLocks noGrp="1"/>
          </p:cNvSpPr>
          <p:nvPr>
            <p:ph type="sldNum" sz="quarter" idx="12"/>
          </p:nvPr>
        </p:nvSpPr>
        <p:spPr/>
        <p:txBody>
          <a:bodyPr/>
          <a:lstStyle/>
          <a:p>
            <a:fld id="{E51F49B8-1605-424B-B5D7-C244AD614BAB}" type="slidenum">
              <a:rPr lang="en-US" smtClean="0"/>
              <a:pPr/>
              <a:t>32</a:t>
            </a:fld>
            <a:endParaRPr lang="en-US"/>
          </a:p>
        </p:txBody>
      </p:sp>
      <p:sp>
        <p:nvSpPr>
          <p:cNvPr id="7" name="Content Placeholder 2"/>
          <p:cNvSpPr txBox="1">
            <a:spLocks/>
          </p:cNvSpPr>
          <p:nvPr/>
        </p:nvSpPr>
        <p:spPr bwMode="auto">
          <a:xfrm>
            <a:off x="5181600" y="2590800"/>
            <a:ext cx="3505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D1C24"/>
              </a:buClr>
              <a:buFont typeface="Wingdings 3" pitchFamily="18"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000000"/>
              </a:buClr>
              <a:buSzPct val="80000"/>
              <a:buFont typeface="Wingdings 2" pitchFamily="18" charset="2"/>
              <a:buChar char=""/>
              <a:defRPr sz="2200">
                <a:solidFill>
                  <a:srgbClr val="000000"/>
                </a:solidFill>
                <a:latin typeface="+mn-lt"/>
              </a:defRPr>
            </a:lvl2pPr>
            <a:lvl3pPr marL="1143000" indent="-228600" algn="l" rtl="0" eaLnBrk="0" fontAlgn="base" hangingPunct="0">
              <a:spcBef>
                <a:spcPct val="20000"/>
              </a:spcBef>
              <a:spcAft>
                <a:spcPct val="0"/>
              </a:spcAft>
              <a:buClr>
                <a:srgbClr val="000000"/>
              </a:buClr>
              <a:buSzPct val="80000"/>
              <a:buFont typeface="Arial" charset="0"/>
              <a:buChar char="―"/>
              <a:defRPr>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Tx/>
              <a:buFont typeface="Arial" panose="020B0604020202020204" pitchFamily="34" charset="0"/>
              <a:buChar char="•"/>
            </a:pPr>
            <a:r>
              <a:rPr lang="en-US" sz="2400" dirty="0" smtClean="0">
                <a:solidFill>
                  <a:srgbClr val="000000"/>
                </a:solidFill>
              </a:rPr>
              <a:t>Medication</a:t>
            </a:r>
            <a:br>
              <a:rPr lang="en-US" sz="2400" dirty="0" smtClean="0">
                <a:solidFill>
                  <a:srgbClr val="000000"/>
                </a:solidFill>
              </a:rPr>
            </a:br>
            <a:r>
              <a:rPr lang="en-US" sz="2400" dirty="0" smtClean="0">
                <a:solidFill>
                  <a:srgbClr val="000000"/>
                </a:solidFill>
              </a:rPr>
              <a:t>or other substance </a:t>
            </a:r>
            <a:endParaRPr lang="en-US" sz="2400" dirty="0">
              <a:solidFill>
                <a:srgbClr val="000000"/>
              </a:solidFill>
            </a:endParaRPr>
          </a:p>
          <a:p>
            <a:pPr>
              <a:buClrTx/>
              <a:buFont typeface="Arial" panose="020B0604020202020204" pitchFamily="34" charset="0"/>
              <a:buChar char="•"/>
            </a:pPr>
            <a:r>
              <a:rPr lang="en-US" sz="2400" dirty="0">
                <a:solidFill>
                  <a:srgbClr val="000000"/>
                </a:solidFill>
              </a:rPr>
              <a:t>Perinatal </a:t>
            </a:r>
          </a:p>
          <a:p>
            <a:pPr>
              <a:buClrTx/>
              <a:buFont typeface="Arial" panose="020B0604020202020204" pitchFamily="34" charset="0"/>
              <a:buChar char="•"/>
            </a:pPr>
            <a:r>
              <a:rPr lang="en-US" sz="2400" dirty="0">
                <a:solidFill>
                  <a:srgbClr val="000000"/>
                </a:solidFill>
              </a:rPr>
              <a:t>Pressure </a:t>
            </a:r>
            <a:r>
              <a:rPr lang="en-US" sz="2400" dirty="0" smtClean="0">
                <a:solidFill>
                  <a:srgbClr val="000000"/>
                </a:solidFill>
              </a:rPr>
              <a:t>ulcer </a:t>
            </a:r>
            <a:endParaRPr lang="en-US" sz="2400" dirty="0">
              <a:solidFill>
                <a:srgbClr val="000000"/>
              </a:solidFill>
            </a:endParaRPr>
          </a:p>
          <a:p>
            <a:pPr>
              <a:buClrTx/>
              <a:buFont typeface="Arial" panose="020B0604020202020204" pitchFamily="34" charset="0"/>
              <a:buChar char="•"/>
            </a:pPr>
            <a:r>
              <a:rPr lang="en-US" sz="2400" dirty="0">
                <a:solidFill>
                  <a:srgbClr val="000000"/>
                </a:solidFill>
              </a:rPr>
              <a:t>Surgery or </a:t>
            </a:r>
            <a:r>
              <a:rPr lang="en-US" sz="2400" dirty="0" smtClean="0">
                <a:solidFill>
                  <a:srgbClr val="000000"/>
                </a:solidFill>
              </a:rPr>
              <a:t>anesthesia</a:t>
            </a:r>
            <a:endParaRPr lang="en-US" sz="2400" dirty="0">
              <a:solidFill>
                <a:srgbClr val="000000"/>
              </a:solidFill>
            </a:endParaRPr>
          </a:p>
          <a:p>
            <a:pPr>
              <a:buClrTx/>
              <a:buFont typeface="Arial" panose="020B0604020202020204" pitchFamily="34" charset="0"/>
              <a:buChar char="•"/>
            </a:pPr>
            <a:r>
              <a:rPr lang="en-US" sz="2400" dirty="0" smtClean="0">
                <a:solidFill>
                  <a:srgbClr val="000000"/>
                </a:solidFill>
              </a:rPr>
              <a:t>Other</a:t>
            </a:r>
            <a:endParaRPr lang="en-US" sz="2400" dirty="0">
              <a:solidFill>
                <a:srgbClr val="000000"/>
              </a:solidFill>
            </a:endParaRPr>
          </a:p>
        </p:txBody>
      </p:sp>
      <p:sp>
        <p:nvSpPr>
          <p:cNvPr id="6" name="Content Placeholder 2"/>
          <p:cNvSpPr txBox="1">
            <a:spLocks/>
          </p:cNvSpPr>
          <p:nvPr/>
        </p:nvSpPr>
        <p:spPr bwMode="auto">
          <a:xfrm>
            <a:off x="533400" y="2590800"/>
            <a:ext cx="4648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kern="0" dirty="0" smtClean="0"/>
              <a:t>Blood or blood </a:t>
            </a:r>
            <a:r>
              <a:rPr lang="en-US" sz="2400" kern="0" dirty="0"/>
              <a:t>p</a:t>
            </a:r>
            <a:r>
              <a:rPr lang="en-US" sz="2400" kern="0" dirty="0" smtClean="0"/>
              <a:t>roduct </a:t>
            </a:r>
          </a:p>
          <a:p>
            <a:pPr eaLnBrk="1" hangingPunct="1"/>
            <a:r>
              <a:rPr lang="en-US" sz="2400" b="1" i="1" kern="0" dirty="0" smtClean="0"/>
              <a:t>Device or Medical/Surgical Supply, including Health Information Technology</a:t>
            </a:r>
            <a:br>
              <a:rPr lang="en-US" sz="2400" b="1" i="1" kern="0" dirty="0" smtClean="0"/>
            </a:br>
            <a:r>
              <a:rPr lang="en-US" sz="2400" b="1" i="1" kern="0" dirty="0" smtClean="0"/>
              <a:t>(Health IT) </a:t>
            </a:r>
          </a:p>
          <a:p>
            <a:pPr eaLnBrk="1" hangingPunct="1"/>
            <a:r>
              <a:rPr lang="en-US" sz="2400" kern="0" dirty="0" smtClean="0"/>
              <a:t>Fall </a:t>
            </a:r>
          </a:p>
          <a:p>
            <a:pPr eaLnBrk="1" hangingPunct="1"/>
            <a:r>
              <a:rPr lang="en-US" sz="2400" kern="0" dirty="0" smtClean="0"/>
              <a:t>Healthcare-associated infection </a:t>
            </a:r>
            <a:endParaRPr lang="en-US" sz="2400" kern="0" dirty="0"/>
          </a:p>
        </p:txBody>
      </p:sp>
      <p:sp>
        <p:nvSpPr>
          <p:cNvPr id="3" name="TextBox 2"/>
          <p:cNvSpPr txBox="1"/>
          <p:nvPr/>
        </p:nvSpPr>
        <p:spPr>
          <a:xfrm>
            <a:off x="609600" y="1676401"/>
            <a:ext cx="6781800" cy="1015663"/>
          </a:xfrm>
          <a:prstGeom prst="rect">
            <a:avLst/>
          </a:prstGeom>
          <a:noFill/>
        </p:spPr>
        <p:txBody>
          <a:bodyPr wrap="square" rtlCol="0">
            <a:spAutoFit/>
          </a:bodyPr>
          <a:lstStyle/>
          <a:p>
            <a:r>
              <a:rPr lang="en-US" sz="3000" b="1" dirty="0">
                <a:solidFill>
                  <a:srgbClr val="1F497D"/>
                </a:solidFill>
                <a:latin typeface="Calibri"/>
              </a:rPr>
              <a:t>Event-specific categories include: </a:t>
            </a:r>
          </a:p>
          <a:p>
            <a:endParaRPr lang="en-US" sz="3000" b="1" dirty="0">
              <a:solidFill>
                <a:srgbClr val="1F497D"/>
              </a:solidFill>
              <a:latin typeface="Calibri"/>
            </a:endParaRPr>
          </a:p>
        </p:txBody>
      </p:sp>
      <p:sp>
        <p:nvSpPr>
          <p:cNvPr id="8" name="Rectangle 7"/>
          <p:cNvSpPr/>
          <p:nvPr/>
        </p:nvSpPr>
        <p:spPr>
          <a:xfrm>
            <a:off x="457200" y="3048000"/>
            <a:ext cx="4343400" cy="1600200"/>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0314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33</a:t>
            </a:fld>
            <a:endParaRPr lang="en-US"/>
          </a:p>
        </p:txBody>
      </p:sp>
      <p:sp>
        <p:nvSpPr>
          <p:cNvPr id="7" name="Content Placeholder 2"/>
          <p:cNvSpPr txBox="1">
            <a:spLocks/>
          </p:cNvSpPr>
          <p:nvPr/>
        </p:nvSpPr>
        <p:spPr bwMode="auto">
          <a:xfrm>
            <a:off x="609600" y="16764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t>Incompatibility between devices</a:t>
            </a:r>
          </a:p>
          <a:p>
            <a:pPr eaLnBrk="1" hangingPunct="1"/>
            <a:r>
              <a:rPr lang="en-US" sz="2800" kern="0" dirty="0" smtClean="0"/>
              <a:t>Equipment/device function</a:t>
            </a:r>
            <a:endParaRPr lang="en-US" sz="2800" kern="0" dirty="0" smtClean="0">
              <a:solidFill>
                <a:srgbClr val="FF0000"/>
              </a:solidFill>
            </a:endParaRPr>
          </a:p>
          <a:p>
            <a:pPr eaLnBrk="1" hangingPunct="1"/>
            <a:r>
              <a:rPr lang="en-US" sz="2800" kern="0" dirty="0" smtClean="0"/>
              <a:t>Equipment/device maintenance</a:t>
            </a:r>
          </a:p>
          <a:p>
            <a:pPr eaLnBrk="1" hangingPunct="1"/>
            <a:r>
              <a:rPr lang="en-US" sz="2800" kern="0" dirty="0" smtClean="0"/>
              <a:t>Hardware failure or problem</a:t>
            </a:r>
          </a:p>
          <a:p>
            <a:pPr eaLnBrk="1" hangingPunct="1"/>
            <a:r>
              <a:rPr lang="en-US" sz="2800" kern="0" dirty="0" smtClean="0"/>
              <a:t>Failure of, or problem with, wired</a:t>
            </a:r>
            <a:br>
              <a:rPr lang="en-US" sz="2800" kern="0" dirty="0" smtClean="0"/>
            </a:br>
            <a:r>
              <a:rPr lang="en-US" sz="2800" kern="0" dirty="0" smtClean="0"/>
              <a:t>or wireless network</a:t>
            </a:r>
          </a:p>
          <a:p>
            <a:pPr eaLnBrk="1" hangingPunct="1"/>
            <a:r>
              <a:rPr lang="en-US" sz="2800" kern="0" dirty="0" smtClean="0"/>
              <a:t>Ergonomics, including human/device interface issue</a:t>
            </a:r>
          </a:p>
          <a:p>
            <a:pPr eaLnBrk="1" hangingPunct="1"/>
            <a:r>
              <a:rPr lang="en-US" sz="2800" kern="0" dirty="0" smtClean="0"/>
              <a:t>Security, virus or other malware issue</a:t>
            </a:r>
          </a:p>
          <a:p>
            <a:pPr eaLnBrk="1" hangingPunct="1"/>
            <a:r>
              <a:rPr lang="en-US" sz="2800" kern="0" dirty="0" smtClean="0"/>
              <a:t>Unexpected software design issue</a:t>
            </a:r>
            <a:endParaRPr lang="en-US" sz="2800" kern="0" dirty="0"/>
          </a:p>
        </p:txBody>
      </p:sp>
      <p:sp>
        <p:nvSpPr>
          <p:cNvPr id="8"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15585858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34</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8" name="TextBox 7"/>
          <p:cNvSpPr txBox="1"/>
          <p:nvPr/>
        </p:nvSpPr>
        <p:spPr>
          <a:xfrm>
            <a:off x="1539900" y="1828800"/>
            <a:ext cx="6629400" cy="1692771"/>
          </a:xfrm>
          <a:prstGeom prst="rect">
            <a:avLst/>
          </a:prstGeom>
          <a:solidFill>
            <a:srgbClr val="FFFFFF"/>
          </a:solidFill>
          <a:ln w="9525">
            <a:solidFill>
              <a:srgbClr val="A00F1E"/>
            </a:solidFill>
          </a:ln>
        </p:spPr>
        <p:txBody>
          <a:bodyPr wrap="square" rtlCol="0">
            <a:spAutoFit/>
          </a:bodyPr>
          <a:lstStyle/>
          <a:p>
            <a:pPr eaLnBrk="1" fontAlgn="auto" hangingPunct="1">
              <a:spcBef>
                <a:spcPts val="0"/>
              </a:spcBef>
              <a:spcAft>
                <a:spcPts val="0"/>
              </a:spcAft>
            </a:pPr>
            <a:r>
              <a:rPr lang="en-US" sz="3200" b="1" dirty="0" smtClean="0">
                <a:solidFill>
                  <a:srgbClr val="000000"/>
                </a:solidFill>
                <a:latin typeface="+mn-lt"/>
              </a:rPr>
              <a:t>Example:</a:t>
            </a:r>
            <a:endParaRPr lang="en-US" sz="1600" dirty="0" smtClean="0">
              <a:solidFill>
                <a:srgbClr val="000000"/>
              </a:solidFill>
              <a:latin typeface="+mn-lt"/>
            </a:endParaRPr>
          </a:p>
          <a:p>
            <a:pPr eaLnBrk="1" fontAlgn="auto" hangingPunct="1">
              <a:spcBef>
                <a:spcPts val="0"/>
              </a:spcBef>
              <a:spcAft>
                <a:spcPts val="0"/>
              </a:spcAft>
            </a:pPr>
            <a:r>
              <a:rPr lang="en-US" sz="2400" dirty="0" smtClean="0">
                <a:solidFill>
                  <a:srgbClr val="000000"/>
                </a:solidFill>
                <a:latin typeface="+mn-lt"/>
              </a:rPr>
              <a:t>Results from the Laboratory Information System did not interface to the results section of the electronic health record</a:t>
            </a:r>
            <a:endParaRPr lang="en-US" sz="2400" dirty="0">
              <a:solidFill>
                <a:srgbClr val="000000"/>
              </a:solidFill>
              <a:latin typeface="+mn-lt"/>
            </a:endParaRPr>
          </a:p>
        </p:txBody>
      </p:sp>
      <p:sp>
        <p:nvSpPr>
          <p:cNvPr id="9"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27418630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35</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t>Equipment/device function</a:t>
            </a:r>
            <a:endParaRPr lang="en-US" sz="2800" kern="0" dirty="0" smtClean="0">
              <a:solidFill>
                <a:srgbClr val="FF0000"/>
              </a:solidFill>
            </a:endParaRP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8" name="TextBox 7"/>
          <p:cNvSpPr txBox="1"/>
          <p:nvPr/>
        </p:nvSpPr>
        <p:spPr>
          <a:xfrm>
            <a:off x="1539117" y="2286000"/>
            <a:ext cx="7315200" cy="3046988"/>
          </a:xfrm>
          <a:prstGeom prst="rect">
            <a:avLst/>
          </a:prstGeom>
          <a:solidFill>
            <a:srgbClr val="FFFFFF"/>
          </a:solidFill>
          <a:ln w="9525">
            <a:solidFill>
              <a:srgbClr val="A00F1E"/>
            </a:solidFill>
          </a:ln>
        </p:spPr>
        <p:txBody>
          <a:bodyPr wrap="square" rtlCol="0">
            <a:spAutoFit/>
          </a:bodyPr>
          <a:lstStyle/>
          <a:p>
            <a:pPr marL="457200" indent="-457200" eaLnBrk="1" fontAlgn="auto" hangingPunct="1">
              <a:spcBef>
                <a:spcPts val="0"/>
              </a:spcBef>
              <a:spcAft>
                <a:spcPts val="0"/>
              </a:spcAft>
              <a:buClr>
                <a:schemeClr val="tx1"/>
              </a:buClr>
              <a:buFont typeface="Arial" panose="020B0604020202020204" pitchFamily="34" charset="0"/>
              <a:buChar char="•"/>
            </a:pPr>
            <a:r>
              <a:rPr lang="en-US" sz="2400" dirty="0" smtClean="0">
                <a:solidFill>
                  <a:srgbClr val="000000"/>
                </a:solidFill>
                <a:latin typeface="+mn-lt"/>
              </a:rPr>
              <a:t>Loss or delay of data</a:t>
            </a:r>
          </a:p>
          <a:p>
            <a:pPr marL="457200" indent="-457200" eaLnBrk="1" fontAlgn="auto" hangingPunct="1">
              <a:spcBef>
                <a:spcPts val="0"/>
              </a:spcBef>
              <a:spcAft>
                <a:spcPts val="0"/>
              </a:spcAft>
              <a:buClr>
                <a:schemeClr val="tx1"/>
              </a:buClr>
              <a:buFont typeface="Arial" panose="020B0604020202020204" pitchFamily="34" charset="0"/>
              <a:buChar char="•"/>
            </a:pPr>
            <a:r>
              <a:rPr lang="en-US" sz="2400" dirty="0" smtClean="0">
                <a:solidFill>
                  <a:srgbClr val="000000"/>
                </a:solidFill>
                <a:latin typeface="+mn-lt"/>
              </a:rPr>
              <a:t>System returns or stores data that does not match patient</a:t>
            </a:r>
          </a:p>
          <a:p>
            <a:pPr marL="457200" indent="-457200" eaLnBrk="1" fontAlgn="auto" hangingPunct="1">
              <a:spcBef>
                <a:spcPts val="0"/>
              </a:spcBef>
              <a:spcAft>
                <a:spcPts val="0"/>
              </a:spcAft>
              <a:buClr>
                <a:schemeClr val="tx1"/>
              </a:buClr>
              <a:buFont typeface="Arial" panose="020B0604020202020204" pitchFamily="34" charset="0"/>
              <a:buChar char="•"/>
            </a:pPr>
            <a:r>
              <a:rPr lang="en-US" sz="2400" dirty="0" smtClean="0">
                <a:solidFill>
                  <a:srgbClr val="000000"/>
                </a:solidFill>
                <a:latin typeface="+mn-lt"/>
              </a:rPr>
              <a:t>Image measurement/corruption issue</a:t>
            </a:r>
          </a:p>
          <a:p>
            <a:pPr marL="457200" indent="-457200" eaLnBrk="1" fontAlgn="auto" hangingPunct="1">
              <a:spcBef>
                <a:spcPts val="0"/>
              </a:spcBef>
              <a:spcAft>
                <a:spcPts val="0"/>
              </a:spcAft>
              <a:buClr>
                <a:schemeClr val="tx1"/>
              </a:buClr>
              <a:buFont typeface="Arial" panose="020B0604020202020204" pitchFamily="34" charset="0"/>
              <a:buChar char="•"/>
            </a:pPr>
            <a:r>
              <a:rPr lang="en-US" sz="2400" dirty="0" smtClean="0">
                <a:solidFill>
                  <a:srgbClr val="000000"/>
                </a:solidFill>
                <a:latin typeface="+mn-lt"/>
              </a:rPr>
              <a:t>Image orientation incorrect</a:t>
            </a:r>
          </a:p>
          <a:p>
            <a:pPr marL="457200" indent="-457200" eaLnBrk="1" fontAlgn="auto" hangingPunct="1">
              <a:spcBef>
                <a:spcPts val="0"/>
              </a:spcBef>
              <a:spcAft>
                <a:spcPts val="0"/>
              </a:spcAft>
              <a:buClr>
                <a:schemeClr val="tx1"/>
              </a:buClr>
              <a:buFont typeface="Arial" panose="020B0604020202020204" pitchFamily="34" charset="0"/>
              <a:buChar char="•"/>
            </a:pPr>
            <a:r>
              <a:rPr lang="en-US" sz="2400" dirty="0" smtClean="0">
                <a:solidFill>
                  <a:srgbClr val="000000"/>
                </a:solidFill>
                <a:latin typeface="+mn-lt"/>
              </a:rPr>
              <a:t>Incorrect test results</a:t>
            </a:r>
          </a:p>
          <a:p>
            <a:pPr marL="457200" indent="-457200" eaLnBrk="1" fontAlgn="auto" hangingPunct="1">
              <a:spcBef>
                <a:spcPts val="0"/>
              </a:spcBef>
              <a:spcAft>
                <a:spcPts val="0"/>
              </a:spcAft>
              <a:buClr>
                <a:schemeClr val="tx1"/>
              </a:buClr>
              <a:buFont typeface="Arial" panose="020B0604020202020204" pitchFamily="34" charset="0"/>
              <a:buChar char="•"/>
            </a:pPr>
            <a:r>
              <a:rPr lang="en-US" sz="2400" dirty="0" smtClean="0">
                <a:solidFill>
                  <a:srgbClr val="000000"/>
                </a:solidFill>
                <a:latin typeface="+mn-lt"/>
              </a:rPr>
              <a:t>Incorrect software programming calculation</a:t>
            </a:r>
          </a:p>
          <a:p>
            <a:pPr marL="457200" indent="-457200" eaLnBrk="1" fontAlgn="auto" hangingPunct="1">
              <a:spcBef>
                <a:spcPts val="0"/>
              </a:spcBef>
              <a:spcAft>
                <a:spcPts val="0"/>
              </a:spcAft>
              <a:buClr>
                <a:schemeClr val="tx1"/>
              </a:buClr>
              <a:buFont typeface="Arial" panose="020B0604020202020204" pitchFamily="34" charset="0"/>
              <a:buChar char="•"/>
            </a:pPr>
            <a:r>
              <a:rPr lang="en-US" sz="2400" dirty="0" smtClean="0">
                <a:solidFill>
                  <a:srgbClr val="000000"/>
                </a:solidFill>
                <a:latin typeface="+mn-lt"/>
              </a:rPr>
              <a:t>Incorrect or inappropriate alert</a:t>
            </a:r>
            <a:endParaRPr lang="en-US" sz="2400" dirty="0">
              <a:solidFill>
                <a:srgbClr val="000000"/>
              </a:solidFill>
              <a:latin typeface="+mn-lt"/>
            </a:endParaRPr>
          </a:p>
        </p:txBody>
      </p:sp>
      <p:sp>
        <p:nvSpPr>
          <p:cNvPr id="9"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9869880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36</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t>Equipment/device function</a:t>
            </a:r>
            <a:endParaRPr lang="en-US" sz="2800" kern="0" dirty="0" smtClean="0">
              <a:solidFill>
                <a:srgbClr val="FF0000"/>
              </a:solidFill>
            </a:endParaRP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10" name="TextBox 9"/>
          <p:cNvSpPr txBox="1"/>
          <p:nvPr/>
        </p:nvSpPr>
        <p:spPr>
          <a:xfrm>
            <a:off x="1517244" y="2286000"/>
            <a:ext cx="4883556" cy="1692771"/>
          </a:xfrm>
          <a:prstGeom prst="rect">
            <a:avLst/>
          </a:prstGeom>
          <a:solidFill>
            <a:srgbClr val="FFFFFF"/>
          </a:solidFill>
          <a:ln w="9525">
            <a:solidFill>
              <a:srgbClr val="A00F1E"/>
            </a:solidFill>
          </a:ln>
        </p:spPr>
        <p:txBody>
          <a:bodyPr wrap="square" rtlCol="0">
            <a:spAutoFit/>
          </a:bodyPr>
          <a:lstStyle/>
          <a:p>
            <a:pPr eaLnBrk="1" fontAlgn="auto" hangingPunct="1">
              <a:spcBef>
                <a:spcPts val="0"/>
              </a:spcBef>
              <a:spcAft>
                <a:spcPts val="0"/>
              </a:spcAft>
            </a:pPr>
            <a:r>
              <a:rPr lang="en-US" sz="3200" b="1" dirty="0">
                <a:solidFill>
                  <a:srgbClr val="000000"/>
                </a:solidFill>
                <a:latin typeface="+mj-lt"/>
              </a:rPr>
              <a:t>Example</a:t>
            </a:r>
            <a:r>
              <a:rPr lang="en-US" sz="3200" b="1" dirty="0" smtClean="0">
                <a:solidFill>
                  <a:srgbClr val="000000"/>
                </a:solidFill>
                <a:latin typeface="+mj-lt"/>
              </a:rPr>
              <a:t>:</a:t>
            </a:r>
            <a:endParaRPr lang="en-US" sz="1600" dirty="0" smtClean="0">
              <a:solidFill>
                <a:srgbClr val="000000"/>
              </a:solidFill>
              <a:latin typeface="Arial Narrow"/>
            </a:endParaRPr>
          </a:p>
          <a:p>
            <a:pPr eaLnBrk="1" fontAlgn="auto" hangingPunct="1">
              <a:spcBef>
                <a:spcPts val="0"/>
              </a:spcBef>
              <a:spcAft>
                <a:spcPts val="0"/>
              </a:spcAft>
            </a:pPr>
            <a:r>
              <a:rPr lang="en-US" sz="2400" dirty="0" smtClean="0">
                <a:solidFill>
                  <a:srgbClr val="000000"/>
                </a:solidFill>
                <a:latin typeface="+mn-lt"/>
              </a:rPr>
              <a:t>When entering a dose in mg/kg/</a:t>
            </a:r>
            <a:r>
              <a:rPr lang="en-US" sz="2400" dirty="0" err="1" smtClean="0">
                <a:solidFill>
                  <a:srgbClr val="000000"/>
                </a:solidFill>
                <a:latin typeface="+mn-lt"/>
              </a:rPr>
              <a:t>hr</a:t>
            </a:r>
            <a:r>
              <a:rPr lang="en-US" sz="2400" dirty="0" smtClean="0">
                <a:solidFill>
                  <a:srgbClr val="000000"/>
                </a:solidFill>
                <a:latin typeface="+mn-lt"/>
              </a:rPr>
              <a:t>,</a:t>
            </a:r>
            <a:br>
              <a:rPr lang="en-US" sz="2400" dirty="0" smtClean="0">
                <a:solidFill>
                  <a:srgbClr val="000000"/>
                </a:solidFill>
                <a:latin typeface="+mn-lt"/>
              </a:rPr>
            </a:br>
            <a:r>
              <a:rPr lang="en-US" sz="2400" dirty="0" smtClean="0">
                <a:solidFill>
                  <a:srgbClr val="000000"/>
                </a:solidFill>
                <a:latin typeface="+mn-lt"/>
              </a:rPr>
              <a:t>the system inappropriately calculated</a:t>
            </a:r>
            <a:br>
              <a:rPr lang="en-US" sz="2400" dirty="0" smtClean="0">
                <a:solidFill>
                  <a:srgbClr val="000000"/>
                </a:solidFill>
                <a:latin typeface="+mn-lt"/>
              </a:rPr>
            </a:br>
            <a:r>
              <a:rPr lang="en-US" sz="2400" dirty="0" smtClean="0">
                <a:solidFill>
                  <a:srgbClr val="000000"/>
                </a:solidFill>
                <a:latin typeface="+mn-lt"/>
              </a:rPr>
              <a:t>an incorrect IV rate of infusion</a:t>
            </a:r>
            <a:endParaRPr lang="en-US" sz="2400" dirty="0">
              <a:solidFill>
                <a:srgbClr val="000000"/>
              </a:solidFill>
              <a:latin typeface="+mn-lt"/>
            </a:endParaRPr>
          </a:p>
        </p:txBody>
      </p:sp>
      <p:sp>
        <p:nvSpPr>
          <p:cNvPr id="8"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9733094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37</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8"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21994851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38</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solidFill>
                  <a:schemeClr val="bg1">
                    <a:lumMod val="85000"/>
                  </a:schemeClr>
                </a:solidFill>
              </a:rPr>
              <a:t>Equipment/device maintenance</a:t>
            </a:r>
          </a:p>
          <a:p>
            <a:pPr eaLnBrk="1" hangingPunct="1"/>
            <a:r>
              <a:rPr lang="en-US" sz="2800" kern="0" dirty="0" smtClean="0"/>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8" name="TextBox 7"/>
          <p:cNvSpPr txBox="1"/>
          <p:nvPr/>
        </p:nvSpPr>
        <p:spPr>
          <a:xfrm>
            <a:off x="1524000" y="3352800"/>
            <a:ext cx="5257800" cy="1692771"/>
          </a:xfrm>
          <a:prstGeom prst="rect">
            <a:avLst/>
          </a:prstGeom>
          <a:solidFill>
            <a:srgbClr val="FFFFFF"/>
          </a:solidFill>
          <a:ln w="9525">
            <a:solidFill>
              <a:srgbClr val="A00F1E"/>
            </a:solidFill>
          </a:ln>
        </p:spPr>
        <p:txBody>
          <a:bodyPr wrap="square" rtlCol="0">
            <a:spAutoFit/>
          </a:bodyPr>
          <a:lstStyle/>
          <a:p>
            <a:pPr eaLnBrk="1" fontAlgn="auto" hangingPunct="1">
              <a:spcBef>
                <a:spcPts val="0"/>
              </a:spcBef>
              <a:spcAft>
                <a:spcPts val="0"/>
              </a:spcAft>
            </a:pPr>
            <a:r>
              <a:rPr lang="en-US" sz="3200" b="1" dirty="0">
                <a:solidFill>
                  <a:srgbClr val="000000"/>
                </a:solidFill>
                <a:latin typeface="+mj-lt"/>
              </a:rPr>
              <a:t>Example</a:t>
            </a:r>
            <a:r>
              <a:rPr lang="en-US" sz="3200" b="1" dirty="0" smtClean="0">
                <a:solidFill>
                  <a:srgbClr val="000000"/>
                </a:solidFill>
                <a:latin typeface="+mj-lt"/>
              </a:rPr>
              <a:t>:</a:t>
            </a:r>
            <a:endParaRPr lang="en-US" sz="1600" dirty="0" smtClean="0">
              <a:solidFill>
                <a:srgbClr val="000000"/>
              </a:solidFill>
              <a:latin typeface="+mj-lt"/>
            </a:endParaRPr>
          </a:p>
          <a:p>
            <a:pPr eaLnBrk="1" fontAlgn="auto" hangingPunct="1">
              <a:spcBef>
                <a:spcPts val="0"/>
              </a:spcBef>
              <a:spcAft>
                <a:spcPts val="0"/>
              </a:spcAft>
            </a:pPr>
            <a:r>
              <a:rPr lang="en-US" sz="2400" dirty="0" smtClean="0">
                <a:solidFill>
                  <a:srgbClr val="000000"/>
                </a:solidFill>
                <a:latin typeface="+mj-lt"/>
              </a:rPr>
              <a:t>When entering a dose in mg/kg/</a:t>
            </a:r>
            <a:r>
              <a:rPr lang="en-US" sz="2400" dirty="0" err="1" smtClean="0">
                <a:solidFill>
                  <a:srgbClr val="000000"/>
                </a:solidFill>
                <a:latin typeface="+mj-lt"/>
              </a:rPr>
              <a:t>hr</a:t>
            </a:r>
            <a:r>
              <a:rPr lang="en-US" sz="2400" dirty="0" smtClean="0">
                <a:solidFill>
                  <a:srgbClr val="000000"/>
                </a:solidFill>
                <a:latin typeface="+mj-lt"/>
              </a:rPr>
              <a:t>,</a:t>
            </a:r>
            <a:br>
              <a:rPr lang="en-US" sz="2400" dirty="0" smtClean="0">
                <a:solidFill>
                  <a:srgbClr val="000000"/>
                </a:solidFill>
                <a:latin typeface="+mj-lt"/>
              </a:rPr>
            </a:br>
            <a:r>
              <a:rPr lang="en-US" sz="2400" dirty="0" smtClean="0">
                <a:solidFill>
                  <a:srgbClr val="000000"/>
                </a:solidFill>
                <a:latin typeface="+mj-lt"/>
              </a:rPr>
              <a:t>the system inappropriately calculated</a:t>
            </a:r>
            <a:br>
              <a:rPr lang="en-US" sz="2400" dirty="0" smtClean="0">
                <a:solidFill>
                  <a:srgbClr val="000000"/>
                </a:solidFill>
                <a:latin typeface="+mj-lt"/>
              </a:rPr>
            </a:br>
            <a:r>
              <a:rPr lang="en-US" sz="2400" dirty="0" smtClean="0">
                <a:solidFill>
                  <a:srgbClr val="000000"/>
                </a:solidFill>
                <a:latin typeface="+mj-lt"/>
              </a:rPr>
              <a:t>an incorrect IV rate of infusion</a:t>
            </a:r>
            <a:endParaRPr lang="en-US" sz="2400" dirty="0">
              <a:solidFill>
                <a:srgbClr val="000000"/>
              </a:solidFill>
              <a:latin typeface="+mj-lt"/>
            </a:endParaRPr>
          </a:p>
        </p:txBody>
      </p:sp>
      <p:sp>
        <p:nvSpPr>
          <p:cNvPr id="9"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9528831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39</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8" name="TextBox 7"/>
          <p:cNvSpPr txBox="1"/>
          <p:nvPr/>
        </p:nvSpPr>
        <p:spPr>
          <a:xfrm>
            <a:off x="1540465" y="4267200"/>
            <a:ext cx="5165135" cy="1692771"/>
          </a:xfrm>
          <a:prstGeom prst="rect">
            <a:avLst/>
          </a:prstGeom>
          <a:solidFill>
            <a:srgbClr val="FFFFFF"/>
          </a:solidFill>
          <a:ln w="9525">
            <a:solidFill>
              <a:srgbClr val="A00F1E"/>
            </a:solidFill>
          </a:ln>
        </p:spPr>
        <p:txBody>
          <a:bodyPr wrap="square" rtlCol="0">
            <a:spAutoFit/>
          </a:bodyPr>
          <a:lstStyle/>
          <a:p>
            <a:pPr eaLnBrk="1" fontAlgn="auto" hangingPunct="1">
              <a:spcBef>
                <a:spcPts val="0"/>
              </a:spcBef>
              <a:spcAft>
                <a:spcPts val="0"/>
              </a:spcAft>
            </a:pPr>
            <a:r>
              <a:rPr lang="en-US" sz="3200" b="1" dirty="0">
                <a:solidFill>
                  <a:srgbClr val="000000"/>
                </a:solidFill>
                <a:latin typeface="+mj-lt"/>
              </a:rPr>
              <a:t>Example</a:t>
            </a:r>
            <a:r>
              <a:rPr lang="en-US" sz="3200" b="1" dirty="0" smtClean="0">
                <a:solidFill>
                  <a:srgbClr val="000000"/>
                </a:solidFill>
                <a:latin typeface="+mj-lt"/>
              </a:rPr>
              <a:t>:</a:t>
            </a:r>
            <a:endParaRPr lang="en-US" sz="800" dirty="0">
              <a:solidFill>
                <a:srgbClr val="000000"/>
              </a:solidFill>
              <a:latin typeface="+mj-lt"/>
            </a:endParaRPr>
          </a:p>
          <a:p>
            <a:pPr eaLnBrk="1" fontAlgn="auto" hangingPunct="1">
              <a:spcBef>
                <a:spcPts val="0"/>
              </a:spcBef>
              <a:spcAft>
                <a:spcPts val="0"/>
              </a:spcAft>
            </a:pPr>
            <a:r>
              <a:rPr lang="en-US" sz="2400" dirty="0" smtClean="0">
                <a:solidFill>
                  <a:srgbClr val="000000"/>
                </a:solidFill>
                <a:latin typeface="+mj-lt"/>
              </a:rPr>
              <a:t>I was working on a mobile workstation trying to complete my documentation, and I was unable to save it.</a:t>
            </a:r>
            <a:endParaRPr lang="en-US" sz="2400" dirty="0">
              <a:solidFill>
                <a:srgbClr val="000000"/>
              </a:solidFill>
              <a:latin typeface="+mj-lt"/>
            </a:endParaRPr>
          </a:p>
        </p:txBody>
      </p:sp>
      <p:sp>
        <p:nvSpPr>
          <p:cNvPr id="9"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1151660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Slide Number Placeholder 3"/>
          <p:cNvSpPr>
            <a:spLocks noGrp="1"/>
          </p:cNvSpPr>
          <p:nvPr>
            <p:ph type="sldNum" sz="quarter" idx="12"/>
          </p:nvPr>
        </p:nvSpPr>
        <p:spPr/>
        <p:txBody>
          <a:bodyPr/>
          <a:lstStyle/>
          <a:p>
            <a:fld id="{7D19E3AC-0932-4FD8-8F6C-973CF5C80C00}" type="slidenum">
              <a:rPr lang="en-US" smtClean="0">
                <a:solidFill>
                  <a:prstClr val="black">
                    <a:tint val="75000"/>
                  </a:prstClr>
                </a:solidFill>
              </a:rPr>
              <a:pPr/>
              <a:t>4</a:t>
            </a:fld>
            <a:endParaRPr lang="en-US">
              <a:solidFill>
                <a:prstClr val="black">
                  <a:tint val="75000"/>
                </a:prstClr>
              </a:solidFill>
            </a:endParaRPr>
          </a:p>
        </p:txBody>
      </p:sp>
      <p:sp>
        <p:nvSpPr>
          <p:cNvPr id="3" name="Content Placeholder 2"/>
          <p:cNvSpPr>
            <a:spLocks noGrp="1"/>
          </p:cNvSpPr>
          <p:nvPr>
            <p:ph idx="1"/>
          </p:nvPr>
        </p:nvSpPr>
        <p:spPr>
          <a:xfrm>
            <a:off x="2895600" y="2133600"/>
            <a:ext cx="5334000" cy="4114800"/>
          </a:xfrm>
        </p:spPr>
        <p:txBody>
          <a:bodyPr/>
          <a:lstStyle/>
          <a:p>
            <a:pPr marL="0" lvl="0" indent="0">
              <a:buNone/>
            </a:pPr>
            <a:r>
              <a:rPr lang="en-US" sz="3200" dirty="0">
                <a:latin typeface="Calibri"/>
              </a:rPr>
              <a:t>Health IT’s potential can be </a:t>
            </a:r>
            <a:r>
              <a:rPr lang="en-US" sz="3200" dirty="0" smtClean="0">
                <a:latin typeface="Calibri"/>
              </a:rPr>
              <a:t>undermined by </a:t>
            </a:r>
            <a:r>
              <a:rPr lang="en-US" sz="3200" dirty="0">
                <a:latin typeface="Calibri"/>
              </a:rPr>
              <a:t>the </a:t>
            </a:r>
            <a:r>
              <a:rPr lang="en-US" sz="3200" dirty="0" smtClean="0">
                <a:latin typeface="Calibri"/>
              </a:rPr>
              <a:t>hazards</a:t>
            </a:r>
            <a:br>
              <a:rPr lang="en-US" sz="3200" dirty="0" smtClean="0">
                <a:latin typeface="Calibri"/>
              </a:rPr>
            </a:br>
            <a:r>
              <a:rPr lang="en-US" sz="3200" dirty="0" smtClean="0">
                <a:latin typeface="Calibri"/>
              </a:rPr>
              <a:t>that arise </a:t>
            </a:r>
            <a:r>
              <a:rPr lang="en-US" sz="3200" dirty="0">
                <a:latin typeface="Calibri"/>
              </a:rPr>
              <a:t>when a health </a:t>
            </a:r>
            <a:r>
              <a:rPr lang="en-US" sz="3200" dirty="0" smtClean="0">
                <a:latin typeface="Calibri"/>
              </a:rPr>
              <a:t>IT</a:t>
            </a:r>
            <a:br>
              <a:rPr lang="en-US" sz="3200" dirty="0" smtClean="0">
                <a:latin typeface="Calibri"/>
              </a:rPr>
            </a:br>
            <a:r>
              <a:rPr lang="en-US" sz="3200" dirty="0" smtClean="0">
                <a:latin typeface="Calibri"/>
              </a:rPr>
              <a:t>system </a:t>
            </a:r>
            <a:r>
              <a:rPr lang="en-US" sz="3200" dirty="0">
                <a:latin typeface="Calibri"/>
              </a:rPr>
              <a:t>operates in unintended and unanticipated ways.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727"/>
          <a:stretch/>
        </p:blipFill>
        <p:spPr>
          <a:xfrm>
            <a:off x="620273" y="2286000"/>
            <a:ext cx="1831677" cy="2240965"/>
          </a:xfrm>
          <a:prstGeom prst="rect">
            <a:avLst/>
          </a:prstGeom>
        </p:spPr>
      </p:pic>
    </p:spTree>
    <p:extLst>
      <p:ext uri="{BB962C8B-B14F-4D97-AF65-F5344CB8AC3E}">
        <p14:creationId xmlns:p14="http://schemas.microsoft.com/office/powerpoint/2010/main" val="400383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40</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8" name="TextBox 7"/>
          <p:cNvSpPr txBox="1"/>
          <p:nvPr/>
        </p:nvSpPr>
        <p:spPr>
          <a:xfrm>
            <a:off x="1524000" y="4800600"/>
            <a:ext cx="5105400" cy="1569660"/>
          </a:xfrm>
          <a:prstGeom prst="rect">
            <a:avLst/>
          </a:prstGeom>
          <a:solidFill>
            <a:srgbClr val="FFFFFF"/>
          </a:solidFill>
          <a:ln w="9525">
            <a:solidFill>
              <a:srgbClr val="A00F1E"/>
            </a:solidFill>
          </a:ln>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sz="2400" dirty="0" smtClean="0">
                <a:solidFill>
                  <a:srgbClr val="000000"/>
                </a:solidFill>
                <a:latin typeface="+mj-lt"/>
              </a:rPr>
              <a:t>Hardware location</a:t>
            </a:r>
          </a:p>
          <a:p>
            <a:pPr marL="285750" indent="-285750" eaLnBrk="1" fontAlgn="auto" hangingPunct="1">
              <a:spcBef>
                <a:spcPts val="0"/>
              </a:spcBef>
              <a:spcAft>
                <a:spcPts val="0"/>
              </a:spcAft>
              <a:buFont typeface="Arial" panose="020B0604020202020204" pitchFamily="34" charset="0"/>
              <a:buChar char="•"/>
            </a:pPr>
            <a:r>
              <a:rPr lang="en-US" sz="2400" dirty="0" smtClean="0">
                <a:solidFill>
                  <a:srgbClr val="000000"/>
                </a:solidFill>
                <a:latin typeface="+mj-lt"/>
              </a:rPr>
              <a:t>Data entry or selection</a:t>
            </a:r>
          </a:p>
          <a:p>
            <a:pPr marL="285750" indent="-285750" eaLnBrk="1" fontAlgn="auto" hangingPunct="1">
              <a:spcBef>
                <a:spcPts val="0"/>
              </a:spcBef>
              <a:spcAft>
                <a:spcPts val="0"/>
              </a:spcAft>
              <a:buFont typeface="Arial" panose="020B0604020202020204" pitchFamily="34" charset="0"/>
              <a:buChar char="•"/>
            </a:pPr>
            <a:r>
              <a:rPr lang="en-US" sz="2400" dirty="0" smtClean="0">
                <a:solidFill>
                  <a:srgbClr val="000000"/>
                </a:solidFill>
                <a:latin typeface="+mj-lt"/>
              </a:rPr>
              <a:t>Information display or interpretation</a:t>
            </a:r>
          </a:p>
          <a:p>
            <a:pPr marL="285750" indent="-285750" eaLnBrk="1" fontAlgn="auto" hangingPunct="1">
              <a:spcBef>
                <a:spcPts val="0"/>
              </a:spcBef>
              <a:spcAft>
                <a:spcPts val="0"/>
              </a:spcAft>
              <a:buFont typeface="Arial" panose="020B0604020202020204" pitchFamily="34" charset="0"/>
              <a:buChar char="•"/>
            </a:pPr>
            <a:r>
              <a:rPr lang="en-US" sz="2400" dirty="0" smtClean="0">
                <a:solidFill>
                  <a:srgbClr val="000000"/>
                </a:solidFill>
                <a:latin typeface="+mj-lt"/>
              </a:rPr>
              <a:t>Alert fatigue/alarm fatigue</a:t>
            </a:r>
            <a:endParaRPr lang="en-US" sz="2400" dirty="0">
              <a:solidFill>
                <a:srgbClr val="000000"/>
              </a:solidFill>
              <a:latin typeface="+mj-lt"/>
            </a:endParaRPr>
          </a:p>
        </p:txBody>
      </p:sp>
      <p:sp>
        <p:nvSpPr>
          <p:cNvPr id="9"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26401989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41</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9" name="TextBox 8"/>
          <p:cNvSpPr txBox="1"/>
          <p:nvPr/>
        </p:nvSpPr>
        <p:spPr>
          <a:xfrm>
            <a:off x="1524000" y="4800600"/>
            <a:ext cx="5257800" cy="1754327"/>
          </a:xfrm>
          <a:prstGeom prst="rect">
            <a:avLst/>
          </a:prstGeom>
          <a:solidFill>
            <a:srgbClr val="FFFFFF"/>
          </a:solidFill>
          <a:ln w="9525">
            <a:solidFill>
              <a:srgbClr val="A00F1E"/>
            </a:solidFill>
          </a:ln>
        </p:spPr>
        <p:txBody>
          <a:bodyPr wrap="square" rtlCol="0">
            <a:spAutoFit/>
          </a:bodyPr>
          <a:lstStyle/>
          <a:p>
            <a:pPr eaLnBrk="1" fontAlgn="auto" hangingPunct="1">
              <a:spcBef>
                <a:spcPts val="0"/>
              </a:spcBef>
              <a:spcAft>
                <a:spcPts val="0"/>
              </a:spcAft>
            </a:pPr>
            <a:r>
              <a:rPr lang="en-US" sz="3600" b="1" dirty="0">
                <a:solidFill>
                  <a:srgbClr val="000000"/>
                </a:solidFill>
                <a:latin typeface="+mn-lt"/>
              </a:rPr>
              <a:t>Example</a:t>
            </a:r>
            <a:r>
              <a:rPr lang="en-US" sz="3600" b="1" dirty="0" smtClean="0">
                <a:solidFill>
                  <a:srgbClr val="000000"/>
                </a:solidFill>
                <a:latin typeface="+mn-lt"/>
              </a:rPr>
              <a:t>:</a:t>
            </a:r>
            <a:endParaRPr lang="en-US" sz="800" dirty="0">
              <a:solidFill>
                <a:srgbClr val="000000"/>
              </a:solidFill>
              <a:latin typeface="+mn-lt"/>
            </a:endParaRPr>
          </a:p>
          <a:p>
            <a:pPr eaLnBrk="1" fontAlgn="auto" hangingPunct="1">
              <a:spcBef>
                <a:spcPts val="0"/>
              </a:spcBef>
              <a:spcAft>
                <a:spcPts val="0"/>
              </a:spcAft>
            </a:pPr>
            <a:r>
              <a:rPr lang="en-US" sz="2400" dirty="0" smtClean="0">
                <a:solidFill>
                  <a:srgbClr val="000000"/>
                </a:solidFill>
                <a:latin typeface="+mn-lt"/>
              </a:rPr>
              <a:t>I was attempting to select my patient and inadvertently selected the next patient on my list.</a:t>
            </a:r>
            <a:endParaRPr lang="en-US" sz="2400" dirty="0">
              <a:solidFill>
                <a:srgbClr val="000000"/>
              </a:solidFill>
              <a:latin typeface="+mn-lt"/>
            </a:endParaRPr>
          </a:p>
        </p:txBody>
      </p:sp>
      <p:sp>
        <p:nvSpPr>
          <p:cNvPr id="8"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402543658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42</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t>Security, virus or other malware issue</a:t>
            </a:r>
          </a:p>
          <a:p>
            <a:pPr eaLnBrk="1" hangingPunct="1"/>
            <a:r>
              <a:rPr lang="en-US" sz="2800" kern="0" dirty="0" smtClean="0">
                <a:solidFill>
                  <a:schemeClr val="bg1">
                    <a:lumMod val="85000"/>
                  </a:schemeClr>
                </a:solidFill>
              </a:rPr>
              <a:t>Unexpected software design issue</a:t>
            </a:r>
            <a:endParaRPr lang="en-US" sz="2800" kern="0" dirty="0">
              <a:solidFill>
                <a:schemeClr val="bg1">
                  <a:lumMod val="85000"/>
                </a:schemeClr>
              </a:solidFill>
            </a:endParaRPr>
          </a:p>
        </p:txBody>
      </p:sp>
      <p:sp>
        <p:nvSpPr>
          <p:cNvPr id="8" name="TextBox 7"/>
          <p:cNvSpPr txBox="1"/>
          <p:nvPr/>
        </p:nvSpPr>
        <p:spPr>
          <a:xfrm>
            <a:off x="1600200" y="2971800"/>
            <a:ext cx="5638800" cy="1692771"/>
          </a:xfrm>
          <a:prstGeom prst="rect">
            <a:avLst/>
          </a:prstGeom>
          <a:solidFill>
            <a:srgbClr val="FFFFFF"/>
          </a:solidFill>
          <a:ln w="9525">
            <a:solidFill>
              <a:srgbClr val="A00F1E"/>
            </a:solidFill>
          </a:ln>
        </p:spPr>
        <p:txBody>
          <a:bodyPr wrap="square" rtlCol="0">
            <a:spAutoFit/>
          </a:bodyPr>
          <a:lstStyle/>
          <a:p>
            <a:pPr eaLnBrk="1" fontAlgn="auto" hangingPunct="1">
              <a:spcBef>
                <a:spcPts val="0"/>
              </a:spcBef>
              <a:spcAft>
                <a:spcPts val="0"/>
              </a:spcAft>
            </a:pPr>
            <a:r>
              <a:rPr lang="en-US" sz="3200" b="1" dirty="0" smtClean="0">
                <a:solidFill>
                  <a:srgbClr val="000000"/>
                </a:solidFill>
                <a:latin typeface="+mn-lt"/>
              </a:rPr>
              <a:t>Example:</a:t>
            </a:r>
            <a:endParaRPr lang="en-US" sz="2400" dirty="0" smtClean="0">
              <a:solidFill>
                <a:srgbClr val="000000"/>
              </a:solidFill>
              <a:latin typeface="+mn-lt"/>
            </a:endParaRPr>
          </a:p>
          <a:p>
            <a:pPr eaLnBrk="1" fontAlgn="auto" hangingPunct="1">
              <a:spcBef>
                <a:spcPts val="0"/>
              </a:spcBef>
              <a:spcAft>
                <a:spcPts val="0"/>
              </a:spcAft>
            </a:pPr>
            <a:r>
              <a:rPr lang="en-US" sz="2400" dirty="0" smtClean="0">
                <a:solidFill>
                  <a:srgbClr val="000000"/>
                </a:solidFill>
                <a:latin typeface="+mn-lt"/>
              </a:rPr>
              <a:t>My log-in was not working and I was unable to access the computer system to obtain information on my patient.</a:t>
            </a:r>
            <a:endParaRPr lang="en-US" sz="2400" dirty="0">
              <a:solidFill>
                <a:srgbClr val="000000"/>
              </a:solidFill>
              <a:latin typeface="+mn-lt"/>
            </a:endParaRPr>
          </a:p>
        </p:txBody>
      </p:sp>
      <p:sp>
        <p:nvSpPr>
          <p:cNvPr id="9"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208515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1F49B8-1605-424B-B5D7-C244AD614BAB}" type="slidenum">
              <a:rPr lang="en-US" smtClean="0"/>
              <a:pPr/>
              <a:t>43</a:t>
            </a:fld>
            <a:endParaRPr lang="en-US"/>
          </a:p>
        </p:txBody>
      </p:sp>
      <p:sp>
        <p:nvSpPr>
          <p:cNvPr id="7" name="Content Placeholder 2"/>
          <p:cNvSpPr txBox="1">
            <a:spLocks/>
          </p:cNvSpPr>
          <p:nvPr/>
        </p:nvSpPr>
        <p:spPr bwMode="auto">
          <a:xfrm>
            <a:off x="4572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dirty="0" smtClean="0">
                <a:solidFill>
                  <a:schemeClr val="bg1">
                    <a:lumMod val="85000"/>
                  </a:schemeClr>
                </a:solidFill>
              </a:rPr>
              <a:t>Incompatibility between devices</a:t>
            </a:r>
          </a:p>
          <a:p>
            <a:pPr eaLnBrk="1" hangingPunct="1"/>
            <a:r>
              <a:rPr lang="en-US" sz="2800" kern="0" dirty="0" smtClean="0">
                <a:solidFill>
                  <a:schemeClr val="bg1">
                    <a:lumMod val="85000"/>
                  </a:schemeClr>
                </a:solidFill>
              </a:rPr>
              <a:t>Equipment/device function</a:t>
            </a:r>
          </a:p>
          <a:p>
            <a:pPr eaLnBrk="1" hangingPunct="1"/>
            <a:r>
              <a:rPr lang="en-US" sz="2800" kern="0" dirty="0" smtClean="0">
                <a:solidFill>
                  <a:schemeClr val="bg1">
                    <a:lumMod val="85000"/>
                  </a:schemeClr>
                </a:solidFill>
              </a:rPr>
              <a:t>Equipment/device maintenance</a:t>
            </a:r>
          </a:p>
          <a:p>
            <a:pPr eaLnBrk="1" hangingPunct="1"/>
            <a:r>
              <a:rPr lang="en-US" sz="2800" kern="0" dirty="0" smtClean="0">
                <a:solidFill>
                  <a:schemeClr val="bg1">
                    <a:lumMod val="85000"/>
                  </a:schemeClr>
                </a:solidFill>
              </a:rPr>
              <a:t>Hardware failure or problem</a:t>
            </a:r>
          </a:p>
          <a:p>
            <a:pPr eaLnBrk="1" hangingPunct="1"/>
            <a:r>
              <a:rPr lang="en-US" sz="2800" kern="0" dirty="0" smtClean="0">
                <a:solidFill>
                  <a:schemeClr val="bg1">
                    <a:lumMod val="85000"/>
                  </a:schemeClr>
                </a:solidFill>
              </a:rPr>
              <a:t>Failure of, or problem with, wired or wireless network</a:t>
            </a:r>
          </a:p>
          <a:p>
            <a:pPr eaLnBrk="1" hangingPunct="1"/>
            <a:r>
              <a:rPr lang="en-US" sz="2800" kern="0" dirty="0" smtClean="0">
                <a:solidFill>
                  <a:schemeClr val="bg1">
                    <a:lumMod val="85000"/>
                  </a:schemeClr>
                </a:solidFill>
              </a:rPr>
              <a:t>Ergonomics, including human/device interface issue</a:t>
            </a:r>
          </a:p>
          <a:p>
            <a:pPr eaLnBrk="1" hangingPunct="1"/>
            <a:r>
              <a:rPr lang="en-US" sz="2800" kern="0" dirty="0" smtClean="0">
                <a:solidFill>
                  <a:schemeClr val="bg1">
                    <a:lumMod val="85000"/>
                  </a:schemeClr>
                </a:solidFill>
              </a:rPr>
              <a:t>Security, virus or other malware issue</a:t>
            </a:r>
          </a:p>
          <a:p>
            <a:pPr eaLnBrk="1" hangingPunct="1"/>
            <a:r>
              <a:rPr lang="en-US" sz="2800" kern="0" dirty="0" smtClean="0"/>
              <a:t>Unexpected software design issue</a:t>
            </a:r>
            <a:endParaRPr lang="en-US" sz="2800" kern="0" dirty="0"/>
          </a:p>
        </p:txBody>
      </p:sp>
      <p:sp>
        <p:nvSpPr>
          <p:cNvPr id="8" name="TextBox 7"/>
          <p:cNvSpPr txBox="1"/>
          <p:nvPr/>
        </p:nvSpPr>
        <p:spPr>
          <a:xfrm>
            <a:off x="1537897" y="3429000"/>
            <a:ext cx="6158303" cy="1692771"/>
          </a:xfrm>
          <a:prstGeom prst="rect">
            <a:avLst/>
          </a:prstGeom>
          <a:solidFill>
            <a:srgbClr val="FFFFFF"/>
          </a:solidFill>
          <a:ln w="9525">
            <a:solidFill>
              <a:srgbClr val="A00F1E"/>
            </a:solidFill>
          </a:ln>
        </p:spPr>
        <p:txBody>
          <a:bodyPr wrap="square" rtlCol="0">
            <a:spAutoFit/>
          </a:bodyPr>
          <a:lstStyle/>
          <a:p>
            <a:pPr eaLnBrk="1" fontAlgn="auto" hangingPunct="1">
              <a:spcBef>
                <a:spcPts val="0"/>
              </a:spcBef>
              <a:spcAft>
                <a:spcPts val="0"/>
              </a:spcAft>
            </a:pPr>
            <a:r>
              <a:rPr lang="en-US" sz="3200" b="1" dirty="0" smtClean="0">
                <a:solidFill>
                  <a:srgbClr val="000000"/>
                </a:solidFill>
                <a:latin typeface="+mj-lt"/>
              </a:rPr>
              <a:t>Example:</a:t>
            </a:r>
            <a:endParaRPr lang="en-US" sz="2400" dirty="0" smtClean="0">
              <a:solidFill>
                <a:srgbClr val="000000"/>
              </a:solidFill>
              <a:latin typeface="+mj-lt"/>
            </a:endParaRPr>
          </a:p>
          <a:p>
            <a:pPr eaLnBrk="1" fontAlgn="auto" hangingPunct="1">
              <a:spcBef>
                <a:spcPts val="0"/>
              </a:spcBef>
              <a:spcAft>
                <a:spcPts val="0"/>
              </a:spcAft>
            </a:pPr>
            <a:r>
              <a:rPr lang="en-US" sz="2400" dirty="0" smtClean="0">
                <a:solidFill>
                  <a:srgbClr val="000000"/>
                </a:solidFill>
                <a:latin typeface="+mj-lt"/>
              </a:rPr>
              <a:t>Medication order placed via CPOE. </a:t>
            </a:r>
            <a:br>
              <a:rPr lang="en-US" sz="2400" dirty="0" smtClean="0">
                <a:solidFill>
                  <a:srgbClr val="000000"/>
                </a:solidFill>
                <a:latin typeface="+mj-lt"/>
              </a:rPr>
            </a:br>
            <a:r>
              <a:rPr lang="en-US" sz="2400" dirty="0" smtClean="0">
                <a:solidFill>
                  <a:srgbClr val="000000"/>
                </a:solidFill>
                <a:latin typeface="+mj-lt"/>
              </a:rPr>
              <a:t>When medication appeared on e-MAR, information related to the drug was omitted.</a:t>
            </a:r>
            <a:endParaRPr lang="en-US" sz="2400" dirty="0">
              <a:solidFill>
                <a:srgbClr val="000000"/>
              </a:solidFill>
              <a:latin typeface="+mj-lt"/>
            </a:endParaRPr>
          </a:p>
        </p:txBody>
      </p:sp>
      <p:sp>
        <p:nvSpPr>
          <p:cNvPr id="9" name="Title 1"/>
          <p:cNvSpPr>
            <a:spLocks noGrp="1"/>
          </p:cNvSpPr>
          <p:nvPr>
            <p:ph type="title"/>
          </p:nvPr>
        </p:nvSpPr>
        <p:spPr>
          <a:xfrm>
            <a:off x="609600" y="0"/>
            <a:ext cx="5638800" cy="1143000"/>
          </a:xfrm>
        </p:spPr>
        <p:txBody>
          <a:bodyPr/>
          <a:lstStyle/>
          <a:p>
            <a:pPr>
              <a:lnSpc>
                <a:spcPts val="2800"/>
              </a:lnSpc>
            </a:pPr>
            <a:r>
              <a:rPr lang="en-US" dirty="0"/>
              <a:t>AHRQ Common Formats </a:t>
            </a:r>
            <a:r>
              <a:rPr lang="en-US" dirty="0" smtClean="0"/>
              <a:t>–</a:t>
            </a:r>
            <a:br>
              <a:rPr lang="en-US" dirty="0" smtClean="0"/>
            </a:br>
            <a:r>
              <a:rPr lang="en-US" dirty="0" smtClean="0"/>
              <a:t>Contributing Factors</a:t>
            </a:r>
            <a:endParaRPr lang="en-US" dirty="0"/>
          </a:p>
        </p:txBody>
      </p:sp>
    </p:spTree>
    <p:extLst>
      <p:ext uri="{BB962C8B-B14F-4D97-AF65-F5344CB8AC3E}">
        <p14:creationId xmlns:p14="http://schemas.microsoft.com/office/powerpoint/2010/main" val="35062077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0" dirty="0" smtClean="0"/>
              <a:t>Benefits of Health IT</a:t>
            </a:r>
            <a:endParaRPr lang="en-US" b="0" dirty="0"/>
          </a:p>
        </p:txBody>
      </p:sp>
      <p:sp>
        <p:nvSpPr>
          <p:cNvPr id="7" name="Content Placeholder 6"/>
          <p:cNvSpPr>
            <a:spLocks noGrp="1"/>
          </p:cNvSpPr>
          <p:nvPr>
            <p:ph sz="half" idx="1"/>
          </p:nvPr>
        </p:nvSpPr>
        <p:spPr>
          <a:xfrm>
            <a:off x="609600" y="1417637"/>
            <a:ext cx="4038600" cy="4754563"/>
          </a:xfrm>
        </p:spPr>
        <p:txBody>
          <a:bodyPr/>
          <a:lstStyle/>
          <a:p>
            <a:pPr>
              <a:lnSpc>
                <a:spcPts val="2800"/>
              </a:lnSpc>
              <a:spcBef>
                <a:spcPts val="2000"/>
              </a:spcBef>
            </a:pPr>
            <a:r>
              <a:rPr lang="en-US" dirty="0" smtClean="0"/>
              <a:t>Reduce medication errors</a:t>
            </a:r>
          </a:p>
          <a:p>
            <a:pPr>
              <a:lnSpc>
                <a:spcPts val="2800"/>
              </a:lnSpc>
              <a:spcBef>
                <a:spcPts val="2000"/>
              </a:spcBef>
            </a:pPr>
            <a:r>
              <a:rPr lang="en-US" dirty="0"/>
              <a:t>Eliminate illegible </a:t>
            </a:r>
            <a:r>
              <a:rPr lang="en-US" dirty="0" smtClean="0"/>
              <a:t>writing</a:t>
            </a:r>
          </a:p>
          <a:p>
            <a:pPr>
              <a:lnSpc>
                <a:spcPts val="2800"/>
              </a:lnSpc>
              <a:spcBef>
                <a:spcPts val="2000"/>
              </a:spcBef>
            </a:pPr>
            <a:r>
              <a:rPr lang="en-US" dirty="0" smtClean="0"/>
              <a:t>Enable computerized provider order entry</a:t>
            </a:r>
          </a:p>
          <a:p>
            <a:pPr>
              <a:lnSpc>
                <a:spcPts val="2800"/>
              </a:lnSpc>
              <a:spcBef>
                <a:spcPts val="2000"/>
              </a:spcBef>
            </a:pPr>
            <a:r>
              <a:rPr lang="en-US" dirty="0" smtClean="0"/>
              <a:t>Achieve best practices using clinical decision support tools (CDS)</a:t>
            </a:r>
          </a:p>
          <a:p>
            <a:pPr>
              <a:lnSpc>
                <a:spcPts val="2800"/>
              </a:lnSpc>
              <a:spcBef>
                <a:spcPts val="2000"/>
              </a:spcBef>
            </a:pPr>
            <a:r>
              <a:rPr lang="en-US" dirty="0" smtClean="0"/>
              <a:t>Preventive </a:t>
            </a:r>
            <a:r>
              <a:rPr lang="en-US" dirty="0"/>
              <a:t>care </a:t>
            </a:r>
            <a:r>
              <a:rPr lang="en-US" dirty="0" smtClean="0"/>
              <a:t>recommendations</a:t>
            </a:r>
            <a:endParaRPr lang="en-US" dirty="0"/>
          </a:p>
        </p:txBody>
      </p:sp>
      <p:sp>
        <p:nvSpPr>
          <p:cNvPr id="8" name="Content Placeholder 7"/>
          <p:cNvSpPr>
            <a:spLocks noGrp="1"/>
          </p:cNvSpPr>
          <p:nvPr>
            <p:ph sz="half" idx="2"/>
          </p:nvPr>
        </p:nvSpPr>
        <p:spPr>
          <a:xfrm>
            <a:off x="4876800" y="1417637"/>
            <a:ext cx="4038600" cy="4525963"/>
          </a:xfrm>
        </p:spPr>
        <p:txBody>
          <a:bodyPr>
            <a:normAutofit/>
          </a:bodyPr>
          <a:lstStyle/>
          <a:p>
            <a:pPr>
              <a:lnSpc>
                <a:spcPts val="2800"/>
              </a:lnSpc>
              <a:spcBef>
                <a:spcPts val="2000"/>
              </a:spcBef>
            </a:pPr>
            <a:r>
              <a:rPr lang="en-US" dirty="0"/>
              <a:t>Track immunizations, testing, and referrals</a:t>
            </a:r>
          </a:p>
          <a:p>
            <a:pPr>
              <a:lnSpc>
                <a:spcPts val="2800"/>
              </a:lnSpc>
              <a:spcBef>
                <a:spcPts val="2000"/>
              </a:spcBef>
            </a:pPr>
            <a:r>
              <a:rPr lang="en-US" dirty="0"/>
              <a:t>Centralize </a:t>
            </a:r>
            <a:r>
              <a:rPr lang="en-US" dirty="0" smtClean="0"/>
              <a:t>patient</a:t>
            </a:r>
            <a:br>
              <a:rPr lang="en-US" dirty="0" smtClean="0"/>
            </a:br>
            <a:r>
              <a:rPr lang="en-US" dirty="0" smtClean="0"/>
              <a:t>records </a:t>
            </a:r>
            <a:r>
              <a:rPr lang="en-US" dirty="0"/>
              <a:t>(availability, timeliness)</a:t>
            </a:r>
          </a:p>
          <a:p>
            <a:pPr>
              <a:lnSpc>
                <a:spcPts val="2800"/>
              </a:lnSpc>
              <a:spcBef>
                <a:spcPts val="2000"/>
              </a:spcBef>
            </a:pPr>
            <a:r>
              <a:rPr lang="en-US" dirty="0"/>
              <a:t>Allow access across</a:t>
            </a:r>
            <a:br>
              <a:rPr lang="en-US" dirty="0"/>
            </a:br>
            <a:r>
              <a:rPr lang="en-US" dirty="0"/>
              <a:t>a variety of settings</a:t>
            </a:r>
            <a:br>
              <a:rPr lang="en-US" dirty="0"/>
            </a:br>
            <a:r>
              <a:rPr lang="en-US" dirty="0"/>
              <a:t>for care coordination</a:t>
            </a:r>
          </a:p>
        </p:txBody>
      </p:sp>
      <p:sp>
        <p:nvSpPr>
          <p:cNvPr id="5" name="Slide Number Placeholder 4"/>
          <p:cNvSpPr>
            <a:spLocks noGrp="1"/>
          </p:cNvSpPr>
          <p:nvPr>
            <p:ph type="sldNum" sz="quarter" idx="12"/>
          </p:nvPr>
        </p:nvSpPr>
        <p:spPr/>
        <p:txBody>
          <a:bodyPr/>
          <a:lstStyle/>
          <a:p>
            <a:fld id="{ED466118-2C9D-494B-8310-AB75678B864D}" type="slidenum">
              <a:rPr lang="en-US" smtClean="0"/>
              <a:pPr/>
              <a:t>5</a:t>
            </a:fld>
            <a:endParaRPr lang="en-US"/>
          </a:p>
        </p:txBody>
      </p:sp>
      <p:sp>
        <p:nvSpPr>
          <p:cNvPr id="3" name="TextBox 2"/>
          <p:cNvSpPr txBox="1"/>
          <p:nvPr/>
        </p:nvSpPr>
        <p:spPr>
          <a:xfrm>
            <a:off x="629790" y="6324600"/>
            <a:ext cx="7848600" cy="138499"/>
          </a:xfrm>
          <a:prstGeom prst="rect">
            <a:avLst/>
          </a:prstGeom>
          <a:noFill/>
        </p:spPr>
        <p:txBody>
          <a:bodyPr wrap="square" lIns="0" tIns="0" rIns="0" bIns="0" rtlCol="0">
            <a:spAutoFit/>
          </a:bodyPr>
          <a:lstStyle/>
          <a:p>
            <a:r>
              <a:rPr lang="en-US" sz="900" dirty="0" smtClean="0">
                <a:latin typeface="+mn-lt"/>
              </a:rPr>
              <a:t>Health IT Patient Safety Action Plan and Surveillance Plan (July 2, 2013)</a:t>
            </a:r>
            <a:endParaRPr lang="en-US" sz="900" dirty="0">
              <a:latin typeface="+mn-lt"/>
            </a:endParaRPr>
          </a:p>
        </p:txBody>
      </p:sp>
    </p:spTree>
    <p:extLst>
      <p:ext uri="{BB962C8B-B14F-4D97-AF65-F5344CB8AC3E}">
        <p14:creationId xmlns:p14="http://schemas.microsoft.com/office/powerpoint/2010/main" val="34476438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8104909" cy="762000"/>
          </a:xfrm>
        </p:spPr>
        <p:txBody>
          <a:bodyPr wrap="none">
            <a:noAutofit/>
          </a:bodyPr>
          <a:lstStyle/>
          <a:p>
            <a:pPr algn="l">
              <a:lnSpc>
                <a:spcPts val="2800"/>
              </a:lnSpc>
            </a:pPr>
            <a:r>
              <a:rPr lang="en-US" b="0" spc="-5" dirty="0">
                <a:ea typeface="Calibri" panose="020F0502020204030204" pitchFamily="34" charset="0"/>
              </a:rPr>
              <a:t>Health IT </a:t>
            </a:r>
            <a:r>
              <a:rPr lang="en-US" b="0" spc="-5" dirty="0" smtClean="0">
                <a:ea typeface="Calibri" panose="020F0502020204030204" pitchFamily="34" charset="0"/>
              </a:rPr>
              <a:t>Safety:</a:t>
            </a:r>
            <a:br>
              <a:rPr lang="en-US" b="0" spc="-5" dirty="0" smtClean="0">
                <a:ea typeface="Calibri" panose="020F0502020204030204" pitchFamily="34" charset="0"/>
              </a:rPr>
            </a:br>
            <a:r>
              <a:rPr lang="en-US" b="0" spc="-5" dirty="0" smtClean="0">
                <a:ea typeface="Calibri" panose="020F0502020204030204" pitchFamily="34" charset="0"/>
              </a:rPr>
              <a:t>A </a:t>
            </a:r>
            <a:r>
              <a:rPr lang="en-US" b="0" spc="-5" dirty="0">
                <a:ea typeface="Calibri" panose="020F0502020204030204" pitchFamily="34" charset="0"/>
              </a:rPr>
              <a:t>Shared Responsibility</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D466118-2C9D-494B-8310-AB75678B864D}" type="slidenum">
              <a:rPr lang="en-US" smtClean="0"/>
              <a:pPr/>
              <a:t>6</a:t>
            </a:fld>
            <a:endParaRPr lang="en-US"/>
          </a:p>
        </p:txBody>
      </p:sp>
      <p:graphicFrame>
        <p:nvGraphicFramePr>
          <p:cNvPr id="5" name="Diagram 4"/>
          <p:cNvGraphicFramePr/>
          <p:nvPr>
            <p:extLst>
              <p:ext uri="{D42A27DB-BD31-4B8C-83A1-F6EECF244321}">
                <p14:modId xmlns:p14="http://schemas.microsoft.com/office/powerpoint/2010/main" val="1879008573"/>
              </p:ext>
            </p:extLst>
          </p:nvPr>
        </p:nvGraphicFramePr>
        <p:xfrm>
          <a:off x="1219200" y="1676400"/>
          <a:ext cx="6934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0823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5791200" cy="1143000"/>
          </a:xfrm>
        </p:spPr>
        <p:txBody>
          <a:bodyPr>
            <a:normAutofit/>
          </a:bodyPr>
          <a:lstStyle/>
          <a:p>
            <a:pPr algn="l"/>
            <a:r>
              <a:rPr lang="en-US" b="0" dirty="0" smtClean="0"/>
              <a:t>Examples of Health IT Systems</a:t>
            </a:r>
            <a:endParaRPr lang="en-US" b="0" dirty="0"/>
          </a:p>
        </p:txBody>
      </p:sp>
      <p:sp>
        <p:nvSpPr>
          <p:cNvPr id="4" name="Content Placeholder 3"/>
          <p:cNvSpPr>
            <a:spLocks noGrp="1"/>
          </p:cNvSpPr>
          <p:nvPr>
            <p:ph sz="half" idx="1"/>
          </p:nvPr>
        </p:nvSpPr>
        <p:spPr>
          <a:xfrm>
            <a:off x="609600" y="1417638"/>
            <a:ext cx="4114800" cy="5334000"/>
          </a:xfrm>
        </p:spPr>
        <p:txBody>
          <a:bodyPr/>
          <a:lstStyle/>
          <a:p>
            <a:r>
              <a:rPr lang="en-US" sz="2200" dirty="0" smtClean="0"/>
              <a:t>Administrative –</a:t>
            </a:r>
            <a:br>
              <a:rPr lang="en-US" sz="2200" dirty="0" smtClean="0"/>
            </a:br>
            <a:r>
              <a:rPr lang="en-US" sz="2200" dirty="0" smtClean="0"/>
              <a:t>medical billing and scheduling management system</a:t>
            </a:r>
          </a:p>
          <a:p>
            <a:r>
              <a:rPr lang="en-US" sz="2200" dirty="0"/>
              <a:t>Automated dispensing </a:t>
            </a:r>
            <a:r>
              <a:rPr lang="en-US" sz="2200" dirty="0" smtClean="0"/>
              <a:t>system</a:t>
            </a:r>
          </a:p>
          <a:p>
            <a:r>
              <a:rPr lang="en-US" sz="2200" dirty="0" smtClean="0"/>
              <a:t>Computerized medical devices</a:t>
            </a:r>
          </a:p>
          <a:p>
            <a:r>
              <a:rPr lang="en-US" sz="2200" dirty="0"/>
              <a:t>Electronic health </a:t>
            </a:r>
            <a:r>
              <a:rPr lang="en-US" sz="2200" dirty="0" smtClean="0"/>
              <a:t>records (EHR)  or EHR component</a:t>
            </a:r>
          </a:p>
          <a:p>
            <a:r>
              <a:rPr lang="en-US" sz="2200" dirty="0" smtClean="0"/>
              <a:t>Human interface device</a:t>
            </a:r>
          </a:p>
          <a:p>
            <a:r>
              <a:rPr lang="en-US" sz="2200" dirty="0" smtClean="0"/>
              <a:t>Laboratory information system </a:t>
            </a:r>
            <a:endParaRPr lang="en-US" sz="2200" dirty="0"/>
          </a:p>
          <a:p>
            <a:r>
              <a:rPr lang="en-US" sz="2200" dirty="0" smtClean="0"/>
              <a:t>Radiology/diagnostic</a:t>
            </a:r>
            <a:br>
              <a:rPr lang="en-US" sz="2200" dirty="0" smtClean="0"/>
            </a:br>
            <a:r>
              <a:rPr lang="en-US" sz="2200" dirty="0" smtClean="0"/>
              <a:t>imaging system</a:t>
            </a:r>
          </a:p>
          <a:p>
            <a:endParaRPr lang="en-US" sz="2400" dirty="0" smtClean="0"/>
          </a:p>
          <a:p>
            <a:endParaRPr lang="en-US" dirty="0" smtClean="0"/>
          </a:p>
          <a:p>
            <a:endParaRPr lang="en-US" dirty="0" smtClean="0"/>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25597" r="25597"/>
          <a:stretch>
            <a:fillRect/>
          </a:stretch>
        </p:blipFill>
        <p:spPr>
          <a:xfrm>
            <a:off x="4800600" y="1600200"/>
            <a:ext cx="2042373" cy="2288839"/>
          </a:xfrm>
        </p:spPr>
      </p:pic>
      <p:sp>
        <p:nvSpPr>
          <p:cNvPr id="5" name="Slide Number Placeholder 4"/>
          <p:cNvSpPr>
            <a:spLocks noGrp="1"/>
          </p:cNvSpPr>
          <p:nvPr>
            <p:ph type="sldNum" sz="quarter" idx="12"/>
          </p:nvPr>
        </p:nvSpPr>
        <p:spPr/>
        <p:txBody>
          <a:bodyPr/>
          <a:lstStyle/>
          <a:p>
            <a:fld id="{ED466118-2C9D-494B-8310-AB75678B864D}" type="slidenum">
              <a:rPr lang="en-US" smtClean="0"/>
              <a:pPr/>
              <a:t>7</a:t>
            </a:fld>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 t="10238" r="605"/>
          <a:stretch/>
        </p:blipFill>
        <p:spPr>
          <a:xfrm flipH="1">
            <a:off x="4800600" y="3962400"/>
            <a:ext cx="4052111" cy="231654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1596" t="10774" r="-1"/>
          <a:stretch/>
        </p:blipFill>
        <p:spPr>
          <a:xfrm flipH="1">
            <a:off x="6953940" y="1602769"/>
            <a:ext cx="1893405" cy="2280862"/>
          </a:xfrm>
          <a:prstGeom prst="rect">
            <a:avLst/>
          </a:prstGeom>
        </p:spPr>
      </p:pic>
    </p:spTree>
    <p:extLst>
      <p:ext uri="{BB962C8B-B14F-4D97-AF65-F5344CB8AC3E}">
        <p14:creationId xmlns:p14="http://schemas.microsoft.com/office/powerpoint/2010/main" val="4601412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5029200" cy="914400"/>
          </a:xfrm>
        </p:spPr>
        <p:txBody>
          <a:bodyPr>
            <a:normAutofit/>
          </a:bodyPr>
          <a:lstStyle/>
          <a:p>
            <a:pPr algn="l">
              <a:lnSpc>
                <a:spcPts val="2800"/>
              </a:lnSpc>
            </a:pPr>
            <a:r>
              <a:rPr lang="en-US" b="0" dirty="0" smtClean="0"/>
              <a:t>Socio-Technical Model</a:t>
            </a:r>
            <a:br>
              <a:rPr lang="en-US" b="0" dirty="0" smtClean="0"/>
            </a:br>
            <a:r>
              <a:rPr lang="en-US" b="0" dirty="0" smtClean="0"/>
              <a:t>for Health IT</a:t>
            </a:r>
            <a:endParaRPr lang="en-US" b="0" dirty="0"/>
          </a:p>
        </p:txBody>
      </p:sp>
      <p:sp>
        <p:nvSpPr>
          <p:cNvPr id="5" name="Slide Number Placeholder 4"/>
          <p:cNvSpPr>
            <a:spLocks noGrp="1"/>
          </p:cNvSpPr>
          <p:nvPr>
            <p:ph type="sldNum" sz="quarter" idx="12"/>
          </p:nvPr>
        </p:nvSpPr>
        <p:spPr/>
        <p:txBody>
          <a:bodyPr/>
          <a:lstStyle/>
          <a:p>
            <a:fld id="{C4B11344-95AB-4C56-82CC-4BE01FFB6E74}" type="slidenum">
              <a:rPr lang="en-US" smtClean="0"/>
              <a:pPr/>
              <a:t>8</a:t>
            </a:fld>
            <a:endParaRPr lang="en-US"/>
          </a:p>
        </p:txBody>
      </p:sp>
      <p:pic>
        <p:nvPicPr>
          <p:cNvPr id="6" name="Picture 5" descr="Figure_2_Rev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503" y="1219200"/>
            <a:ext cx="5207746" cy="5151942"/>
          </a:xfrm>
          <a:prstGeom prst="rect">
            <a:avLst/>
          </a:prstGeom>
        </p:spPr>
      </p:pic>
      <p:sp>
        <p:nvSpPr>
          <p:cNvPr id="9" name="TextBox 8"/>
          <p:cNvSpPr txBox="1"/>
          <p:nvPr/>
        </p:nvSpPr>
        <p:spPr>
          <a:xfrm>
            <a:off x="609600" y="6400800"/>
            <a:ext cx="7696200" cy="276999"/>
          </a:xfrm>
          <a:prstGeom prst="rect">
            <a:avLst/>
          </a:prstGeom>
          <a:noFill/>
        </p:spPr>
        <p:txBody>
          <a:bodyPr wrap="square" lIns="0" tIns="0" rIns="0" bIns="0" rtlCol="0">
            <a:spAutoFit/>
          </a:bodyPr>
          <a:lstStyle/>
          <a:p>
            <a:r>
              <a:rPr lang="en-US" sz="900" dirty="0">
                <a:latin typeface="+mn-lt"/>
                <a:ea typeface="Times New Roman"/>
                <a:cs typeface="Times New Roman"/>
              </a:rPr>
              <a:t>Adapted by permission from BMJ Publishing Group Limited. Sitting DF and Singh H. A new socio-technical model for studying health information technology in complex adaptive healthcare systems. </a:t>
            </a:r>
            <a:r>
              <a:rPr lang="en-US" sz="900" i="1" dirty="0">
                <a:latin typeface="+mn-lt"/>
                <a:ea typeface="Times New Roman"/>
                <a:cs typeface="Times New Roman"/>
              </a:rPr>
              <a:t>Quality and Safety in Health Care.</a:t>
            </a:r>
            <a:r>
              <a:rPr lang="en-US" sz="900" dirty="0">
                <a:latin typeface="+mn-lt"/>
                <a:ea typeface="Times New Roman"/>
                <a:cs typeface="Times New Roman"/>
              </a:rPr>
              <a:t> 19(Supplement 3): i68-74, October 2010;  </a:t>
            </a:r>
            <a:r>
              <a:rPr lang="en-US" sz="900" dirty="0" err="1">
                <a:latin typeface="+mn-lt"/>
                <a:ea typeface="Times New Roman"/>
                <a:cs typeface="Times New Roman"/>
              </a:rPr>
              <a:t>doi</a:t>
            </a:r>
            <a:r>
              <a:rPr lang="en-US" sz="900" dirty="0">
                <a:latin typeface="+mn-lt"/>
                <a:ea typeface="Times New Roman"/>
                <a:cs typeface="Times New Roman"/>
              </a:rPr>
              <a:t>: </a:t>
            </a:r>
            <a:r>
              <a:rPr lang="en-US" sz="900" dirty="0">
                <a:latin typeface="+mn-lt"/>
                <a:ea typeface="Times New Roman"/>
                <a:cs typeface="Times New Roman"/>
                <a:hlinkClick r:id="rId4"/>
              </a:rPr>
              <a:t>10.1136/qshc.2010.042085</a:t>
            </a:r>
            <a:r>
              <a:rPr lang="en-US" sz="900" dirty="0">
                <a:latin typeface="+mn-lt"/>
              </a:rPr>
              <a:t> </a:t>
            </a:r>
          </a:p>
        </p:txBody>
      </p:sp>
    </p:spTree>
    <p:extLst>
      <p:ext uri="{BB962C8B-B14F-4D97-AF65-F5344CB8AC3E}">
        <p14:creationId xmlns:p14="http://schemas.microsoft.com/office/powerpoint/2010/main" val="22775030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7750808" cy="1143000"/>
          </a:xfrm>
        </p:spPr>
        <p:txBody>
          <a:bodyPr>
            <a:normAutofit/>
          </a:bodyPr>
          <a:lstStyle/>
          <a:p>
            <a:pPr algn="l">
              <a:lnSpc>
                <a:spcPts val="2800"/>
              </a:lnSpc>
            </a:pPr>
            <a:r>
              <a:rPr lang="en-US" b="0" dirty="0" smtClean="0"/>
              <a:t>The Eight Dimensions</a:t>
            </a:r>
            <a:br>
              <a:rPr lang="en-US" b="0" dirty="0" smtClean="0"/>
            </a:br>
            <a:r>
              <a:rPr lang="en-US" b="0" dirty="0" smtClean="0"/>
              <a:t>of the Socio-Technical Model</a:t>
            </a:r>
            <a:endParaRPr lang="en-US" b="0" dirty="0"/>
          </a:p>
        </p:txBody>
      </p:sp>
      <p:sp>
        <p:nvSpPr>
          <p:cNvPr id="9" name="Slide Number Placeholder 8"/>
          <p:cNvSpPr>
            <a:spLocks noGrp="1"/>
          </p:cNvSpPr>
          <p:nvPr>
            <p:ph type="sldNum" sz="quarter" idx="12"/>
          </p:nvPr>
        </p:nvSpPr>
        <p:spPr/>
        <p:txBody>
          <a:bodyPr/>
          <a:lstStyle/>
          <a:p>
            <a:fld id="{C4B11344-95AB-4C56-82CC-4BE01FFB6E74}" type="slidenum">
              <a:rPr lang="en-US" smtClean="0"/>
              <a:pPr/>
              <a:t>9</a:t>
            </a:fld>
            <a:endParaRPr lang="en-US"/>
          </a:p>
        </p:txBody>
      </p:sp>
      <p:grpSp>
        <p:nvGrpSpPr>
          <p:cNvPr id="22" name="Group 21"/>
          <p:cNvGrpSpPr/>
          <p:nvPr/>
        </p:nvGrpSpPr>
        <p:grpSpPr>
          <a:xfrm>
            <a:off x="2667000" y="1447800"/>
            <a:ext cx="7620000" cy="4667945"/>
            <a:chOff x="1143000" y="1447800"/>
            <a:chExt cx="7620000" cy="4667945"/>
          </a:xfrm>
        </p:grpSpPr>
        <p:sp>
          <p:nvSpPr>
            <p:cNvPr id="5" name="Rectangle 4"/>
            <p:cNvSpPr/>
            <p:nvPr/>
          </p:nvSpPr>
          <p:spPr>
            <a:xfrm>
              <a:off x="1600200" y="1447800"/>
              <a:ext cx="7162800" cy="4667945"/>
            </a:xfrm>
            <a:prstGeom prst="rect">
              <a:avLst/>
            </a:prstGeom>
          </p:spPr>
          <p:txBody>
            <a:bodyPr wrap="square" lIns="0" tIns="0" rIns="0" bIns="0">
              <a:spAutoFit/>
            </a:bodyPr>
            <a:lstStyle/>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Hardware and software</a:t>
              </a:r>
            </a:p>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Clinical content</a:t>
              </a:r>
            </a:p>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Human-computer interface</a:t>
              </a:r>
            </a:p>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People</a:t>
              </a:r>
            </a:p>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Workflow and communication</a:t>
              </a:r>
            </a:p>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Internal organizational policies</a:t>
              </a:r>
              <a:r>
                <a:rPr lang="en-US" sz="2800" dirty="0" smtClean="0">
                  <a:solidFill>
                    <a:srgbClr val="000000"/>
                  </a:solidFill>
                  <a:latin typeface="+mj-lt"/>
                  <a:ea typeface="Times New Roman" panose="02020603050405020304" pitchFamily="18" charset="0"/>
                  <a:cs typeface="Garamond" panose="02020404030301010803" pitchFamily="18" charset="0"/>
                </a:rPr>
                <a:t>,</a:t>
              </a:r>
              <a:br>
                <a:rPr lang="en-US" sz="2800" dirty="0" smtClean="0">
                  <a:solidFill>
                    <a:srgbClr val="000000"/>
                  </a:solidFill>
                  <a:latin typeface="+mj-lt"/>
                  <a:ea typeface="Times New Roman" panose="02020603050405020304" pitchFamily="18" charset="0"/>
                  <a:cs typeface="Garamond" panose="02020404030301010803" pitchFamily="18" charset="0"/>
                </a:rPr>
              </a:br>
              <a:r>
                <a:rPr lang="en-US" sz="2800" dirty="0" smtClean="0">
                  <a:solidFill>
                    <a:srgbClr val="000000"/>
                  </a:solidFill>
                  <a:latin typeface="+mj-lt"/>
                  <a:ea typeface="Times New Roman" panose="02020603050405020304" pitchFamily="18" charset="0"/>
                  <a:cs typeface="Garamond" panose="02020404030301010803" pitchFamily="18" charset="0"/>
                </a:rPr>
                <a:t>procedures</a:t>
              </a:r>
              <a:r>
                <a:rPr lang="en-US" sz="2800" dirty="0">
                  <a:solidFill>
                    <a:srgbClr val="000000"/>
                  </a:solidFill>
                  <a:latin typeface="+mj-lt"/>
                  <a:ea typeface="Times New Roman" panose="02020603050405020304" pitchFamily="18" charset="0"/>
                  <a:cs typeface="Garamond" panose="02020404030301010803" pitchFamily="18" charset="0"/>
                </a:rPr>
                <a:t>, environment</a:t>
              </a:r>
              <a:r>
                <a:rPr lang="en-US" sz="2800" dirty="0" smtClean="0">
                  <a:solidFill>
                    <a:srgbClr val="000000"/>
                  </a:solidFill>
                  <a:latin typeface="+mj-lt"/>
                  <a:ea typeface="Times New Roman" panose="02020603050405020304" pitchFamily="18" charset="0"/>
                  <a:cs typeface="Garamond" panose="02020404030301010803" pitchFamily="18" charset="0"/>
                </a:rPr>
                <a:t>, and </a:t>
              </a:r>
              <a:r>
                <a:rPr lang="en-US" sz="2800" dirty="0">
                  <a:solidFill>
                    <a:srgbClr val="000000"/>
                  </a:solidFill>
                  <a:latin typeface="+mj-lt"/>
                  <a:ea typeface="Times New Roman" panose="02020603050405020304" pitchFamily="18" charset="0"/>
                  <a:cs typeface="Garamond" panose="02020404030301010803" pitchFamily="18" charset="0"/>
                </a:rPr>
                <a:t>culture </a:t>
              </a:r>
            </a:p>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External rules, regulations</a:t>
              </a:r>
              <a:r>
                <a:rPr lang="en-US" sz="2800" dirty="0" smtClean="0">
                  <a:solidFill>
                    <a:srgbClr val="000000"/>
                  </a:solidFill>
                  <a:latin typeface="+mj-lt"/>
                  <a:ea typeface="Times New Roman" panose="02020603050405020304" pitchFamily="18" charset="0"/>
                  <a:cs typeface="Garamond" panose="02020404030301010803" pitchFamily="18" charset="0"/>
                </a:rPr>
                <a:t>,</a:t>
              </a:r>
              <a:br>
                <a:rPr lang="en-US" sz="2800" dirty="0" smtClean="0">
                  <a:solidFill>
                    <a:srgbClr val="000000"/>
                  </a:solidFill>
                  <a:latin typeface="+mj-lt"/>
                  <a:ea typeface="Times New Roman" panose="02020603050405020304" pitchFamily="18" charset="0"/>
                  <a:cs typeface="Garamond" panose="02020404030301010803" pitchFamily="18" charset="0"/>
                </a:rPr>
              </a:br>
              <a:r>
                <a:rPr lang="en-US" sz="2800" dirty="0" smtClean="0">
                  <a:solidFill>
                    <a:srgbClr val="000000"/>
                  </a:solidFill>
                  <a:latin typeface="+mj-lt"/>
                  <a:ea typeface="Times New Roman" panose="02020603050405020304" pitchFamily="18" charset="0"/>
                  <a:cs typeface="Garamond" panose="02020404030301010803" pitchFamily="18" charset="0"/>
                </a:rPr>
                <a:t>and </a:t>
              </a:r>
              <a:r>
                <a:rPr lang="en-US" sz="2800" dirty="0">
                  <a:solidFill>
                    <a:srgbClr val="000000"/>
                  </a:solidFill>
                  <a:latin typeface="+mj-lt"/>
                  <a:ea typeface="Times New Roman" panose="02020603050405020304" pitchFamily="18" charset="0"/>
                  <a:cs typeface="Garamond" panose="02020404030301010803" pitchFamily="18" charset="0"/>
                </a:rPr>
                <a:t>pressures</a:t>
              </a:r>
            </a:p>
            <a:p>
              <a:pPr marR="0">
                <a:spcBef>
                  <a:spcPts val="100"/>
                </a:spcBef>
                <a:spcAft>
                  <a:spcPts val="300"/>
                </a:spcAft>
              </a:pPr>
              <a:r>
                <a:rPr lang="en-US" sz="2800" dirty="0">
                  <a:solidFill>
                    <a:srgbClr val="000000"/>
                  </a:solidFill>
                  <a:latin typeface="+mj-lt"/>
                  <a:ea typeface="Times New Roman" panose="02020603050405020304" pitchFamily="18" charset="0"/>
                  <a:cs typeface="Garamond" panose="02020404030301010803" pitchFamily="18" charset="0"/>
                </a:rPr>
                <a:t>System measurement and </a:t>
              </a:r>
              <a:r>
                <a:rPr lang="en-US" sz="2800" dirty="0" smtClean="0">
                  <a:solidFill>
                    <a:srgbClr val="000000"/>
                  </a:solidFill>
                  <a:latin typeface="+mj-lt"/>
                  <a:ea typeface="Times New Roman" panose="02020603050405020304" pitchFamily="18" charset="0"/>
                  <a:cs typeface="Garamond" panose="02020404030301010803" pitchFamily="18" charset="0"/>
                </a:rPr>
                <a:t>monitoring</a:t>
              </a:r>
              <a:endParaRPr lang="en-US" sz="2800" dirty="0">
                <a:solidFill>
                  <a:srgbClr val="000000"/>
                </a:solidFill>
                <a:latin typeface="+mj-lt"/>
                <a:ea typeface="Times New Roman" panose="02020603050405020304" pitchFamily="18" charset="0"/>
                <a:cs typeface="Garamond" panose="02020404030301010803" pitchFamily="18" charset="0"/>
              </a:endParaRPr>
            </a:p>
          </p:txBody>
        </p:sp>
        <p:grpSp>
          <p:nvGrpSpPr>
            <p:cNvPr id="21" name="Group 20"/>
            <p:cNvGrpSpPr/>
            <p:nvPr/>
          </p:nvGrpSpPr>
          <p:grpSpPr>
            <a:xfrm>
              <a:off x="1143000" y="1584960"/>
              <a:ext cx="320040" cy="4450080"/>
              <a:chOff x="1143000" y="1584960"/>
              <a:chExt cx="320040" cy="4450080"/>
            </a:xfrm>
          </p:grpSpPr>
          <p:pic>
            <p:nvPicPr>
              <p:cNvPr id="13" name="Picture 1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84960"/>
                <a:ext cx="320040" cy="320040"/>
              </a:xfrm>
              <a:prstGeom prst="rect">
                <a:avLst/>
              </a:prstGeom>
            </p:spPr>
          </p:pic>
          <p:pic>
            <p:nvPicPr>
              <p:cNvPr id="14" name="Picture 13" desc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042160"/>
                <a:ext cx="320040" cy="320040"/>
              </a:xfrm>
              <a:prstGeom prst="rect">
                <a:avLst/>
              </a:prstGeom>
            </p:spPr>
          </p:pic>
          <p:pic>
            <p:nvPicPr>
              <p:cNvPr id="15" name="Picture 14" descr="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499360"/>
                <a:ext cx="320040" cy="320040"/>
              </a:xfrm>
              <a:prstGeom prst="rect">
                <a:avLst/>
              </a:prstGeom>
            </p:spPr>
          </p:pic>
          <p:pic>
            <p:nvPicPr>
              <p:cNvPr id="16" name="Picture 15" descr="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2971800"/>
                <a:ext cx="320040" cy="320040"/>
              </a:xfrm>
              <a:prstGeom prst="rect">
                <a:avLst/>
              </a:prstGeom>
            </p:spPr>
          </p:pic>
          <p:pic>
            <p:nvPicPr>
              <p:cNvPr id="17" name="Picture 16" descr="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429000"/>
                <a:ext cx="320040" cy="320040"/>
              </a:xfrm>
              <a:prstGeom prst="rect">
                <a:avLst/>
              </a:prstGeom>
            </p:spPr>
          </p:pic>
          <p:pic>
            <p:nvPicPr>
              <p:cNvPr id="18" name="Picture 17" descr="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3962400"/>
                <a:ext cx="320040" cy="320040"/>
              </a:xfrm>
              <a:prstGeom prst="rect">
                <a:avLst/>
              </a:prstGeom>
            </p:spPr>
          </p:pic>
          <p:pic>
            <p:nvPicPr>
              <p:cNvPr id="19" name="Picture 18" descr="7.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00" y="4800600"/>
                <a:ext cx="320040" cy="320040"/>
              </a:xfrm>
              <a:prstGeom prst="rect">
                <a:avLst/>
              </a:prstGeom>
            </p:spPr>
          </p:pic>
          <p:pic>
            <p:nvPicPr>
              <p:cNvPr id="20" name="Picture 19" descr="8.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0" y="5715000"/>
                <a:ext cx="320040" cy="320040"/>
              </a:xfrm>
              <a:prstGeom prst="rect">
                <a:avLst/>
              </a:prstGeom>
            </p:spPr>
          </p:pic>
        </p:grpSp>
      </p:grpSp>
      <p:cxnSp>
        <p:nvCxnSpPr>
          <p:cNvPr id="24" name="Straight Connector 23"/>
          <p:cNvCxnSpPr/>
          <p:nvPr/>
        </p:nvCxnSpPr>
        <p:spPr>
          <a:xfrm>
            <a:off x="2438400" y="1600200"/>
            <a:ext cx="0" cy="44958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6" name="Picture 35" descr="Color_Circles_1.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830" y="1447800"/>
            <a:ext cx="1561770" cy="1544372"/>
          </a:xfrm>
          <a:prstGeom prst="rect">
            <a:avLst/>
          </a:prstGeom>
        </p:spPr>
      </p:pic>
      <p:sp>
        <p:nvSpPr>
          <p:cNvPr id="23" name="TextBox 22"/>
          <p:cNvSpPr txBox="1"/>
          <p:nvPr/>
        </p:nvSpPr>
        <p:spPr>
          <a:xfrm>
            <a:off x="609600" y="6400800"/>
            <a:ext cx="7696200" cy="276999"/>
          </a:xfrm>
          <a:prstGeom prst="rect">
            <a:avLst/>
          </a:prstGeom>
          <a:noFill/>
        </p:spPr>
        <p:txBody>
          <a:bodyPr wrap="square" lIns="0" tIns="0" rIns="0" bIns="0" rtlCol="0">
            <a:spAutoFit/>
          </a:bodyPr>
          <a:lstStyle/>
          <a:p>
            <a:r>
              <a:rPr lang="en-US" sz="900" dirty="0">
                <a:latin typeface="+mn-lt"/>
                <a:ea typeface="Times New Roman"/>
                <a:cs typeface="Times New Roman"/>
              </a:rPr>
              <a:t>Adapted by permission from BMJ Publishing Group Limited. Sitting DF and Singh H. A new socio-technical model for studying health information technology in complex adaptive healthcare systems. </a:t>
            </a:r>
            <a:r>
              <a:rPr lang="en-US" sz="900" i="1" dirty="0">
                <a:latin typeface="+mn-lt"/>
                <a:ea typeface="Times New Roman"/>
                <a:cs typeface="Times New Roman"/>
              </a:rPr>
              <a:t>Quality and Safety in Health Care.</a:t>
            </a:r>
            <a:r>
              <a:rPr lang="en-US" sz="900" dirty="0">
                <a:latin typeface="+mn-lt"/>
                <a:ea typeface="Times New Roman"/>
                <a:cs typeface="Times New Roman"/>
              </a:rPr>
              <a:t> 19(Supplement 3): i68-74, October 2010;  </a:t>
            </a:r>
            <a:r>
              <a:rPr lang="en-US" sz="900" dirty="0" err="1">
                <a:latin typeface="+mn-lt"/>
                <a:ea typeface="Times New Roman"/>
                <a:cs typeface="Times New Roman"/>
              </a:rPr>
              <a:t>doi</a:t>
            </a:r>
            <a:r>
              <a:rPr lang="en-US" sz="900" dirty="0">
                <a:latin typeface="+mn-lt"/>
                <a:ea typeface="Times New Roman"/>
                <a:cs typeface="Times New Roman"/>
              </a:rPr>
              <a:t>: </a:t>
            </a:r>
            <a:r>
              <a:rPr lang="en-US" sz="900" dirty="0">
                <a:latin typeface="+mn-lt"/>
                <a:ea typeface="Times New Roman"/>
                <a:cs typeface="Times New Roman"/>
                <a:hlinkClick r:id="rId12"/>
              </a:rPr>
              <a:t>10.1136/qshc.2010.042085</a:t>
            </a:r>
            <a:r>
              <a:rPr lang="en-US" sz="900" dirty="0">
                <a:latin typeface="+mn-lt"/>
              </a:rPr>
              <a:t> </a:t>
            </a:r>
          </a:p>
        </p:txBody>
      </p:sp>
    </p:spTree>
    <p:extLst>
      <p:ext uri="{BB962C8B-B14F-4D97-AF65-F5344CB8AC3E}">
        <p14:creationId xmlns:p14="http://schemas.microsoft.com/office/powerpoint/2010/main" val="28638129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1 HITRC Training Template_100311">
  <a:themeElements>
    <a:clrScheme name="Custom 3">
      <a:dk1>
        <a:srgbClr val="231F2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07A"/>
      </a:hlink>
      <a:folHlink>
        <a:srgbClr val="4A2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2205</TotalTime>
  <Words>3753</Words>
  <Application>Microsoft Macintosh PowerPoint</Application>
  <PresentationFormat>On-screen Show (4:3)</PresentationFormat>
  <Paragraphs>530</Paragraphs>
  <Slides>43</Slides>
  <Notes>24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2011 HITRC Training Template_100311</vt:lpstr>
      <vt:lpstr>PowerPoint Presentation</vt:lpstr>
      <vt:lpstr>Learning Objectives</vt:lpstr>
      <vt:lpstr>Introduction</vt:lpstr>
      <vt:lpstr>Introduction</vt:lpstr>
      <vt:lpstr>Benefits of Health IT</vt:lpstr>
      <vt:lpstr>Health IT Safety: A Shared Responsibility </vt:lpstr>
      <vt:lpstr>Examples of Health IT Systems</vt:lpstr>
      <vt:lpstr>Socio-Technical Model for Health IT</vt:lpstr>
      <vt:lpstr>The Eight Dimensions of the Socio-Technical Model</vt:lpstr>
      <vt:lpstr>Common Health IT Issues</vt:lpstr>
      <vt:lpstr>PowerPoint Presentation</vt:lpstr>
      <vt:lpstr>Identifying Health IT’s Unintended Consequences</vt:lpstr>
      <vt:lpstr>High-Reliability Organizations’ Commitment to Health IT Safety</vt:lpstr>
      <vt:lpstr>Event Reporting Within a Culture of Safety</vt:lpstr>
      <vt:lpstr>How To Collect Health IT Event Data</vt:lpstr>
      <vt:lpstr>How To Collect Health IT Event Data</vt:lpstr>
      <vt:lpstr>How To Collect Health IT Event Data</vt:lpstr>
      <vt:lpstr>How To Collect Health IT Event Data</vt:lpstr>
      <vt:lpstr>Health IT Event and Data Analysis</vt:lpstr>
      <vt:lpstr>Health IT Event and Data Analysis</vt:lpstr>
      <vt:lpstr>Monitoring and Staff Feedback</vt:lpstr>
      <vt:lpstr>Monitoring and Staff Feedback</vt:lpstr>
      <vt:lpstr>Reporting Health IT Events to Patient Safety Organizations</vt:lpstr>
      <vt:lpstr>Reporting Health IT Events to Patient Safety Organizations</vt:lpstr>
      <vt:lpstr>EHR Developers’ Role In Ensuring Patient Safety</vt:lpstr>
      <vt:lpstr>EHR Developers’ Role In Assuring Patient Safety</vt:lpstr>
      <vt:lpstr>Conclusion</vt:lpstr>
      <vt:lpstr>Resources</vt:lpstr>
      <vt:lpstr>References</vt:lpstr>
      <vt:lpstr>References</vt:lpstr>
      <vt:lpstr>Extra Slides Details on the Device/HIT AHRQ Common Format Form </vt:lpstr>
      <vt:lpstr>AHRQ Common Formats – Event Categories</vt:lpstr>
      <vt:lpstr>AHRQ Common Formats – Contributing Factors</vt:lpstr>
      <vt:lpstr>AHRQ Common Formats – Contributing Factors</vt:lpstr>
      <vt:lpstr>AHRQ Common Formats – Contributing Factors</vt:lpstr>
      <vt:lpstr>AHRQ Common Formats – Contributing Factors</vt:lpstr>
      <vt:lpstr>AHRQ Common Formats – Contributing Factors</vt:lpstr>
      <vt:lpstr>AHRQ Common Formats – Contributing Factors</vt:lpstr>
      <vt:lpstr>AHRQ Common Formats – Contributing Factors</vt:lpstr>
      <vt:lpstr>AHRQ Common Formats – Contributing Factors</vt:lpstr>
      <vt:lpstr>AHRQ Common Formats – Contributing Factors</vt:lpstr>
      <vt:lpstr>AHRQ Common Formats – Contributing Factors</vt:lpstr>
      <vt:lpstr>AHRQ Common Formats – Contributing Factors</vt:lpstr>
    </vt:vector>
  </TitlesOfParts>
  <Manager/>
  <Company>amh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Unsafe Conditions</dc:title>
  <dc:subject/>
  <dc:creator>kzimmer</dc:creator>
  <cp:keywords/>
  <dc:description/>
  <cp:lastModifiedBy>Linda Beatty</cp:lastModifiedBy>
  <cp:revision>354</cp:revision>
  <cp:lastPrinted>1601-01-01T00:00:00Z</cp:lastPrinted>
  <dcterms:created xsi:type="dcterms:W3CDTF">2009-02-02T16:09:08Z</dcterms:created>
  <dcterms:modified xsi:type="dcterms:W3CDTF">2013-12-10T15:19:51Z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TC010690531033</vt:lpwstr>
  </property>
</Properties>
</file>