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70520D-E189-4B70-991E-C0F505785155}" type="datetimeFigureOut">
              <a:rPr lang="en-US" smtClean="0"/>
              <a:t>11/25/2015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851F7C-1F7B-44E7-8AC1-1758D2336F17}" type="slidenum">
              <a:rPr lang="en-US" smtClean="0"/>
              <a:t>‹#›</a:t>
            </a:fld>
            <a:endParaRPr lang="en-US"/>
          </a:p>
        </p:txBody>
      </p:sp>
    </p:spTree>
    <p:extLst>
      <p:ext uri="{BB962C8B-B14F-4D97-AF65-F5344CB8AC3E}">
        <p14:creationId xmlns:p14="http://schemas.microsoft.com/office/powerpoint/2010/main" val="110078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solidFill>
                <a:prstClr val="black"/>
              </a:solidFill>
            </a:endParaRPr>
          </a:p>
        </p:txBody>
      </p:sp>
    </p:spTree>
    <p:extLst>
      <p:ext uri="{BB962C8B-B14F-4D97-AF65-F5344CB8AC3E}">
        <p14:creationId xmlns:p14="http://schemas.microsoft.com/office/powerpoint/2010/main" val="706552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94DBC0-4566-4D6E-A7BE-94ACC6B47058}"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2289650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94DBC0-4566-4D6E-A7BE-94ACC6B47058}"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3255159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94DBC0-4566-4D6E-A7BE-94ACC6B47058}"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2052326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94DBC0-4566-4D6E-A7BE-94ACC6B47058}"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6026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94DBC0-4566-4D6E-A7BE-94ACC6B47058}"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2593903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94DBC0-4566-4D6E-A7BE-94ACC6B47058}" type="datetimeFigureOut">
              <a:rPr lang="en-US" smtClean="0"/>
              <a:t>11/25/2015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2865217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94DBC0-4566-4D6E-A7BE-94ACC6B47058}" type="datetimeFigureOut">
              <a:rPr lang="en-US" smtClean="0"/>
              <a:t>11/25/2015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1200609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94DBC0-4566-4D6E-A7BE-94ACC6B47058}" type="datetimeFigureOut">
              <a:rPr lang="en-US" smtClean="0"/>
              <a:t>11/25/2015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2883418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94DBC0-4566-4D6E-A7BE-94ACC6B47058}" type="datetimeFigureOut">
              <a:rPr lang="en-US" smtClean="0"/>
              <a:t>11/25/2015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1567048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94DBC0-4566-4D6E-A7BE-94ACC6B47058}" type="datetimeFigureOut">
              <a:rPr lang="en-US" smtClean="0"/>
              <a:t>11/25/2015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802963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94DBC0-4566-4D6E-A7BE-94ACC6B47058}" type="datetimeFigureOut">
              <a:rPr lang="en-US" smtClean="0"/>
              <a:t>11/25/2015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E4C33-6220-4914-A68A-DC3E1A7FC8E7}" type="slidenum">
              <a:rPr lang="en-US" smtClean="0"/>
              <a:t>‹#›</a:t>
            </a:fld>
            <a:endParaRPr lang="en-US"/>
          </a:p>
        </p:txBody>
      </p:sp>
    </p:spTree>
    <p:extLst>
      <p:ext uri="{BB962C8B-B14F-4D97-AF65-F5344CB8AC3E}">
        <p14:creationId xmlns:p14="http://schemas.microsoft.com/office/powerpoint/2010/main" val="3943960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4DBC0-4566-4D6E-A7BE-94ACC6B47058}" type="datetimeFigureOut">
              <a:rPr lang="en-US" smtClean="0"/>
              <a:t>11/25/2015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4E4C33-6220-4914-A68A-DC3E1A7FC8E7}" type="slidenum">
              <a:rPr lang="en-US" smtClean="0"/>
              <a:t>‹#›</a:t>
            </a:fld>
            <a:endParaRPr lang="en-US"/>
          </a:p>
        </p:txBody>
      </p:sp>
    </p:spTree>
    <p:extLst>
      <p:ext uri="{BB962C8B-B14F-4D97-AF65-F5344CB8AC3E}">
        <p14:creationId xmlns:p14="http://schemas.microsoft.com/office/powerpoint/2010/main" val="8630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221360593"/>
              </p:ext>
            </p:extLst>
          </p:nvPr>
        </p:nvGraphicFramePr>
        <p:xfrm>
          <a:off x="0" y="3"/>
          <a:ext cx="9143999" cy="6324598"/>
        </p:xfrm>
        <a:graphic>
          <a:graphicData uri="http://schemas.openxmlformats.org/drawingml/2006/table">
            <a:tbl>
              <a:tblPr firstRow="1" firstCol="1" bandRow="1">
                <a:tableStyleId>{5C22544A-7EE6-4342-B048-85BDC9FD1C3A}</a:tableStyleId>
              </a:tblPr>
              <a:tblGrid>
                <a:gridCol w="1317357"/>
                <a:gridCol w="1472338"/>
                <a:gridCol w="1859796"/>
                <a:gridCol w="2867186"/>
                <a:gridCol w="1627322"/>
              </a:tblGrid>
              <a:tr h="195535">
                <a:tc gridSpan="2">
                  <a:txBody>
                    <a:bodyPr/>
                    <a:lstStyle/>
                    <a:p>
                      <a:pPr marL="0" marR="0" algn="ctr">
                        <a:lnSpc>
                          <a:spcPct val="114000"/>
                        </a:lnSpc>
                        <a:spcBef>
                          <a:spcPts val="0"/>
                        </a:spcBef>
                        <a:spcAft>
                          <a:spcPts val="0"/>
                        </a:spcAft>
                      </a:pPr>
                      <a:r>
                        <a:rPr lang="en-US" sz="1100" b="1" i="0" dirty="0">
                          <a:effectLst/>
                        </a:rPr>
                        <a:t>Certification Program </a:t>
                      </a:r>
                      <a:r>
                        <a:rPr lang="en-US" sz="1100" b="1" i="0" dirty="0" smtClean="0">
                          <a:effectLst/>
                        </a:rPr>
                        <a:t>Requirements*</a:t>
                      </a:r>
                      <a:endParaRPr lang="en-US" sz="1100" b="1" i="0" dirty="0">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en-US"/>
                    </a:p>
                  </a:txBody>
                  <a:tcPr/>
                </a:tc>
                <a:tc rowSpan="2" gridSpan="2">
                  <a:txBody>
                    <a:bodyPr/>
                    <a:lstStyle/>
                    <a:p>
                      <a:pPr marL="0" marR="0" algn="ctr">
                        <a:lnSpc>
                          <a:spcPct val="100000"/>
                        </a:lnSpc>
                        <a:spcBef>
                          <a:spcPts val="0"/>
                        </a:spcBef>
                        <a:spcAft>
                          <a:spcPts val="0"/>
                        </a:spcAft>
                      </a:pPr>
                      <a:r>
                        <a:rPr lang="en-US" sz="1100" b="1" kern="1200" dirty="0" smtClean="0">
                          <a:solidFill>
                            <a:schemeClr val="lt1"/>
                          </a:solidFill>
                          <a:effectLst/>
                          <a:latin typeface="+mn-lt"/>
                          <a:ea typeface="+mn-ea"/>
                          <a:cs typeface="+mn-cs"/>
                        </a:rPr>
                        <a:t>2015 Edition Certification Criteria </a:t>
                      </a:r>
                    </a:p>
                    <a:p>
                      <a:pPr marL="0" marR="0" algn="ctr">
                        <a:lnSpc>
                          <a:spcPct val="100000"/>
                        </a:lnSpc>
                        <a:spcBef>
                          <a:spcPts val="0"/>
                        </a:spcBef>
                        <a:spcAft>
                          <a:spcPts val="0"/>
                        </a:spcAft>
                      </a:pPr>
                      <a:r>
                        <a:rPr lang="en-US" sz="1100" b="1" kern="1200" dirty="0" smtClean="0">
                          <a:solidFill>
                            <a:schemeClr val="lt1"/>
                          </a:solidFill>
                          <a:effectLst/>
                          <a:latin typeface="+mn-lt"/>
                          <a:ea typeface="+mn-ea"/>
                          <a:cs typeface="+mn-cs"/>
                        </a:rPr>
                        <a:t>Associated with EHR Incentive Programs Stage 3</a:t>
                      </a:r>
                      <a:endParaRPr lang="en-US" sz="1100" dirty="0" smtClean="0">
                        <a:effectLst/>
                      </a:endParaRPr>
                    </a:p>
                    <a:p>
                      <a:pPr marL="0" marR="0" algn="ctr">
                        <a:lnSpc>
                          <a:spcPct val="100000"/>
                        </a:lnSpc>
                        <a:spcBef>
                          <a:spcPts val="0"/>
                        </a:spcBef>
                        <a:spcAft>
                          <a:spcPts val="0"/>
                        </a:spcAft>
                      </a:pPr>
                      <a:r>
                        <a:rPr lang="en-US" sz="1100" dirty="0" smtClean="0">
                          <a:solidFill>
                            <a:schemeClr val="tx1"/>
                          </a:solidFill>
                          <a:effectLst/>
                        </a:rPr>
                        <a:t> </a:t>
                      </a:r>
                      <a:r>
                        <a:rPr lang="en-US" sz="1100" dirty="0">
                          <a:solidFill>
                            <a:schemeClr val="tx1"/>
                          </a:solidFill>
                          <a:effectLst/>
                          <a:highlight>
                            <a:srgbClr val="FFFF00"/>
                          </a:highlight>
                        </a:rPr>
                        <a:t>(</a:t>
                      </a:r>
                      <a:r>
                        <a:rPr lang="en-US" sz="1100" dirty="0" smtClean="0">
                          <a:solidFill>
                            <a:schemeClr val="tx1"/>
                          </a:solidFill>
                          <a:effectLst/>
                          <a:highlight>
                            <a:srgbClr val="FFFF00"/>
                          </a:highlight>
                        </a:rPr>
                        <a:t>n=38)</a:t>
                      </a:r>
                      <a:endParaRPr lang="en-US" sz="1100" dirty="0">
                        <a:solidFill>
                          <a:schemeClr val="tx1"/>
                        </a:solidFill>
                        <a:effectLst/>
                        <a:latin typeface="Calibri"/>
                        <a:ea typeface="Calibri"/>
                        <a:cs typeface="Times New Roman"/>
                      </a:endParaRPr>
                    </a:p>
                  </a:txBody>
                  <a:tcPr marL="33196" marR="33196"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2" hMerge="1">
                  <a:txBody>
                    <a:bodyPr/>
                    <a:lstStyle/>
                    <a:p>
                      <a:endParaRPr lang="en-US"/>
                    </a:p>
                  </a:txBody>
                  <a:tcPr/>
                </a:tc>
                <a:tc rowSpan="2">
                  <a:txBody>
                    <a:bodyPr/>
                    <a:lstStyle/>
                    <a:p>
                      <a:pPr marL="0" marR="0" algn="ctr">
                        <a:lnSpc>
                          <a:spcPct val="100000"/>
                        </a:lnSpc>
                        <a:spcBef>
                          <a:spcPts val="0"/>
                        </a:spcBef>
                        <a:spcAft>
                          <a:spcPts val="0"/>
                        </a:spcAft>
                      </a:pPr>
                      <a:r>
                        <a:rPr lang="en-US" sz="1100" dirty="0" smtClean="0">
                          <a:effectLst/>
                        </a:rPr>
                        <a:t>2015 </a:t>
                      </a:r>
                      <a:r>
                        <a:rPr lang="en-US" sz="1100" dirty="0">
                          <a:effectLst/>
                        </a:rPr>
                        <a:t>Edition </a:t>
                      </a:r>
                      <a:r>
                        <a:rPr lang="en-US" sz="1100" dirty="0" smtClean="0">
                          <a:effectLst/>
                        </a:rPr>
                        <a:t>Certification Criteria Supporting the Broader Care Continuum</a:t>
                      </a:r>
                    </a:p>
                    <a:p>
                      <a:pPr marL="0" marR="0" algn="ctr">
                        <a:lnSpc>
                          <a:spcPct val="100000"/>
                        </a:lnSpc>
                        <a:spcBef>
                          <a:spcPts val="0"/>
                        </a:spcBef>
                        <a:spcAft>
                          <a:spcPts val="0"/>
                        </a:spcAft>
                      </a:pPr>
                      <a:r>
                        <a:rPr lang="en-US" sz="1100" dirty="0" smtClean="0">
                          <a:solidFill>
                            <a:schemeClr val="tx1"/>
                          </a:solidFill>
                          <a:effectLst/>
                          <a:highlight>
                            <a:srgbClr val="FFFF00"/>
                          </a:highlight>
                        </a:rPr>
                        <a:t>(n=8)</a:t>
                      </a:r>
                      <a:endParaRPr lang="en-US" sz="1100" dirty="0">
                        <a:solidFill>
                          <a:schemeClr val="tx1"/>
                        </a:solidFill>
                        <a:effectLst/>
                        <a:latin typeface="Calibri"/>
                        <a:ea typeface="Calibri"/>
                        <a:cs typeface="Times New Roman"/>
                      </a:endParaRPr>
                    </a:p>
                  </a:txBody>
                  <a:tcPr marL="33196" marR="33196"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981267">
                <a:tc>
                  <a:txBody>
                    <a:bodyPr/>
                    <a:lstStyle/>
                    <a:p>
                      <a:pPr marL="0" marR="0" algn="ctr">
                        <a:lnSpc>
                          <a:spcPct val="100000"/>
                        </a:lnSpc>
                        <a:spcBef>
                          <a:spcPts val="0"/>
                        </a:spcBef>
                        <a:spcAft>
                          <a:spcPts val="0"/>
                        </a:spcAft>
                      </a:pPr>
                      <a:r>
                        <a:rPr lang="en-US" sz="1100" dirty="0" smtClean="0">
                          <a:effectLst/>
                        </a:rPr>
                        <a:t>2015 Edition Mandatory  Certification Criteria</a:t>
                      </a:r>
                    </a:p>
                    <a:p>
                      <a:pPr marL="0" marR="0" algn="ctr">
                        <a:lnSpc>
                          <a:spcPct val="100000"/>
                        </a:lnSpc>
                        <a:spcBef>
                          <a:spcPts val="0"/>
                        </a:spcBef>
                        <a:spcAft>
                          <a:spcPts val="0"/>
                        </a:spcAft>
                      </a:pPr>
                      <a:r>
                        <a:rPr lang="en-US" sz="1100" dirty="0" smtClean="0">
                          <a:effectLst/>
                        </a:rPr>
                        <a:t> </a:t>
                      </a:r>
                      <a:r>
                        <a:rPr lang="en-US" sz="1100" dirty="0">
                          <a:solidFill>
                            <a:schemeClr val="tx1"/>
                          </a:solidFill>
                          <a:effectLst/>
                          <a:highlight>
                            <a:srgbClr val="FFFF00"/>
                          </a:highlight>
                        </a:rPr>
                        <a:t>(n=2)</a:t>
                      </a:r>
                      <a:endParaRPr lang="en-US" sz="1100" dirty="0">
                        <a:solidFill>
                          <a:schemeClr val="tx1"/>
                        </a:solidFill>
                        <a:effectLst/>
                        <a:latin typeface="Calibri"/>
                        <a:ea typeface="Calibri"/>
                        <a:cs typeface="Times New Roman"/>
                      </a:endParaRPr>
                    </a:p>
                  </a:txBody>
                  <a:tcPr marL="33196" marR="33196"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100" b="1" dirty="0" smtClean="0">
                          <a:solidFill>
                            <a:schemeClr val="bg1"/>
                          </a:solidFill>
                          <a:effectLst/>
                        </a:rPr>
                        <a:t>2015 Edition </a:t>
                      </a:r>
                    </a:p>
                    <a:p>
                      <a:pPr marL="0" marR="0" algn="ctr">
                        <a:lnSpc>
                          <a:spcPct val="100000"/>
                        </a:lnSpc>
                        <a:spcBef>
                          <a:spcPts val="0"/>
                        </a:spcBef>
                        <a:spcAft>
                          <a:spcPts val="0"/>
                        </a:spcAft>
                      </a:pPr>
                      <a:r>
                        <a:rPr lang="en-US" sz="1100" b="1" dirty="0" smtClean="0">
                          <a:solidFill>
                            <a:schemeClr val="bg1"/>
                          </a:solidFill>
                          <a:effectLst/>
                        </a:rPr>
                        <a:t>Conditional</a:t>
                      </a:r>
                    </a:p>
                    <a:p>
                      <a:pPr marL="0" marR="0" algn="ctr">
                        <a:lnSpc>
                          <a:spcPct val="100000"/>
                        </a:lnSpc>
                        <a:spcBef>
                          <a:spcPts val="0"/>
                        </a:spcBef>
                        <a:spcAft>
                          <a:spcPts val="0"/>
                        </a:spcAft>
                      </a:pPr>
                      <a:r>
                        <a:rPr lang="en-US" sz="1100" b="1" dirty="0" smtClean="0">
                          <a:solidFill>
                            <a:schemeClr val="bg1"/>
                          </a:solidFill>
                          <a:effectLst/>
                        </a:rPr>
                        <a:t>Certification  Criteria</a:t>
                      </a:r>
                    </a:p>
                    <a:p>
                      <a:pPr marL="0" marR="0" algn="ctr">
                        <a:lnSpc>
                          <a:spcPct val="100000"/>
                        </a:lnSpc>
                        <a:spcBef>
                          <a:spcPts val="0"/>
                        </a:spcBef>
                        <a:spcAft>
                          <a:spcPts val="0"/>
                        </a:spcAft>
                      </a:pPr>
                      <a:r>
                        <a:rPr lang="en-US" sz="1100" b="1" dirty="0" smtClean="0">
                          <a:effectLst/>
                        </a:rPr>
                        <a:t> </a:t>
                      </a:r>
                      <a:r>
                        <a:rPr lang="en-US" sz="1100" b="1" dirty="0">
                          <a:solidFill>
                            <a:schemeClr val="tx1"/>
                          </a:solidFill>
                          <a:effectLst/>
                          <a:highlight>
                            <a:srgbClr val="FFFF00"/>
                          </a:highlight>
                        </a:rPr>
                        <a:t>(n= </a:t>
                      </a:r>
                      <a:r>
                        <a:rPr lang="en-US" sz="1100" b="1" dirty="0" smtClean="0">
                          <a:solidFill>
                            <a:schemeClr val="tx1"/>
                          </a:solidFill>
                          <a:effectLst/>
                          <a:highlight>
                            <a:srgbClr val="FFFF00"/>
                          </a:highlight>
                        </a:rPr>
                        <a:t>12)</a:t>
                      </a:r>
                      <a:endParaRPr lang="en-US" sz="1100" b="1" dirty="0">
                        <a:solidFill>
                          <a:schemeClr val="tx1"/>
                        </a:solidFill>
                        <a:effectLst/>
                        <a:latin typeface="Calibri"/>
                        <a:ea typeface="Calibri"/>
                        <a:cs typeface="Times New Roman"/>
                      </a:endParaRPr>
                    </a:p>
                  </a:txBody>
                  <a:tcPr marL="33196" marR="33196"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r>
              <a:tr h="311817">
                <a:tc>
                  <a:txBody>
                    <a:bodyPr/>
                    <a:lstStyle/>
                    <a:p>
                      <a:pPr marL="0" marR="0">
                        <a:lnSpc>
                          <a:spcPct val="100000"/>
                        </a:lnSpc>
                        <a:spcBef>
                          <a:spcPts val="0"/>
                        </a:spcBef>
                        <a:spcAft>
                          <a:spcPts val="0"/>
                        </a:spcAft>
                      </a:pPr>
                      <a:r>
                        <a:rPr lang="en-US" sz="850" dirty="0">
                          <a:solidFill>
                            <a:schemeClr val="tx1"/>
                          </a:solidFill>
                          <a:effectLst/>
                        </a:rPr>
                        <a:t>Quality Management System - (g)(4) </a:t>
                      </a:r>
                      <a:endParaRPr lang="en-US" sz="850"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nSpc>
                          <a:spcPct val="100000"/>
                        </a:lnSpc>
                        <a:spcBef>
                          <a:spcPts val="0"/>
                        </a:spcBef>
                        <a:spcAft>
                          <a:spcPts val="0"/>
                        </a:spcAft>
                      </a:pPr>
                      <a:r>
                        <a:rPr lang="en-US" sz="850" b="1" dirty="0">
                          <a:solidFill>
                            <a:srgbClr val="FF0000"/>
                          </a:solidFill>
                          <a:effectLst/>
                        </a:rPr>
                        <a:t>Authentication, Access</a:t>
                      </a:r>
                    </a:p>
                    <a:p>
                      <a:pPr marL="0" marR="0">
                        <a:lnSpc>
                          <a:spcPct val="100000"/>
                        </a:lnSpc>
                        <a:spcBef>
                          <a:spcPts val="0"/>
                        </a:spcBef>
                        <a:spcAft>
                          <a:spcPts val="0"/>
                        </a:spcAft>
                      </a:pPr>
                      <a:r>
                        <a:rPr lang="en-US" sz="850" b="1" dirty="0">
                          <a:solidFill>
                            <a:srgbClr val="FF0000"/>
                          </a:solidFill>
                          <a:effectLst/>
                        </a:rPr>
                        <a:t>Control, </a:t>
                      </a:r>
                      <a:r>
                        <a:rPr lang="en-US" sz="850" b="1" dirty="0" smtClean="0">
                          <a:solidFill>
                            <a:srgbClr val="FF0000"/>
                          </a:solidFill>
                          <a:effectLst/>
                        </a:rPr>
                        <a:t>Authorization -(</a:t>
                      </a:r>
                      <a:r>
                        <a:rPr lang="en-US" sz="850" b="1" dirty="0">
                          <a:solidFill>
                            <a:srgbClr val="FF0000"/>
                          </a:solidFill>
                          <a:effectLst/>
                        </a:rPr>
                        <a:t>d)(1)</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gn="l">
                        <a:lnSpc>
                          <a:spcPct val="100000"/>
                        </a:lnSpc>
                        <a:spcBef>
                          <a:spcPts val="0"/>
                        </a:spcBef>
                        <a:spcAft>
                          <a:spcPts val="0"/>
                        </a:spcAft>
                      </a:pPr>
                      <a:r>
                        <a:rPr lang="en-US" sz="850" b="1" dirty="0" smtClean="0">
                          <a:solidFill>
                            <a:srgbClr val="FF0000"/>
                          </a:solidFill>
                          <a:effectLst/>
                        </a:rPr>
                        <a:t>CPOE</a:t>
                      </a:r>
                      <a:r>
                        <a:rPr lang="en-US" sz="850" b="1" baseline="0" dirty="0" smtClean="0">
                          <a:solidFill>
                            <a:srgbClr val="FF0000"/>
                          </a:solidFill>
                          <a:effectLst/>
                        </a:rPr>
                        <a:t> </a:t>
                      </a:r>
                      <a:r>
                        <a:rPr lang="en-US" sz="850" b="1" dirty="0" smtClean="0">
                          <a:solidFill>
                            <a:srgbClr val="FF0000"/>
                          </a:solidFill>
                          <a:effectLst/>
                        </a:rPr>
                        <a:t>– Medications - </a:t>
                      </a:r>
                      <a:r>
                        <a:rPr lang="en-US" sz="850" b="1" dirty="0">
                          <a:solidFill>
                            <a:srgbClr val="FF0000"/>
                          </a:solidFill>
                          <a:effectLst/>
                        </a:rPr>
                        <a:t>(a)(1)</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CQM – </a:t>
                      </a:r>
                      <a:r>
                        <a:rPr lang="en-US" sz="850" b="1" dirty="0" smtClean="0">
                          <a:solidFill>
                            <a:schemeClr val="tx1"/>
                          </a:solidFill>
                          <a:effectLst/>
                        </a:rPr>
                        <a:t>Record </a:t>
                      </a:r>
                      <a:r>
                        <a:rPr lang="en-US" sz="850" b="1" dirty="0">
                          <a:solidFill>
                            <a:schemeClr val="tx1"/>
                          </a:solidFill>
                          <a:effectLst/>
                        </a:rPr>
                        <a:t>and </a:t>
                      </a:r>
                      <a:r>
                        <a:rPr lang="en-US" sz="850" b="1" dirty="0" smtClean="0">
                          <a:solidFill>
                            <a:schemeClr val="tx1"/>
                          </a:solidFill>
                          <a:effectLst/>
                        </a:rPr>
                        <a:t>Export </a:t>
                      </a:r>
                      <a:r>
                        <a:rPr lang="en-US" sz="850" b="1" dirty="0">
                          <a:solidFill>
                            <a:schemeClr val="tx1"/>
                          </a:solidFill>
                          <a:effectLst/>
                        </a:rPr>
                        <a:t>- (c)(1)</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chemeClr val="tx1"/>
                          </a:solidFill>
                          <a:effectLst/>
                        </a:rPr>
                        <a:t>Social, Psychological, and Behavioral Data - (a)(15)</a:t>
                      </a:r>
                      <a:endParaRPr lang="en-US" sz="850" b="1" dirty="0" smtClean="0">
                        <a:solidFill>
                          <a:schemeClr val="tx1"/>
                        </a:solidFill>
                        <a:effectLst/>
                        <a:latin typeface="+mn-lt"/>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3">
                        <a:lumMod val="60000"/>
                        <a:lumOff val="40000"/>
                      </a:schemeClr>
                    </a:solidFill>
                  </a:tcPr>
                </a:tc>
              </a:tr>
              <a:tr h="265044">
                <a:tc rowSpan="2">
                  <a:txBody>
                    <a:bodyPr/>
                    <a:lstStyle/>
                    <a:p>
                      <a:pPr marL="0" marR="0">
                        <a:lnSpc>
                          <a:spcPct val="100000"/>
                        </a:lnSpc>
                        <a:spcBef>
                          <a:spcPts val="0"/>
                        </a:spcBef>
                        <a:spcAft>
                          <a:spcPts val="0"/>
                        </a:spcAft>
                      </a:pPr>
                      <a:r>
                        <a:rPr lang="en-US" sz="850" dirty="0">
                          <a:solidFill>
                            <a:schemeClr val="tx1"/>
                          </a:solidFill>
                          <a:effectLst/>
                        </a:rPr>
                        <a:t>Accessibility-Centered</a:t>
                      </a:r>
                      <a:r>
                        <a:rPr lang="en-US" sz="850" dirty="0">
                          <a:effectLst/>
                        </a:rPr>
                        <a:t> </a:t>
                      </a:r>
                      <a:r>
                        <a:rPr lang="en-US" sz="850" dirty="0" smtClean="0">
                          <a:solidFill>
                            <a:schemeClr val="tx1"/>
                          </a:solidFill>
                          <a:effectLst/>
                        </a:rPr>
                        <a:t>Design - (</a:t>
                      </a:r>
                      <a:r>
                        <a:rPr lang="en-US" sz="850" dirty="0">
                          <a:solidFill>
                            <a:schemeClr val="tx1"/>
                          </a:solidFill>
                          <a:effectLst/>
                        </a:rPr>
                        <a:t>g</a:t>
                      </a:r>
                      <a:r>
                        <a:rPr lang="en-US" sz="850" dirty="0" smtClean="0">
                          <a:solidFill>
                            <a:schemeClr val="tx1"/>
                          </a:solidFill>
                          <a:effectLst/>
                        </a:rPr>
                        <a:t>)(5)</a:t>
                      </a:r>
                      <a:endParaRPr lang="en-US" sz="850"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nSpc>
                          <a:spcPct val="100000"/>
                        </a:lnSpc>
                        <a:spcBef>
                          <a:spcPts val="0"/>
                        </a:spcBef>
                        <a:spcAft>
                          <a:spcPts val="0"/>
                        </a:spcAft>
                      </a:pPr>
                      <a:r>
                        <a:rPr lang="en-US" sz="850" b="1" dirty="0">
                          <a:solidFill>
                            <a:schemeClr val="tx1"/>
                          </a:solidFill>
                          <a:effectLst/>
                        </a:rPr>
                        <a:t>Auditable Events and</a:t>
                      </a:r>
                    </a:p>
                    <a:p>
                      <a:pPr marL="0" marR="0">
                        <a:lnSpc>
                          <a:spcPct val="100000"/>
                        </a:lnSpc>
                        <a:spcBef>
                          <a:spcPts val="0"/>
                        </a:spcBef>
                        <a:spcAft>
                          <a:spcPts val="0"/>
                        </a:spcAft>
                      </a:pPr>
                      <a:r>
                        <a:rPr lang="en-US" sz="850" b="1" dirty="0" smtClean="0">
                          <a:solidFill>
                            <a:schemeClr val="tx1"/>
                          </a:solidFill>
                          <a:effectLst/>
                        </a:rPr>
                        <a:t>Tamper-Resistance - </a:t>
                      </a:r>
                      <a:r>
                        <a:rPr lang="en-US" sz="850" b="1" dirty="0">
                          <a:solidFill>
                            <a:schemeClr val="tx1"/>
                          </a:solidFill>
                          <a:effectLst/>
                        </a:rPr>
                        <a:t>(d)(2)</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l">
                        <a:lnSpc>
                          <a:spcPct val="100000"/>
                        </a:lnSpc>
                        <a:spcBef>
                          <a:spcPts val="0"/>
                        </a:spcBef>
                        <a:spcAft>
                          <a:spcPts val="0"/>
                        </a:spcAft>
                      </a:pPr>
                      <a:r>
                        <a:rPr lang="en-US" sz="850" b="1" dirty="0">
                          <a:solidFill>
                            <a:srgbClr val="FF0000"/>
                          </a:solidFill>
                          <a:effectLst/>
                        </a:rPr>
                        <a:t>CPOE </a:t>
                      </a:r>
                      <a:r>
                        <a:rPr lang="en-US" sz="850" b="1" dirty="0" smtClean="0">
                          <a:solidFill>
                            <a:srgbClr val="FF0000"/>
                          </a:solidFill>
                          <a:effectLst/>
                        </a:rPr>
                        <a:t>–</a:t>
                      </a:r>
                      <a:r>
                        <a:rPr lang="en-US" sz="850" b="1" baseline="0" dirty="0" smtClean="0">
                          <a:solidFill>
                            <a:srgbClr val="FF0000"/>
                          </a:solidFill>
                          <a:effectLst/>
                        </a:rPr>
                        <a:t> </a:t>
                      </a:r>
                      <a:r>
                        <a:rPr lang="en-US" sz="850" b="1" dirty="0" smtClean="0">
                          <a:solidFill>
                            <a:srgbClr val="FF0000"/>
                          </a:solidFill>
                          <a:effectLst/>
                        </a:rPr>
                        <a:t>Laboratory - </a:t>
                      </a:r>
                      <a:r>
                        <a:rPr lang="en-US" sz="850" b="1" dirty="0">
                          <a:solidFill>
                            <a:srgbClr val="FF0000"/>
                          </a:solidFill>
                          <a:effectLst/>
                        </a:rPr>
                        <a:t>(a)(2)</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CQM – </a:t>
                      </a:r>
                      <a:r>
                        <a:rPr lang="en-US" sz="850" b="1" dirty="0" smtClean="0">
                          <a:solidFill>
                            <a:schemeClr val="tx1"/>
                          </a:solidFill>
                          <a:effectLst/>
                        </a:rPr>
                        <a:t>Import </a:t>
                      </a:r>
                      <a:r>
                        <a:rPr lang="en-US" sz="850" b="1" dirty="0">
                          <a:solidFill>
                            <a:schemeClr val="tx1"/>
                          </a:solidFill>
                          <a:effectLst/>
                        </a:rPr>
                        <a:t>and </a:t>
                      </a:r>
                      <a:r>
                        <a:rPr lang="en-US" sz="850" b="1" dirty="0" smtClean="0">
                          <a:solidFill>
                            <a:schemeClr val="tx1"/>
                          </a:solidFill>
                          <a:effectLst/>
                        </a:rPr>
                        <a:t>Calculate - </a:t>
                      </a:r>
                      <a:r>
                        <a:rPr lang="en-US" sz="850" b="1" dirty="0">
                          <a:solidFill>
                            <a:schemeClr val="tx1"/>
                          </a:solidFill>
                          <a:effectLst/>
                        </a:rPr>
                        <a:t>(c)(2)</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nSpc>
                          <a:spcPct val="100000"/>
                        </a:lnSpc>
                        <a:spcBef>
                          <a:spcPts val="0"/>
                        </a:spcBef>
                        <a:spcAft>
                          <a:spcPts val="0"/>
                        </a:spcAft>
                      </a:pPr>
                      <a:r>
                        <a:rPr lang="en-US" sz="850" b="1" dirty="0">
                          <a:solidFill>
                            <a:schemeClr val="tx1"/>
                          </a:solidFill>
                          <a:effectLst/>
                        </a:rPr>
                        <a:t>DS4P – </a:t>
                      </a:r>
                      <a:r>
                        <a:rPr lang="en-US" sz="850" b="1" dirty="0" smtClean="0">
                          <a:solidFill>
                            <a:schemeClr val="tx1"/>
                          </a:solidFill>
                          <a:effectLst/>
                        </a:rPr>
                        <a:t>Send - (</a:t>
                      </a:r>
                      <a:r>
                        <a:rPr lang="en-US" sz="850" b="1" dirty="0">
                          <a:solidFill>
                            <a:schemeClr val="tx1"/>
                          </a:solidFill>
                          <a:effectLst/>
                        </a:rPr>
                        <a:t>b)(7)</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3">
                        <a:lumMod val="60000"/>
                        <a:lumOff val="40000"/>
                      </a:schemeClr>
                    </a:solidFill>
                  </a:tcPr>
                </a:tc>
              </a:tr>
              <a:tr h="199798">
                <a:tc vMerge="1">
                  <a:txBody>
                    <a:bodyPr/>
                    <a:lstStyle/>
                    <a:p>
                      <a:pPr marL="0" marR="0">
                        <a:lnSpc>
                          <a:spcPct val="115000"/>
                        </a:lnSpc>
                        <a:spcBef>
                          <a:spcPts val="0"/>
                        </a:spcBef>
                        <a:spcAft>
                          <a:spcPts val="0"/>
                        </a:spcAft>
                      </a:pPr>
                      <a:endParaRPr lang="en-US" sz="850"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nSpc>
                          <a:spcPct val="100000"/>
                        </a:lnSpc>
                        <a:spcBef>
                          <a:spcPts val="0"/>
                        </a:spcBef>
                        <a:spcAft>
                          <a:spcPts val="0"/>
                        </a:spcAft>
                      </a:pPr>
                      <a:r>
                        <a:rPr lang="en-US" sz="850" b="1" dirty="0">
                          <a:solidFill>
                            <a:schemeClr val="tx1"/>
                          </a:solidFill>
                          <a:effectLst/>
                        </a:rPr>
                        <a:t>Audit Report(s) - (d)(3)</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l">
                        <a:lnSpc>
                          <a:spcPct val="100000"/>
                        </a:lnSpc>
                        <a:spcBef>
                          <a:spcPts val="0"/>
                        </a:spcBef>
                        <a:spcAft>
                          <a:spcPts val="0"/>
                        </a:spcAft>
                      </a:pPr>
                      <a:r>
                        <a:rPr lang="en-US" sz="850" b="1" dirty="0">
                          <a:solidFill>
                            <a:srgbClr val="FF0000"/>
                          </a:solidFill>
                          <a:effectLst/>
                        </a:rPr>
                        <a:t>CPOE Diagnostic Imaging </a:t>
                      </a:r>
                      <a:r>
                        <a:rPr lang="en-US" sz="850" b="1" dirty="0" smtClean="0">
                          <a:solidFill>
                            <a:srgbClr val="FF0000"/>
                          </a:solidFill>
                          <a:effectLst/>
                        </a:rPr>
                        <a:t>- (</a:t>
                      </a:r>
                      <a:r>
                        <a:rPr lang="en-US" sz="850" b="1" dirty="0">
                          <a:solidFill>
                            <a:srgbClr val="FF0000"/>
                          </a:solidFill>
                          <a:effectLst/>
                        </a:rPr>
                        <a:t>a)(3)</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CQM – </a:t>
                      </a:r>
                      <a:r>
                        <a:rPr lang="en-US" sz="850" b="1" dirty="0" smtClean="0">
                          <a:solidFill>
                            <a:schemeClr val="tx1"/>
                          </a:solidFill>
                          <a:effectLst/>
                        </a:rPr>
                        <a:t>Report </a:t>
                      </a:r>
                      <a:r>
                        <a:rPr lang="en-US" sz="850" b="1" baseline="0" dirty="0" smtClean="0">
                          <a:solidFill>
                            <a:schemeClr val="tx1"/>
                          </a:solidFill>
                          <a:effectLst/>
                        </a:rPr>
                        <a:t> - </a:t>
                      </a:r>
                      <a:r>
                        <a:rPr lang="en-US" sz="850" b="1" dirty="0" smtClean="0">
                          <a:solidFill>
                            <a:schemeClr val="tx1"/>
                          </a:solidFill>
                          <a:effectLst/>
                        </a:rPr>
                        <a:t>(</a:t>
                      </a:r>
                      <a:r>
                        <a:rPr lang="en-US" sz="850" b="1" dirty="0">
                          <a:solidFill>
                            <a:schemeClr val="tx1"/>
                          </a:solidFill>
                          <a:effectLst/>
                        </a:rPr>
                        <a:t>c)(3)</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nSpc>
                          <a:spcPct val="100000"/>
                        </a:lnSpc>
                        <a:spcBef>
                          <a:spcPts val="0"/>
                        </a:spcBef>
                        <a:spcAft>
                          <a:spcPts val="0"/>
                        </a:spcAft>
                      </a:pPr>
                      <a:r>
                        <a:rPr lang="en-US" sz="850" b="1" dirty="0">
                          <a:solidFill>
                            <a:schemeClr val="tx1"/>
                          </a:solidFill>
                          <a:effectLst/>
                        </a:rPr>
                        <a:t>DS4P – </a:t>
                      </a:r>
                      <a:r>
                        <a:rPr lang="en-US" sz="850" b="1" dirty="0" smtClean="0">
                          <a:solidFill>
                            <a:schemeClr val="tx1"/>
                          </a:solidFill>
                          <a:effectLst/>
                        </a:rPr>
                        <a:t>Receive - </a:t>
                      </a:r>
                      <a:r>
                        <a:rPr lang="en-US" sz="850" b="1" dirty="0">
                          <a:solidFill>
                            <a:schemeClr val="tx1"/>
                          </a:solidFill>
                          <a:effectLst/>
                        </a:rPr>
                        <a:t>(b)(8)</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3">
                        <a:lumMod val="60000"/>
                        <a:lumOff val="40000"/>
                      </a:schemeClr>
                    </a:solidFill>
                  </a:tcPr>
                </a:tc>
              </a:tr>
              <a:tr h="265044">
                <a:tc rowSpan="16">
                  <a:txBody>
                    <a:bodyPr/>
                    <a:lstStyle/>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00000"/>
                        </a:lnSpc>
                        <a:spcBef>
                          <a:spcPts val="0"/>
                        </a:spcBef>
                        <a:spcAft>
                          <a:spcPts val="0"/>
                        </a:spcAft>
                      </a:pPr>
                      <a:r>
                        <a:rPr lang="en-US" sz="850" dirty="0">
                          <a:effectLst/>
                        </a:rPr>
                        <a:t> </a:t>
                      </a:r>
                      <a:endParaRPr lang="en-US" sz="850" dirty="0">
                        <a:effectLst/>
                        <a:latin typeface="Calibri"/>
                        <a:ea typeface="Calibri"/>
                        <a:cs typeface="Times New Roman"/>
                      </a:endParaRPr>
                    </a:p>
                    <a:p>
                      <a:pPr marL="0" marR="0">
                        <a:lnSpc>
                          <a:spcPct val="114000"/>
                        </a:lnSpc>
                        <a:spcBef>
                          <a:spcPts val="0"/>
                        </a:spcBef>
                        <a:spcAft>
                          <a:spcPts val="0"/>
                        </a:spcAft>
                      </a:pPr>
                      <a:r>
                        <a:rPr lang="en-US" sz="850" dirty="0">
                          <a:effectLst/>
                        </a:rPr>
                        <a:t> </a:t>
                      </a: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1">
                        <a:lumMod val="20000"/>
                        <a:lumOff val="80000"/>
                      </a:schemeClr>
                    </a:solidFill>
                  </a:tcPr>
                </a:tc>
                <a:tc>
                  <a:txBody>
                    <a:bodyPr/>
                    <a:lstStyle/>
                    <a:p>
                      <a:pPr marL="0" marR="0">
                        <a:lnSpc>
                          <a:spcPct val="100000"/>
                        </a:lnSpc>
                        <a:spcBef>
                          <a:spcPts val="0"/>
                        </a:spcBef>
                        <a:spcAft>
                          <a:spcPts val="0"/>
                        </a:spcAft>
                      </a:pPr>
                      <a:r>
                        <a:rPr lang="en-US" sz="850" b="1" dirty="0">
                          <a:solidFill>
                            <a:srgbClr val="FF0000"/>
                          </a:solidFill>
                          <a:effectLst/>
                        </a:rPr>
                        <a:t>Amendments - (d)(4)</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l">
                        <a:lnSpc>
                          <a:spcPct val="100000"/>
                        </a:lnSpc>
                        <a:spcBef>
                          <a:spcPts val="0"/>
                        </a:spcBef>
                        <a:spcAft>
                          <a:spcPts val="0"/>
                        </a:spcAft>
                      </a:pPr>
                      <a:r>
                        <a:rPr lang="en-US" sz="850" b="1" dirty="0" smtClean="0">
                          <a:solidFill>
                            <a:srgbClr val="FF0000"/>
                          </a:solidFill>
                          <a:effectLst/>
                        </a:rPr>
                        <a:t>Drug-Drug</a:t>
                      </a:r>
                      <a:r>
                        <a:rPr lang="en-US" sz="850" b="1" dirty="0">
                          <a:solidFill>
                            <a:srgbClr val="FF0000"/>
                          </a:solidFill>
                          <a:effectLst/>
                        </a:rPr>
                        <a:t>, </a:t>
                      </a:r>
                      <a:r>
                        <a:rPr lang="en-US" sz="850" b="1" dirty="0" smtClean="0">
                          <a:solidFill>
                            <a:srgbClr val="FF0000"/>
                          </a:solidFill>
                          <a:effectLst/>
                        </a:rPr>
                        <a:t>Drug-Allergy </a:t>
                      </a:r>
                      <a:r>
                        <a:rPr lang="en-US" sz="850" b="1" dirty="0">
                          <a:solidFill>
                            <a:srgbClr val="FF0000"/>
                          </a:solidFill>
                          <a:effectLst/>
                        </a:rPr>
                        <a:t>Interaction Checks for CPOE </a:t>
                      </a:r>
                      <a:r>
                        <a:rPr lang="en-US" sz="850" b="1" dirty="0" smtClean="0">
                          <a:solidFill>
                            <a:srgbClr val="FF0000"/>
                          </a:solidFill>
                          <a:effectLst/>
                        </a:rPr>
                        <a:t>- </a:t>
                      </a:r>
                      <a:r>
                        <a:rPr lang="en-US" sz="850" b="1" dirty="0">
                          <a:solidFill>
                            <a:srgbClr val="FF0000"/>
                          </a:solidFill>
                          <a:effectLst/>
                        </a:rPr>
                        <a:t>(a)(4)</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smtClean="0">
                          <a:solidFill>
                            <a:schemeClr val="tx1"/>
                          </a:solidFill>
                          <a:effectLst/>
                        </a:rPr>
                        <a:t>View</a:t>
                      </a:r>
                      <a:r>
                        <a:rPr lang="en-US" sz="850" b="1" baseline="0" dirty="0" smtClean="0">
                          <a:solidFill>
                            <a:schemeClr val="tx1"/>
                          </a:solidFill>
                          <a:effectLst/>
                        </a:rPr>
                        <a:t>, Download, and Transmit to 3</a:t>
                      </a:r>
                      <a:r>
                        <a:rPr lang="en-US" sz="850" b="1" baseline="30000" dirty="0" smtClean="0">
                          <a:solidFill>
                            <a:schemeClr val="tx1"/>
                          </a:solidFill>
                          <a:effectLst/>
                        </a:rPr>
                        <a:t>rd</a:t>
                      </a:r>
                      <a:r>
                        <a:rPr lang="en-US" sz="850" b="1" baseline="0" dirty="0" smtClean="0">
                          <a:solidFill>
                            <a:schemeClr val="tx1"/>
                          </a:solidFill>
                          <a:effectLst/>
                        </a:rPr>
                        <a:t> Party</a:t>
                      </a:r>
                      <a:r>
                        <a:rPr lang="en-US" sz="850" b="1" dirty="0" smtClean="0">
                          <a:solidFill>
                            <a:schemeClr val="tx1"/>
                          </a:solidFill>
                          <a:effectLst/>
                        </a:rPr>
                        <a:t> </a:t>
                      </a:r>
                      <a:r>
                        <a:rPr lang="en-US" sz="850" b="1" dirty="0">
                          <a:solidFill>
                            <a:schemeClr val="tx1"/>
                          </a:solidFill>
                          <a:effectLst/>
                        </a:rPr>
                        <a:t>- (e)(1)</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nSpc>
                          <a:spcPct val="100000"/>
                        </a:lnSpc>
                        <a:spcBef>
                          <a:spcPts val="0"/>
                        </a:spcBef>
                        <a:spcAft>
                          <a:spcPts val="0"/>
                        </a:spcAft>
                      </a:pPr>
                      <a:r>
                        <a:rPr lang="en-US" sz="850" b="1" dirty="0">
                          <a:solidFill>
                            <a:schemeClr val="tx1"/>
                          </a:solidFill>
                          <a:effectLst/>
                        </a:rPr>
                        <a:t>Care </a:t>
                      </a:r>
                      <a:r>
                        <a:rPr lang="en-US" sz="850" b="1" dirty="0" smtClean="0">
                          <a:solidFill>
                            <a:schemeClr val="tx1"/>
                          </a:solidFill>
                          <a:effectLst/>
                        </a:rPr>
                        <a:t>Plan - </a:t>
                      </a:r>
                      <a:r>
                        <a:rPr lang="en-US" sz="850" b="1" dirty="0">
                          <a:solidFill>
                            <a:schemeClr val="tx1"/>
                          </a:solidFill>
                          <a:effectLst/>
                        </a:rPr>
                        <a:t>(b)(9)</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3">
                        <a:lumMod val="60000"/>
                        <a:lumOff val="40000"/>
                      </a:schemeClr>
                    </a:solidFill>
                  </a:tcPr>
                </a:tc>
              </a:tr>
              <a:tr h="265547">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marL="0" marR="0">
                        <a:lnSpc>
                          <a:spcPct val="100000"/>
                        </a:lnSpc>
                        <a:spcBef>
                          <a:spcPts val="0"/>
                        </a:spcBef>
                        <a:spcAft>
                          <a:spcPts val="0"/>
                        </a:spcAft>
                      </a:pPr>
                      <a:r>
                        <a:rPr lang="en-US" sz="850" b="1" dirty="0">
                          <a:solidFill>
                            <a:srgbClr val="FF0000"/>
                          </a:solidFill>
                          <a:effectLst/>
                        </a:rPr>
                        <a:t>Automatic Access </a:t>
                      </a:r>
                      <a:r>
                        <a:rPr lang="en-US" sz="850" b="1" dirty="0" smtClean="0">
                          <a:solidFill>
                            <a:srgbClr val="FF0000"/>
                          </a:solidFill>
                          <a:effectLst/>
                        </a:rPr>
                        <a:t>Time-Out </a:t>
                      </a:r>
                      <a:r>
                        <a:rPr lang="en-US" sz="850" b="1" dirty="0">
                          <a:solidFill>
                            <a:srgbClr val="FF0000"/>
                          </a:solidFill>
                          <a:effectLst/>
                        </a:rPr>
                        <a:t>- (d)(5)</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Demographics </a:t>
                      </a:r>
                      <a:r>
                        <a:rPr lang="en-US" sz="850" b="1" dirty="0" smtClean="0">
                          <a:solidFill>
                            <a:schemeClr val="tx1"/>
                          </a:solidFill>
                          <a:effectLst/>
                        </a:rPr>
                        <a:t>- </a:t>
                      </a:r>
                      <a:r>
                        <a:rPr lang="en-US" sz="850" b="1" dirty="0">
                          <a:solidFill>
                            <a:schemeClr val="tx1"/>
                          </a:solidFill>
                          <a:effectLst/>
                        </a:rPr>
                        <a:t>(a)(5)</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Secure </a:t>
                      </a:r>
                      <a:r>
                        <a:rPr lang="en-US" sz="850" b="1" dirty="0" smtClean="0">
                          <a:solidFill>
                            <a:schemeClr val="tx1"/>
                          </a:solidFill>
                          <a:effectLst/>
                        </a:rPr>
                        <a:t>Messaging </a:t>
                      </a:r>
                      <a:r>
                        <a:rPr lang="en-US" sz="850" b="1" dirty="0">
                          <a:solidFill>
                            <a:schemeClr val="tx1"/>
                          </a:solidFill>
                          <a:effectLst/>
                        </a:rPr>
                        <a:t>- (e)(2)</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nSpc>
                          <a:spcPct val="100000"/>
                        </a:lnSpc>
                        <a:spcBef>
                          <a:spcPts val="0"/>
                        </a:spcBef>
                        <a:spcAft>
                          <a:spcPts val="0"/>
                        </a:spcAft>
                      </a:pPr>
                      <a:r>
                        <a:rPr lang="en-US" sz="850" b="1" dirty="0" smtClean="0">
                          <a:solidFill>
                            <a:schemeClr val="tx1"/>
                          </a:solidFill>
                          <a:effectLst/>
                          <a:latin typeface="Calibri"/>
                          <a:ea typeface="Calibri"/>
                          <a:cs typeface="Times New Roman"/>
                        </a:rPr>
                        <a:t>CQM Filter - (c)(4)</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3">
                        <a:lumMod val="60000"/>
                        <a:lumOff val="40000"/>
                      </a:schemeClr>
                    </a:solidFill>
                  </a:tcPr>
                </a:tc>
              </a:tr>
              <a:tr h="173879">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marL="0" marR="0">
                        <a:lnSpc>
                          <a:spcPct val="100000"/>
                        </a:lnSpc>
                        <a:spcBef>
                          <a:spcPts val="0"/>
                        </a:spcBef>
                        <a:spcAft>
                          <a:spcPts val="0"/>
                        </a:spcAft>
                      </a:pPr>
                      <a:r>
                        <a:rPr lang="en-US" sz="850" b="1" dirty="0">
                          <a:solidFill>
                            <a:srgbClr val="FF0000"/>
                          </a:solidFill>
                          <a:effectLst/>
                        </a:rPr>
                        <a:t>Emergency </a:t>
                      </a:r>
                      <a:r>
                        <a:rPr lang="en-US" sz="850" b="1" dirty="0" smtClean="0">
                          <a:solidFill>
                            <a:srgbClr val="FF0000"/>
                          </a:solidFill>
                          <a:effectLst/>
                        </a:rPr>
                        <a:t>Access -</a:t>
                      </a:r>
                      <a:r>
                        <a:rPr lang="en-US" sz="850" b="1" baseline="0" dirty="0" smtClean="0">
                          <a:solidFill>
                            <a:srgbClr val="FF0000"/>
                          </a:solidFill>
                          <a:effectLst/>
                        </a:rPr>
                        <a:t> </a:t>
                      </a:r>
                      <a:r>
                        <a:rPr lang="en-US" sz="850" b="1" dirty="0" smtClean="0">
                          <a:solidFill>
                            <a:srgbClr val="FF0000"/>
                          </a:solidFill>
                          <a:effectLst/>
                        </a:rPr>
                        <a:t>(</a:t>
                      </a:r>
                      <a:r>
                        <a:rPr lang="en-US" sz="850" b="1" dirty="0">
                          <a:solidFill>
                            <a:srgbClr val="FF0000"/>
                          </a:solidFill>
                          <a:effectLst/>
                        </a:rPr>
                        <a:t>d)(6)</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Problem List </a:t>
                      </a:r>
                      <a:r>
                        <a:rPr lang="en-US" sz="850" b="1" dirty="0" smtClean="0">
                          <a:solidFill>
                            <a:schemeClr val="tx1"/>
                          </a:solidFill>
                          <a:effectLst/>
                        </a:rPr>
                        <a:t>- </a:t>
                      </a:r>
                      <a:r>
                        <a:rPr lang="en-US" sz="850" b="1" dirty="0">
                          <a:solidFill>
                            <a:schemeClr val="tx1"/>
                          </a:solidFill>
                          <a:effectLst/>
                        </a:rPr>
                        <a:t>(a</a:t>
                      </a:r>
                      <a:r>
                        <a:rPr lang="en-US" sz="850" b="1" dirty="0" smtClean="0">
                          <a:solidFill>
                            <a:schemeClr val="tx1"/>
                          </a:solidFill>
                          <a:effectLst/>
                        </a:rPr>
                        <a:t>)(6)</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chemeClr val="tx1"/>
                          </a:solidFill>
                          <a:effectLst/>
                        </a:rPr>
                        <a:t>Patient Health Information Capture -</a:t>
                      </a:r>
                      <a:r>
                        <a:rPr lang="en-US" sz="850" b="1" baseline="0" dirty="0" smtClean="0">
                          <a:solidFill>
                            <a:schemeClr val="tx1"/>
                          </a:solidFill>
                          <a:effectLst/>
                        </a:rPr>
                        <a:t> </a:t>
                      </a:r>
                      <a:r>
                        <a:rPr lang="en-US" sz="850" b="1" dirty="0" smtClean="0">
                          <a:solidFill>
                            <a:schemeClr val="tx1"/>
                          </a:solidFill>
                          <a:effectLst/>
                        </a:rPr>
                        <a:t>(e)(3)</a:t>
                      </a:r>
                    </a:p>
                  </a:txBody>
                  <a:tcPr marL="33196" marR="33196" marT="0" marB="0">
                    <a:lnR w="28575" cap="flat" cmpd="sng" algn="ctr">
                      <a:solidFill>
                        <a:schemeClr val="tx1"/>
                      </a:solidFill>
                      <a:prstDash val="solid"/>
                      <a:round/>
                      <a:headEnd type="none" w="med" len="med"/>
                      <a:tailEnd type="none" w="med" len="med"/>
                    </a:lnR>
                    <a:solidFill>
                      <a:schemeClr val="accent3">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rgbClr val="FF0000"/>
                          </a:solidFill>
                          <a:effectLst/>
                          <a:latin typeface="+mn-lt"/>
                          <a:ea typeface="Calibri"/>
                          <a:cs typeface="Times New Roman"/>
                        </a:rPr>
                        <a:t>Accounting of Disclosures - (d)(11)</a:t>
                      </a: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r>
              <a:tr h="326544">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marL="0" marR="0">
                        <a:lnSpc>
                          <a:spcPct val="100000"/>
                        </a:lnSpc>
                        <a:spcBef>
                          <a:spcPts val="0"/>
                        </a:spcBef>
                        <a:spcAft>
                          <a:spcPts val="0"/>
                        </a:spcAft>
                      </a:pPr>
                      <a:r>
                        <a:rPr lang="en-US" sz="850" b="1" dirty="0">
                          <a:solidFill>
                            <a:srgbClr val="FF0000"/>
                          </a:solidFill>
                          <a:effectLst/>
                        </a:rPr>
                        <a:t>End-User Device </a:t>
                      </a:r>
                      <a:r>
                        <a:rPr lang="en-US" sz="850" b="1" dirty="0" smtClean="0">
                          <a:solidFill>
                            <a:srgbClr val="FF0000"/>
                          </a:solidFill>
                          <a:effectLst/>
                        </a:rPr>
                        <a:t>Encryption - (</a:t>
                      </a:r>
                      <a:r>
                        <a:rPr lang="en-US" sz="850" b="1" dirty="0">
                          <a:solidFill>
                            <a:srgbClr val="FF0000"/>
                          </a:solidFill>
                          <a:effectLst/>
                        </a:rPr>
                        <a:t>d)(7)</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l">
                        <a:lnSpc>
                          <a:spcPct val="100000"/>
                        </a:lnSpc>
                        <a:spcBef>
                          <a:spcPts val="0"/>
                        </a:spcBef>
                        <a:spcAft>
                          <a:spcPts val="0"/>
                        </a:spcAft>
                      </a:pPr>
                      <a:r>
                        <a:rPr lang="en-US" sz="850" b="1" dirty="0">
                          <a:solidFill>
                            <a:srgbClr val="FF0000"/>
                          </a:solidFill>
                          <a:effectLst/>
                        </a:rPr>
                        <a:t>Medication </a:t>
                      </a:r>
                      <a:r>
                        <a:rPr lang="en-US" sz="850" b="1" dirty="0" smtClean="0">
                          <a:solidFill>
                            <a:srgbClr val="FF0000"/>
                          </a:solidFill>
                          <a:effectLst/>
                        </a:rPr>
                        <a:t>List -</a:t>
                      </a:r>
                      <a:r>
                        <a:rPr lang="en-US" sz="850" b="1" baseline="0" dirty="0" smtClean="0">
                          <a:solidFill>
                            <a:srgbClr val="FF0000"/>
                          </a:solidFill>
                          <a:effectLst/>
                        </a:rPr>
                        <a:t> </a:t>
                      </a:r>
                      <a:r>
                        <a:rPr lang="en-US" sz="850" b="1" dirty="0" smtClean="0">
                          <a:solidFill>
                            <a:srgbClr val="FF0000"/>
                          </a:solidFill>
                          <a:effectLst/>
                        </a:rPr>
                        <a:t>(</a:t>
                      </a:r>
                      <a:r>
                        <a:rPr lang="en-US" sz="850" b="1" dirty="0">
                          <a:solidFill>
                            <a:srgbClr val="FF0000"/>
                          </a:solidFill>
                          <a:effectLst/>
                        </a:rPr>
                        <a:t>a</a:t>
                      </a:r>
                      <a:r>
                        <a:rPr lang="en-US" sz="850" b="1" dirty="0" smtClean="0">
                          <a:solidFill>
                            <a:srgbClr val="FF0000"/>
                          </a:solidFill>
                          <a:effectLst/>
                        </a:rPr>
                        <a:t>)(7)</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Transmission to Immunization Registries </a:t>
                      </a:r>
                      <a:r>
                        <a:rPr lang="en-US" sz="850" b="1" dirty="0" smtClean="0">
                          <a:solidFill>
                            <a:schemeClr val="tx1"/>
                          </a:solidFill>
                          <a:effectLst/>
                        </a:rPr>
                        <a:t>-(</a:t>
                      </a:r>
                      <a:r>
                        <a:rPr lang="en-US" sz="850" b="1" dirty="0">
                          <a:solidFill>
                            <a:schemeClr val="tx1"/>
                          </a:solidFill>
                          <a:effectLst/>
                        </a:rPr>
                        <a:t>f)(1)</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t>Common Clinical Data Set</a:t>
                      </a:r>
                      <a:r>
                        <a:rPr lang="en-US" sz="850" b="1" baseline="0" dirty="0" smtClean="0"/>
                        <a:t> </a:t>
                      </a:r>
                      <a:r>
                        <a:rPr lang="en-US" sz="850" b="1" dirty="0" smtClean="0"/>
                        <a:t>Summary Record –</a:t>
                      </a:r>
                      <a:r>
                        <a:rPr lang="en-US" sz="850" b="1" baseline="0" dirty="0" smtClean="0"/>
                        <a:t> Create -(b)4)</a:t>
                      </a:r>
                      <a:endParaRPr lang="en-US" sz="850" b="1" dirty="0" smtClean="0"/>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3">
                        <a:lumMod val="60000"/>
                        <a:lumOff val="40000"/>
                      </a:schemeClr>
                    </a:solidFill>
                  </a:tcPr>
                </a:tc>
              </a:tr>
              <a:tr h="295025">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marL="0" marR="0">
                        <a:lnSpc>
                          <a:spcPct val="100000"/>
                        </a:lnSpc>
                        <a:spcBef>
                          <a:spcPts val="0"/>
                        </a:spcBef>
                        <a:spcAft>
                          <a:spcPts val="0"/>
                        </a:spcAft>
                      </a:pPr>
                      <a:r>
                        <a:rPr lang="en-US" sz="850" b="1" dirty="0">
                          <a:solidFill>
                            <a:schemeClr val="tx1"/>
                          </a:solidFill>
                          <a:effectLst/>
                        </a:rPr>
                        <a:t>Integrity - (d)(8)</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l">
                        <a:lnSpc>
                          <a:spcPct val="100000"/>
                        </a:lnSpc>
                        <a:spcBef>
                          <a:spcPts val="0"/>
                        </a:spcBef>
                        <a:spcAft>
                          <a:spcPts val="0"/>
                        </a:spcAft>
                      </a:pPr>
                      <a:r>
                        <a:rPr lang="en-US" sz="850" b="1" dirty="0">
                          <a:solidFill>
                            <a:srgbClr val="FF0000"/>
                          </a:solidFill>
                          <a:effectLst/>
                        </a:rPr>
                        <a:t>Medication Allergy List </a:t>
                      </a:r>
                      <a:r>
                        <a:rPr lang="en-US" sz="850" b="1" dirty="0" smtClean="0">
                          <a:solidFill>
                            <a:srgbClr val="FF0000"/>
                          </a:solidFill>
                          <a:effectLst/>
                        </a:rPr>
                        <a:t>- </a:t>
                      </a:r>
                      <a:r>
                        <a:rPr lang="en-US" sz="850" b="1" dirty="0">
                          <a:solidFill>
                            <a:srgbClr val="FF0000"/>
                          </a:solidFill>
                          <a:effectLst/>
                        </a:rPr>
                        <a:t>(a</a:t>
                      </a:r>
                      <a:r>
                        <a:rPr lang="en-US" sz="850" b="1" dirty="0" smtClean="0">
                          <a:solidFill>
                            <a:srgbClr val="FF0000"/>
                          </a:solidFill>
                          <a:effectLst/>
                        </a:rPr>
                        <a:t>)(8)</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Transmission to PHA – </a:t>
                      </a:r>
                      <a:r>
                        <a:rPr lang="en-US" sz="850" b="1" dirty="0" smtClean="0">
                          <a:solidFill>
                            <a:schemeClr val="tx1"/>
                          </a:solidFill>
                          <a:effectLst/>
                        </a:rPr>
                        <a:t>Syndromic </a:t>
                      </a:r>
                      <a:r>
                        <a:rPr lang="en-US" sz="850" b="1" dirty="0">
                          <a:solidFill>
                            <a:schemeClr val="tx1"/>
                          </a:solidFill>
                          <a:effectLst/>
                        </a:rPr>
                        <a:t>S</a:t>
                      </a:r>
                      <a:r>
                        <a:rPr lang="en-US" sz="850" b="1" dirty="0" smtClean="0">
                          <a:solidFill>
                            <a:schemeClr val="tx1"/>
                          </a:solidFill>
                          <a:effectLst/>
                        </a:rPr>
                        <a:t>urveillance - (</a:t>
                      </a:r>
                      <a:r>
                        <a:rPr lang="en-US" sz="850" b="1" dirty="0">
                          <a:solidFill>
                            <a:schemeClr val="tx1"/>
                          </a:solidFill>
                          <a:effectLst/>
                        </a:rPr>
                        <a:t>f)(2)</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t>Common</a:t>
                      </a:r>
                      <a:r>
                        <a:rPr lang="en-US" sz="850" b="1" baseline="0" dirty="0" smtClean="0"/>
                        <a:t> Clinical Data Set Summary  Record – Receive -(b)(5)</a:t>
                      </a:r>
                      <a:endParaRPr lang="en-US" sz="850" b="1" dirty="0" smtClean="0"/>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3">
                        <a:lumMod val="60000"/>
                        <a:lumOff val="40000"/>
                      </a:schemeClr>
                    </a:solidFill>
                  </a:tcPr>
                </a:tc>
              </a:tr>
              <a:tr h="295025">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marL="0" marR="0">
                        <a:lnSpc>
                          <a:spcPct val="100000"/>
                        </a:lnSpc>
                        <a:spcBef>
                          <a:spcPts val="0"/>
                        </a:spcBef>
                        <a:spcAft>
                          <a:spcPts val="0"/>
                        </a:spcAft>
                      </a:pPr>
                      <a:r>
                        <a:rPr lang="en-US" sz="850" b="1" dirty="0" smtClean="0">
                          <a:solidFill>
                            <a:schemeClr val="tx1"/>
                          </a:solidFill>
                          <a:effectLst/>
                          <a:latin typeface="Calibri"/>
                          <a:ea typeface="Calibri"/>
                          <a:cs typeface="Times New Roman"/>
                        </a:rPr>
                        <a:t>Trusted</a:t>
                      </a:r>
                      <a:r>
                        <a:rPr lang="en-US" sz="850" b="1" baseline="0" dirty="0" smtClean="0">
                          <a:solidFill>
                            <a:schemeClr val="tx1"/>
                          </a:solidFill>
                          <a:effectLst/>
                          <a:latin typeface="Calibri"/>
                          <a:ea typeface="Calibri"/>
                          <a:cs typeface="Times New Roman"/>
                        </a:rPr>
                        <a:t> Connection - (d)(9)</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3">
                        <a:lumMod val="60000"/>
                        <a:lumOff val="40000"/>
                      </a:schemeClr>
                    </a:solidFill>
                  </a:tcPr>
                </a:tc>
                <a:tc>
                  <a:txBody>
                    <a:bodyPr/>
                    <a:lstStyle/>
                    <a:p>
                      <a:pPr marL="0" marR="0" algn="l">
                        <a:lnSpc>
                          <a:spcPct val="100000"/>
                        </a:lnSpc>
                        <a:spcBef>
                          <a:spcPts val="0"/>
                        </a:spcBef>
                        <a:spcAft>
                          <a:spcPts val="0"/>
                        </a:spcAft>
                      </a:pPr>
                      <a:r>
                        <a:rPr lang="en-US" sz="850" b="1" dirty="0">
                          <a:solidFill>
                            <a:schemeClr val="tx1"/>
                          </a:solidFill>
                          <a:effectLst/>
                        </a:rPr>
                        <a:t>CDS </a:t>
                      </a:r>
                      <a:r>
                        <a:rPr lang="en-US" sz="850" b="1" dirty="0" smtClean="0">
                          <a:solidFill>
                            <a:schemeClr val="tx1"/>
                          </a:solidFill>
                          <a:effectLst/>
                        </a:rPr>
                        <a:t>- </a:t>
                      </a:r>
                      <a:r>
                        <a:rPr lang="en-US" sz="850" b="1" dirty="0">
                          <a:solidFill>
                            <a:schemeClr val="tx1"/>
                          </a:solidFill>
                          <a:effectLst/>
                        </a:rPr>
                        <a:t>(a</a:t>
                      </a:r>
                      <a:r>
                        <a:rPr lang="en-US" sz="850" b="1" dirty="0" smtClean="0">
                          <a:solidFill>
                            <a:schemeClr val="tx1"/>
                          </a:solidFill>
                          <a:effectLst/>
                        </a:rPr>
                        <a:t>)(9)</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rgbClr val="FF0000"/>
                          </a:solidFill>
                          <a:effectLst/>
                        </a:rPr>
                        <a:t>Transmission to PHA – Reportable Laboratory Tests and Values/Results - (f)(3)</a:t>
                      </a:r>
                      <a:endParaRPr lang="en-US" sz="850" b="1" dirty="0" smtClean="0">
                        <a:solidFill>
                          <a:srgbClr val="FF0000"/>
                        </a:solidFill>
                        <a:effectLst/>
                        <a:latin typeface="+mn-lt"/>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rowSpan="11">
                  <a:txBody>
                    <a:bodyPr/>
                    <a:lstStyle/>
                    <a:p>
                      <a:pPr marL="0" marR="0">
                        <a:lnSpc>
                          <a:spcPct val="100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1">
                        <a:lumMod val="20000"/>
                        <a:lumOff val="80000"/>
                      </a:schemeClr>
                    </a:solidFill>
                  </a:tcPr>
                </a:tc>
              </a:tr>
              <a:tr h="295025">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nSpc>
                          <a:spcPct val="100000"/>
                        </a:lnSpc>
                      </a:pPr>
                      <a:r>
                        <a:rPr lang="en-US" sz="850" b="1" dirty="0" smtClean="0"/>
                        <a:t>Auditing</a:t>
                      </a:r>
                      <a:r>
                        <a:rPr lang="en-US" sz="850" b="1" baseline="0" dirty="0" smtClean="0"/>
                        <a:t> Actions on Health Information - (d)(10)</a:t>
                      </a:r>
                      <a:endParaRPr lang="en-US" sz="850" b="1" dirty="0"/>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3">
                        <a:lumMod val="60000"/>
                        <a:lumOff val="40000"/>
                      </a:schemeClr>
                    </a:solidFill>
                  </a:tcPr>
                </a:tc>
                <a:tc>
                  <a:txBody>
                    <a:bodyPr/>
                    <a:lstStyle/>
                    <a:p>
                      <a:pPr marL="0" marR="0" algn="l">
                        <a:lnSpc>
                          <a:spcPct val="100000"/>
                        </a:lnSpc>
                        <a:spcBef>
                          <a:spcPts val="0"/>
                        </a:spcBef>
                        <a:spcAft>
                          <a:spcPts val="0"/>
                        </a:spcAft>
                      </a:pPr>
                      <a:r>
                        <a:rPr lang="en-US" sz="850" b="1" dirty="0" smtClean="0">
                          <a:solidFill>
                            <a:srgbClr val="FF0000"/>
                          </a:solidFill>
                          <a:effectLst/>
                        </a:rPr>
                        <a:t>Drug-Formulary </a:t>
                      </a:r>
                      <a:r>
                        <a:rPr lang="en-US" sz="850" b="1" dirty="0">
                          <a:solidFill>
                            <a:srgbClr val="FF0000"/>
                          </a:solidFill>
                          <a:effectLst/>
                        </a:rPr>
                        <a:t>and Preferred Drug List Checks </a:t>
                      </a:r>
                      <a:r>
                        <a:rPr lang="en-US" sz="850" b="1" baseline="0" dirty="0" smtClean="0">
                          <a:solidFill>
                            <a:srgbClr val="FF0000"/>
                          </a:solidFill>
                          <a:effectLst/>
                        </a:rPr>
                        <a:t>- </a:t>
                      </a:r>
                      <a:r>
                        <a:rPr lang="en-US" sz="850" b="1" dirty="0" smtClean="0">
                          <a:solidFill>
                            <a:srgbClr val="FF0000"/>
                          </a:solidFill>
                          <a:effectLst/>
                        </a:rPr>
                        <a:t>(</a:t>
                      </a:r>
                      <a:r>
                        <a:rPr lang="en-US" sz="850" b="1" dirty="0">
                          <a:solidFill>
                            <a:srgbClr val="FF0000"/>
                          </a:solidFill>
                          <a:effectLst/>
                        </a:rPr>
                        <a:t>a)(</a:t>
                      </a:r>
                      <a:r>
                        <a:rPr lang="en-US" sz="850" b="1" dirty="0" smtClean="0">
                          <a:solidFill>
                            <a:srgbClr val="FF0000"/>
                          </a:solidFill>
                          <a:effectLst/>
                        </a:rPr>
                        <a:t>10)</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algn="l">
                        <a:lnSpc>
                          <a:spcPct val="100000"/>
                        </a:lnSpc>
                      </a:pPr>
                      <a:r>
                        <a:rPr lang="en-US" sz="850" b="1" dirty="0" smtClean="0"/>
                        <a:t>Transmission</a:t>
                      </a:r>
                      <a:r>
                        <a:rPr lang="en-US" sz="850" b="1" baseline="0" dirty="0" smtClean="0"/>
                        <a:t> of Cancer Registries - (f)(4)</a:t>
                      </a:r>
                      <a:endParaRPr lang="en-US" sz="850" b="1" dirty="0"/>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vMerge="1">
                  <a:txBody>
                    <a:bodyPr/>
                    <a:lstStyle/>
                    <a:p>
                      <a:pPr marL="0" marR="0">
                        <a:lnSpc>
                          <a:spcPct val="100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265044">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marL="0" marR="0">
                        <a:lnSpc>
                          <a:spcPct val="100000"/>
                        </a:lnSpc>
                        <a:spcBef>
                          <a:spcPts val="0"/>
                        </a:spcBef>
                        <a:spcAft>
                          <a:spcPts val="0"/>
                        </a:spcAft>
                      </a:pPr>
                      <a:r>
                        <a:rPr lang="en-US" sz="850" b="1" dirty="0">
                          <a:solidFill>
                            <a:schemeClr val="tx1"/>
                          </a:solidFill>
                          <a:effectLst/>
                        </a:rPr>
                        <a:t>Safety Enhanced Design - (g)(3)</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l">
                        <a:lnSpc>
                          <a:spcPct val="100000"/>
                        </a:lnSpc>
                        <a:spcBef>
                          <a:spcPts val="0"/>
                        </a:spcBef>
                        <a:spcAft>
                          <a:spcPts val="0"/>
                        </a:spcAft>
                      </a:pPr>
                      <a:r>
                        <a:rPr lang="en-US" sz="850" b="1" dirty="0">
                          <a:solidFill>
                            <a:srgbClr val="FF0000"/>
                          </a:solidFill>
                          <a:effectLst/>
                        </a:rPr>
                        <a:t>Smoking Status - (a)(</a:t>
                      </a:r>
                      <a:r>
                        <a:rPr lang="en-US" sz="850" b="1" dirty="0" smtClean="0">
                          <a:solidFill>
                            <a:srgbClr val="FF0000"/>
                          </a:solidFill>
                          <a:effectLst/>
                        </a:rPr>
                        <a:t>11)</a:t>
                      </a: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Transmission to PHA </a:t>
                      </a:r>
                      <a:r>
                        <a:rPr lang="en-US" sz="850" b="1" dirty="0" smtClean="0">
                          <a:solidFill>
                            <a:schemeClr val="tx1"/>
                          </a:solidFill>
                          <a:effectLst/>
                        </a:rPr>
                        <a:t>– Electronic Case Reporting - (</a:t>
                      </a:r>
                      <a:r>
                        <a:rPr lang="en-US" sz="850" b="1" dirty="0">
                          <a:solidFill>
                            <a:schemeClr val="tx1"/>
                          </a:solidFill>
                          <a:effectLst/>
                        </a:rPr>
                        <a:t>f)(5)</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3">
                        <a:lumMod val="60000"/>
                        <a:lumOff val="40000"/>
                      </a:schemeClr>
                    </a:solidFill>
                  </a:tcPr>
                </a:tc>
                <a:tc vMerge="1">
                  <a:txBody>
                    <a:bodyPr/>
                    <a:lstStyle/>
                    <a:p>
                      <a:pPr>
                        <a:lnSpc>
                          <a:spcPct val="100000"/>
                        </a:lnSpc>
                      </a:pPr>
                      <a:endParaRPr lang="en-US" dirty="0"/>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278815">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marL="0" marR="0">
                        <a:lnSpc>
                          <a:spcPct val="100000"/>
                        </a:lnSpc>
                        <a:spcBef>
                          <a:spcPts val="0"/>
                        </a:spcBef>
                        <a:spcAft>
                          <a:spcPts val="0"/>
                        </a:spcAft>
                      </a:pPr>
                      <a:r>
                        <a:rPr lang="en-US" sz="850" b="1" dirty="0">
                          <a:solidFill>
                            <a:schemeClr val="tx1"/>
                          </a:solidFill>
                          <a:effectLst/>
                        </a:rPr>
                        <a:t>Consolidated CDA Creation Performance </a:t>
                      </a:r>
                      <a:r>
                        <a:rPr lang="en-US" sz="850" b="1" dirty="0" smtClean="0">
                          <a:solidFill>
                            <a:schemeClr val="tx1"/>
                          </a:solidFill>
                          <a:effectLst/>
                        </a:rPr>
                        <a:t>- </a:t>
                      </a:r>
                      <a:r>
                        <a:rPr lang="en-US" sz="850" b="1" dirty="0">
                          <a:solidFill>
                            <a:schemeClr val="tx1"/>
                          </a:solidFill>
                          <a:effectLst/>
                        </a:rPr>
                        <a:t>(g)(6)</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l">
                        <a:lnSpc>
                          <a:spcPct val="100000"/>
                        </a:lnSpc>
                        <a:spcBef>
                          <a:spcPts val="0"/>
                        </a:spcBef>
                        <a:spcAft>
                          <a:spcPts val="0"/>
                        </a:spcAft>
                      </a:pPr>
                      <a:r>
                        <a:rPr lang="en-US" sz="850" b="1" dirty="0">
                          <a:solidFill>
                            <a:schemeClr val="tx1"/>
                          </a:solidFill>
                          <a:effectLst/>
                        </a:rPr>
                        <a:t>Family Health </a:t>
                      </a:r>
                      <a:r>
                        <a:rPr lang="en-US" sz="850" b="1" dirty="0" smtClean="0">
                          <a:solidFill>
                            <a:schemeClr val="tx1"/>
                          </a:solidFill>
                          <a:effectLst/>
                        </a:rPr>
                        <a:t>History - </a:t>
                      </a:r>
                      <a:r>
                        <a:rPr lang="en-US" sz="850" b="1" dirty="0">
                          <a:solidFill>
                            <a:schemeClr val="tx1"/>
                          </a:solidFill>
                          <a:effectLst/>
                        </a:rPr>
                        <a:t>(a)(</a:t>
                      </a:r>
                      <a:r>
                        <a:rPr lang="en-US" sz="850" b="1" dirty="0" smtClean="0">
                          <a:solidFill>
                            <a:schemeClr val="tx1"/>
                          </a:solidFill>
                          <a:effectLst/>
                        </a:rPr>
                        <a:t>12)</a:t>
                      </a:r>
                      <a:endParaRPr lang="en-US" sz="850" b="1" i="0" strike="sngStrike" baseline="0"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a:solidFill>
                            <a:schemeClr val="tx1"/>
                          </a:solidFill>
                          <a:effectLst/>
                        </a:rPr>
                        <a:t>Transmission to PHA – </a:t>
                      </a:r>
                      <a:r>
                        <a:rPr lang="en-US" sz="850" b="1" dirty="0" smtClean="0">
                          <a:solidFill>
                            <a:schemeClr val="tx1"/>
                          </a:solidFill>
                          <a:effectLst/>
                        </a:rPr>
                        <a:t>Antimicrobial Use </a:t>
                      </a:r>
                      <a:r>
                        <a:rPr lang="en-US" sz="850" b="1" dirty="0">
                          <a:solidFill>
                            <a:schemeClr val="tx1"/>
                          </a:solidFill>
                          <a:effectLst/>
                        </a:rPr>
                        <a:t>and </a:t>
                      </a:r>
                      <a:r>
                        <a:rPr lang="en-US" sz="850" b="1" dirty="0" smtClean="0">
                          <a:solidFill>
                            <a:schemeClr val="tx1"/>
                          </a:solidFill>
                          <a:effectLst/>
                        </a:rPr>
                        <a:t>Resistance Reporting - </a:t>
                      </a:r>
                      <a:r>
                        <a:rPr lang="en-US" sz="850" b="1" dirty="0">
                          <a:solidFill>
                            <a:schemeClr val="tx1"/>
                          </a:solidFill>
                          <a:effectLst/>
                        </a:rPr>
                        <a:t>(f)(6)</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3">
                        <a:lumMod val="60000"/>
                        <a:lumOff val="40000"/>
                      </a:schemeClr>
                    </a:solidFill>
                  </a:tcPr>
                </a:tc>
                <a:tc vMerge="1">
                  <a:txBody>
                    <a:bodyPr/>
                    <a:lstStyle/>
                    <a:p>
                      <a:pPr>
                        <a:lnSpc>
                          <a:spcPct val="100000"/>
                        </a:lnSpc>
                      </a:pPr>
                      <a:endParaRPr lang="en-US" dirty="0"/>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265044">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solidFill>
                      <a:schemeClr val="accent1">
                        <a:lumMod val="20000"/>
                        <a:lumOff val="80000"/>
                      </a:schemeClr>
                    </a:solidFill>
                  </a:tcPr>
                </a:tc>
                <a:tc rowSpan="7">
                  <a:txBody>
                    <a:bodyPr/>
                    <a:lstStyle/>
                    <a:p>
                      <a:pPr marL="0" marR="0">
                        <a:lnSpc>
                          <a:spcPct val="100000"/>
                        </a:lnSpc>
                        <a:spcBef>
                          <a:spcPts val="0"/>
                        </a:spcBef>
                        <a:spcAft>
                          <a:spcPts val="0"/>
                        </a:spcAft>
                      </a:pPr>
                      <a:r>
                        <a:rPr lang="en-US" sz="850" b="1" dirty="0">
                          <a:solidFill>
                            <a:schemeClr val="tx1"/>
                          </a:solidFill>
                          <a:effectLst/>
                          <a:latin typeface="+mn-lt"/>
                        </a:rPr>
                        <a:t> </a:t>
                      </a:r>
                      <a:endParaRPr lang="en-US" sz="850" b="1" dirty="0">
                        <a:solidFill>
                          <a:schemeClr val="tx1"/>
                        </a:solidFill>
                        <a:effectLst/>
                        <a:latin typeface="+mn-lt"/>
                        <a:ea typeface="Calibri"/>
                        <a:cs typeface="Times New Roman"/>
                      </a:endParaRPr>
                    </a:p>
                    <a:p>
                      <a:pPr marL="0" marR="0">
                        <a:lnSpc>
                          <a:spcPct val="100000"/>
                        </a:lnSpc>
                        <a:spcBef>
                          <a:spcPts val="0"/>
                        </a:spcBef>
                        <a:spcAft>
                          <a:spcPts val="0"/>
                        </a:spcAft>
                      </a:pPr>
                      <a:r>
                        <a:rPr lang="en-US" sz="850" b="1" dirty="0">
                          <a:solidFill>
                            <a:schemeClr val="tx1"/>
                          </a:solidFill>
                          <a:effectLst/>
                        </a:rPr>
                        <a:t> </a:t>
                      </a:r>
                      <a:endParaRPr lang="en-US" sz="850" b="1" dirty="0">
                        <a:solidFill>
                          <a:schemeClr val="tx1"/>
                        </a:solidFill>
                        <a:effectLst/>
                        <a:latin typeface="Calibri"/>
                        <a:ea typeface="Calibri"/>
                        <a:cs typeface="Times New Roman"/>
                      </a:endParaRPr>
                    </a:p>
                    <a:p>
                      <a:pPr marL="0" marR="0">
                        <a:lnSpc>
                          <a:spcPct val="100000"/>
                        </a:lnSpc>
                        <a:spcBef>
                          <a:spcPts val="0"/>
                        </a:spcBef>
                        <a:spcAft>
                          <a:spcPts val="0"/>
                        </a:spcAft>
                      </a:pPr>
                      <a:r>
                        <a:rPr lang="en-US" sz="850" b="1" dirty="0">
                          <a:solidFill>
                            <a:schemeClr val="tx1"/>
                          </a:solidFill>
                          <a:effectLst/>
                        </a:rPr>
                        <a:t> </a:t>
                      </a:r>
                      <a:endParaRPr lang="en-US" sz="850" b="1" dirty="0">
                        <a:solidFill>
                          <a:schemeClr val="tx1"/>
                        </a:solidFill>
                        <a:effectLst/>
                        <a:latin typeface="Calibri"/>
                        <a:ea typeface="Calibri"/>
                        <a:cs typeface="Times New Roman"/>
                      </a:endParaRPr>
                    </a:p>
                    <a:p>
                      <a:pPr marL="0" marR="0">
                        <a:lnSpc>
                          <a:spcPct val="114000"/>
                        </a:lnSpc>
                        <a:spcBef>
                          <a:spcPts val="0"/>
                        </a:spcBef>
                        <a:spcAft>
                          <a:spcPts val="0"/>
                        </a:spcAft>
                      </a:pPr>
                      <a:r>
                        <a:rPr lang="en-US" sz="850" b="1" dirty="0">
                          <a:solidFill>
                            <a:schemeClr val="tx1"/>
                          </a:solidFill>
                          <a:effectLst/>
                        </a:rPr>
                        <a:t> </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chemeClr val="tx1"/>
                          </a:solidFill>
                          <a:effectLst/>
                          <a:latin typeface="+mn-lt"/>
                        </a:rPr>
                        <a:t>Patient-Specific Education Resources -(a)(13)</a:t>
                      </a:r>
                      <a:endParaRPr lang="en-US" sz="850" b="1" dirty="0" smtClean="0">
                        <a:solidFill>
                          <a:schemeClr val="tx1"/>
                        </a:solidFill>
                        <a:effectLst/>
                        <a:latin typeface="+mn-lt"/>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chemeClr val="tx1"/>
                          </a:solidFill>
                          <a:effectLst/>
                        </a:rPr>
                        <a:t>Transmission to PHA – Health Care Surveys - (f)(7)</a:t>
                      </a:r>
                      <a:endParaRPr lang="en-US" sz="850" b="1" dirty="0" smtClean="0">
                        <a:solidFill>
                          <a:schemeClr val="tx1"/>
                        </a:solidFill>
                        <a:effectLst/>
                        <a:latin typeface="+mn-lt"/>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accent3">
                        <a:lumMod val="60000"/>
                        <a:lumOff val="40000"/>
                      </a:schemeClr>
                    </a:solidFill>
                  </a:tcPr>
                </a:tc>
                <a:tc vMerge="1">
                  <a:txBody>
                    <a:bodyPr/>
                    <a:lstStyle/>
                    <a:p>
                      <a:pPr>
                        <a:lnSpc>
                          <a:spcPct val="100000"/>
                        </a:lnSpc>
                      </a:pPr>
                      <a:endParaRPr lang="en-US" dirty="0"/>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305354">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solidFill>
                      <a:schemeClr val="accent1">
                        <a:lumMod val="20000"/>
                        <a:lumOff val="80000"/>
                      </a:schemeClr>
                    </a:solidFill>
                  </a:tcPr>
                </a:tc>
                <a:tc vMerge="1">
                  <a:txBody>
                    <a:bodyPr/>
                    <a:lstStyle/>
                    <a:p>
                      <a:pPr marL="0" marR="0">
                        <a:lnSpc>
                          <a:spcPct val="100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chemeClr val="tx1"/>
                          </a:solidFill>
                          <a:effectLst/>
                        </a:rPr>
                        <a:t>Implantable Device List - (a)(14)</a:t>
                      </a:r>
                      <a:endParaRPr lang="en-US" sz="850" b="1" dirty="0" smtClean="0">
                        <a:solidFill>
                          <a:schemeClr val="tx1"/>
                        </a:solidFill>
                        <a:effectLst/>
                        <a:latin typeface="+mn-lt"/>
                        <a:ea typeface="Calibri"/>
                        <a:cs typeface="Times New Roman"/>
                      </a:endParaRPr>
                    </a:p>
                    <a:p>
                      <a:pPr algn="l">
                        <a:lnSpc>
                          <a:spcPct val="100000"/>
                        </a:lnSpc>
                      </a:pPr>
                      <a:endParaRPr lang="en-US" sz="850" dirty="0"/>
                    </a:p>
                  </a:txBody>
                  <a:tcPr marL="33196" marR="33196" marT="0" marB="0">
                    <a:lnL w="28575" cap="flat" cmpd="sng" algn="ctr">
                      <a:solidFill>
                        <a:schemeClr val="tx1"/>
                      </a:solidFill>
                      <a:prstDash val="solid"/>
                      <a:round/>
                      <a:headEnd type="none" w="med" len="med"/>
                      <a:tailEnd type="none" w="med" len="med"/>
                    </a:lnL>
                    <a:solidFill>
                      <a:schemeClr val="accent3">
                        <a:lumMod val="60000"/>
                        <a:lumOff val="40000"/>
                      </a:schemeClr>
                    </a:solidFill>
                  </a:tcPr>
                </a:tc>
                <a:tc>
                  <a:txBody>
                    <a:bodyPr/>
                    <a:lstStyle/>
                    <a:p>
                      <a:pPr algn="l">
                        <a:lnSpc>
                          <a:spcPct val="100000"/>
                        </a:lnSpc>
                      </a:pPr>
                      <a:r>
                        <a:rPr lang="en-US" sz="850" b="1" dirty="0" smtClean="0">
                          <a:solidFill>
                            <a:schemeClr val="tx1"/>
                          </a:solidFill>
                          <a:effectLst/>
                        </a:rPr>
                        <a:t>Automated Numerator Recording - (g)(1) or Automated Measure Calculation - (g)(2)</a:t>
                      </a:r>
                      <a:endParaRPr lang="en-US" sz="850" dirty="0"/>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vMerge="1">
                  <a:txBody>
                    <a:bodyPr/>
                    <a:lstStyle/>
                    <a:p>
                      <a:pPr>
                        <a:lnSpc>
                          <a:spcPct val="100000"/>
                        </a:lnSpc>
                      </a:pPr>
                      <a:endParaRPr lang="en-US" dirty="0"/>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265044">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solidFill>
                      <a:schemeClr val="accent1">
                        <a:lumMod val="20000"/>
                        <a:lumOff val="80000"/>
                      </a:schemeClr>
                    </a:solidFill>
                  </a:tcPr>
                </a:tc>
                <a:tc vMerge="1">
                  <a:txBody>
                    <a:bodyPr/>
                    <a:lstStyle/>
                    <a:p>
                      <a:pPr marL="0" marR="0">
                        <a:lnSpc>
                          <a:spcPct val="100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chemeClr val="tx1"/>
                          </a:solidFill>
                          <a:effectLst/>
                        </a:rPr>
                        <a:t>Transitions of Care </a:t>
                      </a:r>
                      <a:r>
                        <a:rPr lang="en-US" sz="850" b="1" baseline="0" dirty="0" smtClean="0">
                          <a:solidFill>
                            <a:schemeClr val="tx1"/>
                          </a:solidFill>
                          <a:effectLst/>
                        </a:rPr>
                        <a:t> - </a:t>
                      </a:r>
                      <a:r>
                        <a:rPr lang="en-US" sz="850" b="1" dirty="0" smtClean="0">
                          <a:solidFill>
                            <a:schemeClr val="tx1"/>
                          </a:solidFill>
                          <a:effectLst/>
                        </a:rPr>
                        <a:t>(b)(1)</a:t>
                      </a:r>
                      <a:endParaRPr lang="en-US" sz="850" b="1" dirty="0" smtClean="0">
                        <a:solidFill>
                          <a:schemeClr val="tx1"/>
                        </a:solidFill>
                        <a:effectLst/>
                        <a:latin typeface="+mn-lt"/>
                        <a:ea typeface="Calibri"/>
                        <a:cs typeface="Times New Roman"/>
                      </a:endParaRPr>
                    </a:p>
                    <a:p>
                      <a:pPr marL="0" marR="0" algn="l">
                        <a:lnSpc>
                          <a:spcPct val="100000"/>
                        </a:lnSpc>
                        <a:spcBef>
                          <a:spcPts val="0"/>
                        </a:spcBef>
                        <a:spcAft>
                          <a:spcPts val="0"/>
                        </a:spcAft>
                      </a:pP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strike="noStrike" dirty="0" smtClean="0">
                          <a:solidFill>
                            <a:schemeClr val="tx1"/>
                          </a:solidFill>
                          <a:effectLst/>
                        </a:rPr>
                        <a:t>Application Access</a:t>
                      </a:r>
                      <a:r>
                        <a:rPr lang="en-US" sz="850" b="1" strike="noStrike" baseline="0" dirty="0" smtClean="0">
                          <a:solidFill>
                            <a:schemeClr val="tx1"/>
                          </a:solidFill>
                          <a:effectLst/>
                        </a:rPr>
                        <a:t> </a:t>
                      </a:r>
                      <a:r>
                        <a:rPr lang="en-US" sz="850" b="1" strike="noStrike" dirty="0" smtClean="0">
                          <a:solidFill>
                            <a:schemeClr val="tx1"/>
                          </a:solidFill>
                          <a:effectLst/>
                        </a:rPr>
                        <a:t>– Patient Selection</a:t>
                      </a:r>
                      <a:r>
                        <a:rPr lang="en-US" sz="850" b="1" strike="noStrike" baseline="0" dirty="0" smtClean="0">
                          <a:solidFill>
                            <a:schemeClr val="tx1"/>
                          </a:solidFill>
                          <a:effectLst/>
                        </a:rPr>
                        <a:t> - </a:t>
                      </a:r>
                      <a:r>
                        <a:rPr lang="en-US" sz="850" b="1" strike="noStrike" dirty="0" smtClean="0">
                          <a:solidFill>
                            <a:schemeClr val="tx1"/>
                          </a:solidFill>
                          <a:effectLst/>
                        </a:rPr>
                        <a:t>(g)(7)</a:t>
                      </a:r>
                      <a:endParaRPr lang="en-US" sz="850" strike="noStrike" dirty="0"/>
                    </a:p>
                  </a:txBody>
                  <a:tcPr marL="33196" marR="33196" marT="0" marB="0">
                    <a:lnR w="28575" cap="flat" cmpd="sng" algn="ctr">
                      <a:solidFill>
                        <a:schemeClr val="tx1"/>
                      </a:solidFill>
                      <a:prstDash val="solid"/>
                      <a:round/>
                      <a:headEnd type="none" w="med" len="med"/>
                      <a:tailEnd type="none" w="med" len="med"/>
                    </a:lnR>
                    <a:solidFill>
                      <a:schemeClr val="accent3">
                        <a:lumMod val="60000"/>
                        <a:lumOff val="40000"/>
                      </a:schemeClr>
                    </a:solidFill>
                  </a:tcPr>
                </a:tc>
                <a:tc vMerge="1">
                  <a:txBody>
                    <a:bodyPr/>
                    <a:lstStyle/>
                    <a:p>
                      <a:pPr marL="0" marR="0">
                        <a:lnSpc>
                          <a:spcPct val="100000"/>
                        </a:lnSpc>
                        <a:spcBef>
                          <a:spcPts val="0"/>
                        </a:spcBef>
                        <a:spcAft>
                          <a:spcPts val="0"/>
                        </a:spcAft>
                      </a:pPr>
                      <a:endParaRPr lang="en-US" sz="850" b="1" dirty="0">
                        <a:solidFill>
                          <a:srgbClr val="FF0000"/>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305354">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solidFill>
                      <a:schemeClr val="accent1">
                        <a:lumMod val="20000"/>
                        <a:lumOff val="80000"/>
                      </a:schemeClr>
                    </a:solidFill>
                  </a:tcPr>
                </a:tc>
                <a:tc vMerge="1">
                  <a:txBody>
                    <a:bodyPr/>
                    <a:lstStyle/>
                    <a:p>
                      <a:pPr marL="0" marR="0">
                        <a:lnSpc>
                          <a:spcPct val="100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solidFill>
                            <a:schemeClr val="tx1"/>
                          </a:solidFill>
                          <a:effectLst/>
                        </a:rPr>
                        <a:t>Clinical Information Reconciliation and Incorporation - (b)(2)</a:t>
                      </a:r>
                      <a:endParaRPr lang="en-US" sz="850" b="1" dirty="0" smtClean="0">
                        <a:solidFill>
                          <a:schemeClr val="tx1"/>
                        </a:solidFill>
                        <a:effectLst/>
                        <a:latin typeface="+mn-lt"/>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algn="l">
                        <a:lnSpc>
                          <a:spcPct val="100000"/>
                        </a:lnSpc>
                      </a:pPr>
                      <a:r>
                        <a:rPr lang="en-US" sz="850" b="1" dirty="0" smtClean="0"/>
                        <a:t>Application</a:t>
                      </a:r>
                      <a:r>
                        <a:rPr lang="en-US" sz="850" b="1" baseline="0" dirty="0" smtClean="0"/>
                        <a:t> Access </a:t>
                      </a:r>
                      <a:r>
                        <a:rPr lang="en-US" sz="850" b="1" strike="noStrike" dirty="0" smtClean="0">
                          <a:solidFill>
                            <a:schemeClr val="tx1"/>
                          </a:solidFill>
                          <a:effectLst/>
                        </a:rPr>
                        <a:t>– Data Category Request - (g)(8)</a:t>
                      </a:r>
                      <a:endParaRPr lang="en-US" sz="850" b="1" dirty="0"/>
                    </a:p>
                  </a:txBody>
                  <a:tcPr marL="33196" marR="33196" marT="0" marB="0">
                    <a:lnR w="28575" cap="flat" cmpd="sng" algn="ctr">
                      <a:solidFill>
                        <a:schemeClr val="tx1"/>
                      </a:solidFill>
                      <a:prstDash val="solid"/>
                      <a:round/>
                      <a:headEnd type="none" w="med" len="med"/>
                      <a:tailEnd type="none" w="med" len="med"/>
                    </a:lnR>
                    <a:solidFill>
                      <a:schemeClr val="accent3">
                        <a:lumMod val="60000"/>
                        <a:lumOff val="40000"/>
                      </a:schemeClr>
                    </a:solidFill>
                  </a:tcPr>
                </a:tc>
                <a:tc vMerge="1">
                  <a:txBody>
                    <a:bodyPr/>
                    <a:lstStyle/>
                    <a:p>
                      <a:pPr>
                        <a:lnSpc>
                          <a:spcPct val="100000"/>
                        </a:lnSpc>
                      </a:pPr>
                      <a:endParaRPr lang="en-US" sz="850" b="1" dirty="0"/>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305354">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solidFill>
                      <a:schemeClr val="accent1">
                        <a:lumMod val="20000"/>
                        <a:lumOff val="80000"/>
                      </a:schemeClr>
                    </a:solidFill>
                  </a:tcPr>
                </a:tc>
                <a:tc vMerge="1">
                  <a:txBody>
                    <a:bodyPr/>
                    <a:lstStyle/>
                    <a:p>
                      <a:pPr marL="0" marR="0">
                        <a:lnSpc>
                          <a:spcPct val="100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noFill/>
                  </a:tcPr>
                </a:tc>
                <a:tc>
                  <a:txBody>
                    <a:bodyPr/>
                    <a:lstStyle/>
                    <a:p>
                      <a:pPr marL="0" marR="0" algn="l">
                        <a:lnSpc>
                          <a:spcPct val="100000"/>
                        </a:lnSpc>
                        <a:spcBef>
                          <a:spcPts val="0"/>
                        </a:spcBef>
                        <a:spcAft>
                          <a:spcPts val="0"/>
                        </a:spcAft>
                      </a:pPr>
                      <a:r>
                        <a:rPr lang="en-US" sz="850" b="1" dirty="0" smtClean="0">
                          <a:solidFill>
                            <a:schemeClr val="tx1"/>
                          </a:solidFill>
                          <a:effectLst/>
                        </a:rPr>
                        <a:t>Electronic Prescribing </a:t>
                      </a:r>
                      <a:r>
                        <a:rPr lang="en-US" sz="850" b="1" dirty="0">
                          <a:solidFill>
                            <a:schemeClr val="tx1"/>
                          </a:solidFill>
                          <a:effectLst/>
                        </a:rPr>
                        <a:t>-  (b)(3)</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smtClean="0"/>
                        <a:t>Application Access –</a:t>
                      </a:r>
                      <a:r>
                        <a:rPr lang="en-US" sz="850" b="1" baseline="0" dirty="0" smtClean="0"/>
                        <a:t> All Data Request -(g)(9)</a:t>
                      </a:r>
                      <a:endParaRPr lang="en-US" sz="850" b="1" dirty="0" smtClean="0"/>
                    </a:p>
                  </a:txBody>
                  <a:tcPr marL="33196" marR="33196" marT="0" marB="0">
                    <a:lnR w="28575" cap="flat" cmpd="sng" algn="ctr">
                      <a:solidFill>
                        <a:schemeClr val="tx1"/>
                      </a:solidFill>
                      <a:prstDash val="solid"/>
                      <a:round/>
                      <a:headEnd type="none" w="med" len="med"/>
                      <a:tailEnd type="none" w="med" len="med"/>
                    </a:lnR>
                    <a:solidFill>
                      <a:schemeClr val="accent3">
                        <a:lumMod val="60000"/>
                        <a:lumOff val="40000"/>
                      </a:schemeClr>
                    </a:solidFill>
                  </a:tcPr>
                </a:tc>
                <a:tc vMerge="1">
                  <a:txBody>
                    <a:bodyPr/>
                    <a:lstStyle/>
                    <a:p>
                      <a:pPr>
                        <a:lnSpc>
                          <a:spcPct val="100000"/>
                        </a:lnSpc>
                      </a:pPr>
                      <a:endParaRPr lang="en-US" sz="850" b="1" dirty="0"/>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160572">
                <a:tc vMerge="1">
                  <a:txBody>
                    <a:bodyPr/>
                    <a:lstStyle/>
                    <a:p>
                      <a:pPr marL="0" marR="0">
                        <a:lnSpc>
                          <a:spcPct val="100000"/>
                        </a:lnSpc>
                        <a:spcBef>
                          <a:spcPts val="0"/>
                        </a:spcBef>
                        <a:spcAft>
                          <a:spcPts val="0"/>
                        </a:spcAft>
                      </a:pPr>
                      <a:endParaRPr lang="en-US" sz="850" dirty="0">
                        <a:effectLst/>
                        <a:latin typeface="Calibri"/>
                        <a:ea typeface="Calibri"/>
                        <a:cs typeface="Times New Roman"/>
                      </a:endParaRPr>
                    </a:p>
                  </a:txBody>
                  <a:tcPr marL="33196" marR="33196" marT="0" marB="0">
                    <a:solidFill>
                      <a:schemeClr val="accent1">
                        <a:lumMod val="20000"/>
                        <a:lumOff val="80000"/>
                      </a:schemeClr>
                    </a:solidFill>
                  </a:tcPr>
                </a:tc>
                <a:tc vMerge="1">
                  <a:txBody>
                    <a:bodyPr/>
                    <a:lstStyle/>
                    <a:p>
                      <a:pPr marL="0" marR="0">
                        <a:lnSpc>
                          <a:spcPct val="100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noFill/>
                  </a:tcPr>
                </a:tc>
                <a:tc>
                  <a:txBody>
                    <a:bodyPr/>
                    <a:lstStyle/>
                    <a:p>
                      <a:pPr marL="0" marR="0" algn="l">
                        <a:lnSpc>
                          <a:spcPct val="100000"/>
                        </a:lnSpc>
                        <a:spcBef>
                          <a:spcPts val="0"/>
                        </a:spcBef>
                        <a:spcAft>
                          <a:spcPts val="0"/>
                        </a:spcAft>
                      </a:pPr>
                      <a:r>
                        <a:rPr lang="en-US" sz="850" b="1" dirty="0">
                          <a:solidFill>
                            <a:schemeClr val="tx1"/>
                          </a:solidFill>
                          <a:effectLst/>
                        </a:rPr>
                        <a:t>Data </a:t>
                      </a:r>
                      <a:r>
                        <a:rPr lang="en-US" sz="850" b="1" dirty="0" smtClean="0">
                          <a:solidFill>
                            <a:schemeClr val="tx1"/>
                          </a:solidFill>
                          <a:effectLst/>
                        </a:rPr>
                        <a:t>Export</a:t>
                      </a:r>
                      <a:r>
                        <a:rPr lang="en-US" sz="850" b="1" baseline="0" dirty="0" smtClean="0">
                          <a:solidFill>
                            <a:schemeClr val="tx1"/>
                          </a:solidFill>
                          <a:effectLst/>
                        </a:rPr>
                        <a:t> -</a:t>
                      </a:r>
                      <a:r>
                        <a:rPr lang="en-US" sz="850" b="1" dirty="0" smtClean="0">
                          <a:solidFill>
                            <a:schemeClr val="tx1"/>
                          </a:solidFill>
                          <a:effectLst/>
                        </a:rPr>
                        <a:t> </a:t>
                      </a:r>
                      <a:r>
                        <a:rPr lang="en-US" sz="850" b="1" dirty="0">
                          <a:solidFill>
                            <a:schemeClr val="tx1"/>
                          </a:solidFill>
                          <a:effectLst/>
                        </a:rPr>
                        <a:t>(b)(6)</a:t>
                      </a: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solidFill>
                      <a:schemeClr val="bg1">
                        <a:lumMod val="95000"/>
                      </a:schemeClr>
                    </a:solidFill>
                  </a:tcPr>
                </a:tc>
                <a:tc>
                  <a:txBody>
                    <a:bodyPr/>
                    <a:lstStyle/>
                    <a:p>
                      <a:pPr marL="0" marR="0" algn="l">
                        <a:lnSpc>
                          <a:spcPct val="100000"/>
                        </a:lnSpc>
                        <a:spcBef>
                          <a:spcPts val="0"/>
                        </a:spcBef>
                        <a:spcAft>
                          <a:spcPts val="0"/>
                        </a:spcAft>
                      </a:pPr>
                      <a:r>
                        <a:rPr lang="en-US" sz="850" b="1" dirty="0" smtClean="0">
                          <a:solidFill>
                            <a:schemeClr val="tx1"/>
                          </a:solidFill>
                          <a:effectLst/>
                          <a:latin typeface="Calibri"/>
                          <a:ea typeface="Calibri"/>
                          <a:cs typeface="Times New Roman"/>
                        </a:rPr>
                        <a:t>Direct Project - (h)(1)</a:t>
                      </a: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solidFill>
                      <a:schemeClr val="bg1">
                        <a:lumMod val="95000"/>
                      </a:schemeClr>
                    </a:solidFill>
                  </a:tcPr>
                </a:tc>
                <a:tc vMerge="1">
                  <a:txBody>
                    <a:bodyPr/>
                    <a:lstStyle/>
                    <a:p>
                      <a:pPr marL="0" marR="0">
                        <a:lnSpc>
                          <a:spcPct val="100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r h="304467">
                <a:tc vMerge="1">
                  <a:txBody>
                    <a:bodyPr/>
                    <a:lstStyle/>
                    <a:p>
                      <a:pPr marL="0" marR="0">
                        <a:lnSpc>
                          <a:spcPct val="114000"/>
                        </a:lnSpc>
                        <a:spcBef>
                          <a:spcPts val="0"/>
                        </a:spcBef>
                        <a:spcAft>
                          <a:spcPts val="0"/>
                        </a:spcAft>
                      </a:pPr>
                      <a:endParaRPr lang="en-US" sz="850" dirty="0">
                        <a:effectLst/>
                        <a:latin typeface="Calibri"/>
                        <a:ea typeface="Calibri"/>
                        <a:cs typeface="Times New Roman"/>
                      </a:endParaRPr>
                    </a:p>
                  </a:txBody>
                  <a:tcPr marL="33196" marR="33196" marT="0" marB="0">
                    <a:solidFill>
                      <a:schemeClr val="accent1">
                        <a:lumMod val="20000"/>
                        <a:lumOff val="80000"/>
                      </a:schemeClr>
                    </a:solidFill>
                  </a:tcPr>
                </a:tc>
                <a:tc vMerge="1">
                  <a:txBody>
                    <a:bodyPr/>
                    <a:lstStyle/>
                    <a:p>
                      <a:pPr marL="0" marR="0">
                        <a:lnSpc>
                          <a:spcPct val="114000"/>
                        </a:lnSpc>
                        <a:spcBef>
                          <a:spcPts val="0"/>
                        </a:spcBef>
                        <a:spcAft>
                          <a:spcPts val="0"/>
                        </a:spcAft>
                      </a:pPr>
                      <a:endParaRPr lang="en-US" sz="850" b="1" dirty="0">
                        <a:solidFill>
                          <a:schemeClr val="tx1"/>
                        </a:solidFill>
                        <a:effectLst/>
                        <a:latin typeface="Calibri"/>
                        <a:ea typeface="Calibri"/>
                        <a:cs typeface="Times New Roman"/>
                      </a:endParaRPr>
                    </a:p>
                  </a:txBody>
                  <a:tcPr marL="33196" marR="33196" marT="0" marB="0">
                    <a:lnR w="28575" cap="flat" cmpd="sng" algn="ctr">
                      <a:solidFill>
                        <a:schemeClr val="tx1"/>
                      </a:solidFill>
                      <a:prstDash val="solid"/>
                      <a:round/>
                      <a:headEnd type="none" w="med" len="med"/>
                      <a:tailEnd type="none" w="med" len="med"/>
                    </a:lnR>
                    <a:noFill/>
                  </a:tcPr>
                </a:tc>
                <a:tc>
                  <a:txBody>
                    <a:bodyPr/>
                    <a:lstStyle/>
                    <a:p>
                      <a:pPr algn="l">
                        <a:lnSpc>
                          <a:spcPct val="114000"/>
                        </a:lnSpc>
                      </a:pPr>
                      <a:endParaRPr lang="en-US" sz="850" b="1" dirty="0"/>
                    </a:p>
                  </a:txBody>
                  <a:tcPr marL="33196" marR="33196" marT="0" marB="0">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l">
                        <a:lnSpc>
                          <a:spcPct val="114000"/>
                        </a:lnSpc>
                      </a:pPr>
                      <a:r>
                        <a:rPr lang="en-US" sz="850" b="1" i="0" u="none" dirty="0" smtClean="0"/>
                        <a:t>Direct</a:t>
                      </a:r>
                      <a:r>
                        <a:rPr lang="en-US" sz="850" b="1" i="0" u="none" baseline="0" dirty="0" smtClean="0"/>
                        <a:t> Project, Edge Protocol, and XDR/XDM - (h)(2)</a:t>
                      </a:r>
                      <a:endParaRPr lang="en-US" sz="850" b="1" i="0" u="none" dirty="0"/>
                    </a:p>
                  </a:txBody>
                  <a:tcPr marL="33196" marR="33196" marT="0" marB="0">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bg1">
                        <a:lumMod val="95000"/>
                      </a:schemeClr>
                    </a:solidFill>
                  </a:tcPr>
                </a:tc>
                <a:tc vMerge="1">
                  <a:txBody>
                    <a:bodyPr/>
                    <a:lstStyle/>
                    <a:p>
                      <a:pPr>
                        <a:lnSpc>
                          <a:spcPct val="114000"/>
                        </a:lnSpc>
                      </a:pPr>
                      <a:endParaRPr lang="en-US" dirty="0"/>
                    </a:p>
                  </a:txBody>
                  <a:tcPr marL="33196" marR="33196" marT="0" marB="0">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solidFill>
                      <a:schemeClr val="accent1">
                        <a:lumMod val="20000"/>
                        <a:lumOff val="80000"/>
                      </a:schemeClr>
                    </a:solidFill>
                  </a:tcPr>
                </a:tc>
              </a:tr>
            </a:tbl>
          </a:graphicData>
        </a:graphic>
      </p:graphicFrame>
      <p:sp>
        <p:nvSpPr>
          <p:cNvPr id="2" name="TextBox 1"/>
          <p:cNvSpPr txBox="1"/>
          <p:nvPr/>
        </p:nvSpPr>
        <p:spPr>
          <a:xfrm>
            <a:off x="76200" y="4926687"/>
            <a:ext cx="2666999" cy="430887"/>
          </a:xfrm>
          <a:prstGeom prst="rect">
            <a:avLst/>
          </a:prstGeom>
          <a:solidFill>
            <a:schemeClr val="accent3">
              <a:lumMod val="60000"/>
              <a:lumOff val="40000"/>
            </a:schemeClr>
          </a:solidFill>
          <a:ln w="19050">
            <a:solidFill>
              <a:schemeClr val="tx1"/>
            </a:solidFill>
          </a:ln>
        </p:spPr>
        <p:txBody>
          <a:bodyPr wrap="square" rtlCol="0">
            <a:spAutoFit/>
          </a:bodyPr>
          <a:lstStyle/>
          <a:p>
            <a:r>
              <a:rPr lang="en-US" sz="1100" b="1" dirty="0" smtClean="0">
                <a:solidFill>
                  <a:prstClr val="black"/>
                </a:solidFill>
              </a:rPr>
              <a:t>Black Font/Green Background = new to the 2015 Edition</a:t>
            </a:r>
            <a:endParaRPr lang="en-US" sz="1100" b="1" dirty="0">
              <a:solidFill>
                <a:prstClr val="black"/>
              </a:solidFill>
            </a:endParaRPr>
          </a:p>
        </p:txBody>
      </p:sp>
      <p:sp>
        <p:nvSpPr>
          <p:cNvPr id="8" name="TextBox 7"/>
          <p:cNvSpPr txBox="1"/>
          <p:nvPr/>
        </p:nvSpPr>
        <p:spPr>
          <a:xfrm>
            <a:off x="76199" y="5362127"/>
            <a:ext cx="2666999" cy="430887"/>
          </a:xfrm>
          <a:prstGeom prst="rect">
            <a:avLst/>
          </a:prstGeom>
          <a:solidFill>
            <a:schemeClr val="bg1">
              <a:lumMod val="85000"/>
            </a:schemeClr>
          </a:solidFill>
          <a:ln w="19050">
            <a:solidFill>
              <a:schemeClr val="tx1"/>
            </a:solidFill>
          </a:ln>
        </p:spPr>
        <p:txBody>
          <a:bodyPr wrap="square" rtlCol="0">
            <a:spAutoFit/>
          </a:bodyPr>
          <a:lstStyle/>
          <a:p>
            <a:r>
              <a:rPr lang="en-US" sz="1100" b="1" dirty="0" smtClean="0">
                <a:solidFill>
                  <a:srgbClr val="FF0000"/>
                </a:solidFill>
              </a:rPr>
              <a:t>Red Font/Gray Background = “unchanged” criteria (eligible for gap certification)</a:t>
            </a:r>
            <a:endParaRPr lang="en-US" sz="1100" b="1" dirty="0">
              <a:solidFill>
                <a:srgbClr val="FF0000"/>
              </a:solidFill>
            </a:endParaRPr>
          </a:p>
        </p:txBody>
      </p:sp>
      <p:sp>
        <p:nvSpPr>
          <p:cNvPr id="10" name="TextBox 9"/>
          <p:cNvSpPr txBox="1"/>
          <p:nvPr/>
        </p:nvSpPr>
        <p:spPr>
          <a:xfrm>
            <a:off x="76200" y="5793014"/>
            <a:ext cx="2666997" cy="430887"/>
          </a:xfrm>
          <a:prstGeom prst="rect">
            <a:avLst/>
          </a:prstGeom>
          <a:solidFill>
            <a:schemeClr val="bg1">
              <a:lumMod val="85000"/>
            </a:schemeClr>
          </a:solidFill>
          <a:ln w="19050">
            <a:solidFill>
              <a:schemeClr val="tx1"/>
            </a:solidFill>
          </a:ln>
        </p:spPr>
        <p:txBody>
          <a:bodyPr wrap="square" rtlCol="0">
            <a:spAutoFit/>
          </a:bodyPr>
          <a:lstStyle/>
          <a:p>
            <a:r>
              <a:rPr lang="en-US" sz="1100" b="1" dirty="0" smtClean="0">
                <a:solidFill>
                  <a:prstClr val="black"/>
                </a:solidFill>
              </a:rPr>
              <a:t>Black Font/Gray Background = “revised” criteria</a:t>
            </a:r>
            <a:endParaRPr lang="en-US" sz="1100" b="1" dirty="0">
              <a:solidFill>
                <a:prstClr val="black"/>
              </a:solidFill>
            </a:endParaRPr>
          </a:p>
        </p:txBody>
      </p:sp>
      <p:sp>
        <p:nvSpPr>
          <p:cNvPr id="9" name="TextBox 8"/>
          <p:cNvSpPr txBox="1"/>
          <p:nvPr/>
        </p:nvSpPr>
        <p:spPr>
          <a:xfrm>
            <a:off x="76200" y="4495800"/>
            <a:ext cx="2666999" cy="430887"/>
          </a:xfrm>
          <a:prstGeom prst="rect">
            <a:avLst/>
          </a:prstGeom>
          <a:solidFill>
            <a:schemeClr val="bg1">
              <a:lumMod val="95000"/>
            </a:schemeClr>
          </a:solidFill>
          <a:ln w="19050">
            <a:solidFill>
              <a:schemeClr val="tx1"/>
            </a:solidFill>
          </a:ln>
        </p:spPr>
        <p:txBody>
          <a:bodyPr wrap="square" rtlCol="0">
            <a:spAutoFit/>
          </a:bodyPr>
          <a:lstStyle/>
          <a:p>
            <a:r>
              <a:rPr lang="en-US" sz="1100" b="1" i="1" dirty="0" smtClean="0">
                <a:solidFill>
                  <a:prstClr val="black"/>
                </a:solidFill>
              </a:rPr>
              <a:t>KEY: Criteria are “new,” “unchanged,” and “revised” as compared to the 2014 Edition</a:t>
            </a:r>
            <a:endParaRPr lang="en-US" sz="1100" b="1" i="1" dirty="0">
              <a:solidFill>
                <a:prstClr val="black"/>
              </a:solidFill>
            </a:endParaRPr>
          </a:p>
        </p:txBody>
      </p:sp>
      <p:sp>
        <p:nvSpPr>
          <p:cNvPr id="5" name="Footer Placeholder 4"/>
          <p:cNvSpPr>
            <a:spLocks noGrp="1"/>
          </p:cNvSpPr>
          <p:nvPr>
            <p:ph type="ftr" sz="quarter" idx="11"/>
          </p:nvPr>
        </p:nvSpPr>
        <p:spPr>
          <a:xfrm>
            <a:off x="0" y="6324600"/>
            <a:ext cx="9144000" cy="533400"/>
          </a:xfrm>
          <a:solidFill>
            <a:schemeClr val="accent1">
              <a:lumMod val="20000"/>
              <a:lumOff val="80000"/>
            </a:schemeClr>
          </a:solidFill>
        </p:spPr>
        <p:txBody>
          <a:bodyPr/>
          <a:lstStyle/>
          <a:p>
            <a:pPr algn="l"/>
            <a:r>
              <a:rPr lang="en-US" sz="900" b="1" dirty="0" smtClean="0">
                <a:solidFill>
                  <a:prstClr val="black"/>
                </a:solidFill>
              </a:rPr>
              <a:t>* </a:t>
            </a:r>
            <a:r>
              <a:rPr lang="en-US" sz="1000" b="1" dirty="0" smtClean="0">
                <a:solidFill>
                  <a:prstClr val="black"/>
                </a:solidFill>
              </a:rPr>
              <a:t>These columns identify </a:t>
            </a:r>
            <a:r>
              <a:rPr lang="en-US" sz="1000" b="1" dirty="0">
                <a:solidFill>
                  <a:prstClr val="black"/>
                </a:solidFill>
              </a:rPr>
              <a:t>mandatory and conditional certification requirements (i.e., the application of certain certification criteria to Health IT Modules) that Health IT Modules presented for certification must meet regardless of the setting or program the Health IT Module is designed to support.</a:t>
            </a:r>
          </a:p>
        </p:txBody>
      </p:sp>
    </p:spTree>
    <p:extLst>
      <p:ext uri="{BB962C8B-B14F-4D97-AF65-F5344CB8AC3E}">
        <p14:creationId xmlns:p14="http://schemas.microsoft.com/office/powerpoint/2010/main" val="39643317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741</Words>
  <Application>Microsoft Office PowerPoint</Application>
  <PresentationFormat>On-screen Show (4:3)</PresentationFormat>
  <Paragraphs>94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DHHS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Lee</dc:creator>
  <cp:lastModifiedBy>Stephanie Lee</cp:lastModifiedBy>
  <cp:revision>1</cp:revision>
  <dcterms:created xsi:type="dcterms:W3CDTF">2015-11-25T15:13:43Z</dcterms:created>
  <dcterms:modified xsi:type="dcterms:W3CDTF">2015-11-25T15:17:56Z</dcterms:modified>
</cp:coreProperties>
</file>