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0.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1.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2.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23.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aveSubsetFonts="1">
  <p:sldMasterIdLst>
    <p:sldMasterId id="2147483648" r:id="rId4"/>
  </p:sldMasterIdLst>
  <p:notesMasterIdLst>
    <p:notesMasterId r:id="rId49"/>
  </p:notesMasterIdLst>
  <p:handoutMasterIdLst>
    <p:handoutMasterId r:id="rId50"/>
  </p:handoutMasterIdLst>
  <p:sldIdLst>
    <p:sldId id="287" r:id="rId5"/>
    <p:sldId id="288" r:id="rId6"/>
    <p:sldId id="289" r:id="rId7"/>
    <p:sldId id="290" r:id="rId8"/>
    <p:sldId id="291" r:id="rId9"/>
    <p:sldId id="292" r:id="rId10"/>
    <p:sldId id="293" r:id="rId11"/>
    <p:sldId id="294" r:id="rId12"/>
    <p:sldId id="295" r:id="rId13"/>
    <p:sldId id="296" r:id="rId14"/>
    <p:sldId id="297" r:id="rId15"/>
    <p:sldId id="298" r:id="rId16"/>
    <p:sldId id="299" r:id="rId17"/>
    <p:sldId id="300" r:id="rId18"/>
    <p:sldId id="301" r:id="rId19"/>
    <p:sldId id="302" r:id="rId20"/>
    <p:sldId id="303" r:id="rId21"/>
    <p:sldId id="304" r:id="rId22"/>
    <p:sldId id="305" r:id="rId23"/>
    <p:sldId id="306" r:id="rId24"/>
    <p:sldId id="307" r:id="rId25"/>
    <p:sldId id="308" r:id="rId26"/>
    <p:sldId id="309" r:id="rId27"/>
    <p:sldId id="310" r:id="rId28"/>
    <p:sldId id="313" r:id="rId29"/>
    <p:sldId id="314" r:id="rId30"/>
    <p:sldId id="315" r:id="rId31"/>
    <p:sldId id="316" r:id="rId32"/>
    <p:sldId id="331" r:id="rId33"/>
    <p:sldId id="332" r:id="rId34"/>
    <p:sldId id="317" r:id="rId35"/>
    <p:sldId id="318" r:id="rId36"/>
    <p:sldId id="319" r:id="rId37"/>
    <p:sldId id="320" r:id="rId38"/>
    <p:sldId id="321" r:id="rId39"/>
    <p:sldId id="322" r:id="rId40"/>
    <p:sldId id="323" r:id="rId41"/>
    <p:sldId id="324" r:id="rId42"/>
    <p:sldId id="325" r:id="rId43"/>
    <p:sldId id="326" r:id="rId44"/>
    <p:sldId id="328" r:id="rId45"/>
    <p:sldId id="327" r:id="rId46"/>
    <p:sldId id="329" r:id="rId47"/>
    <p:sldId id="330" r:id="rId48"/>
  </p:sldIdLst>
  <p:sldSz cx="9144000" cy="6858000" type="screen4x3"/>
  <p:notesSz cx="68580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56DB1"/>
    <a:srgbClr val="FFC425"/>
    <a:srgbClr val="ED1C2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446" autoAdjust="0"/>
    <p:restoredTop sz="93250" autoAdjust="0"/>
  </p:normalViewPr>
  <p:slideViewPr>
    <p:cSldViewPr>
      <p:cViewPr>
        <p:scale>
          <a:sx n="58" d="100"/>
          <a:sy n="58" d="100"/>
        </p:scale>
        <p:origin x="-384" y="-312"/>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notesViewPr>
    <p:cSldViewPr>
      <p:cViewPr varScale="1">
        <p:scale>
          <a:sx n="66" d="100"/>
          <a:sy n="66" d="100"/>
        </p:scale>
        <p:origin x="-3270" y="-96"/>
      </p:cViewPr>
      <p:guideLst>
        <p:guide orient="horz" pos="2928"/>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8" Type="http://schemas.openxmlformats.org/officeDocument/2006/relationships/slide" Target="slides/slide4.xml"/><Relationship Id="rId51"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A85502F-E50B-4351-8D0D-963EE06B6EE3}" type="doc">
      <dgm:prSet loTypeId="urn:microsoft.com/office/officeart/2005/8/layout/chevron2" loCatId="process" qsTypeId="urn:microsoft.com/office/officeart/2005/8/quickstyle/simple1" qsCatId="simple" csTypeId="urn:microsoft.com/office/officeart/2005/8/colors/colorful5" csCatId="colorful" phldr="1"/>
      <dgm:spPr/>
      <dgm:t>
        <a:bodyPr/>
        <a:lstStyle/>
        <a:p>
          <a:endParaRPr lang="en-US"/>
        </a:p>
      </dgm:t>
    </dgm:pt>
    <dgm:pt modelId="{8423ABEC-6E71-4054-8F05-5F723C5B7FA1}">
      <dgm:prSet phldrT="[Text]"/>
      <dgm:spPr/>
      <dgm:t>
        <a:bodyPr/>
        <a:lstStyle/>
        <a:p>
          <a:r>
            <a:rPr lang="en-US" dirty="0" smtClean="0"/>
            <a:t>1</a:t>
          </a:r>
          <a:endParaRPr lang="en-US" dirty="0"/>
        </a:p>
      </dgm:t>
    </dgm:pt>
    <dgm:pt modelId="{D20654D4-54B3-43E1-86B2-F8DC6A98FFEF}" type="parTrans" cxnId="{B2606BF0-C840-45D0-A138-77E40487ADC3}">
      <dgm:prSet/>
      <dgm:spPr/>
      <dgm:t>
        <a:bodyPr/>
        <a:lstStyle/>
        <a:p>
          <a:endParaRPr lang="en-US"/>
        </a:p>
      </dgm:t>
    </dgm:pt>
    <dgm:pt modelId="{D8B1ED89-0124-455A-BE7A-66445A8F7EBF}" type="sibTrans" cxnId="{B2606BF0-C840-45D0-A138-77E40487ADC3}">
      <dgm:prSet/>
      <dgm:spPr/>
      <dgm:t>
        <a:bodyPr/>
        <a:lstStyle/>
        <a:p>
          <a:endParaRPr lang="en-US"/>
        </a:p>
      </dgm:t>
    </dgm:pt>
    <dgm:pt modelId="{8F1063EB-D71F-499E-946A-D91181796546}">
      <dgm:prSet phldrT="[Text]"/>
      <dgm:spPr/>
      <dgm:t>
        <a:bodyPr/>
        <a:lstStyle/>
        <a:p>
          <a:r>
            <a:rPr lang="en-US" b="1" dirty="0" smtClean="0"/>
            <a:t>Learning</a:t>
          </a:r>
          <a:r>
            <a:rPr lang="en-US" dirty="0" smtClean="0"/>
            <a:t>: Increasing the quantity and quality of data and knowledge about health IT safety</a:t>
          </a:r>
          <a:endParaRPr lang="en-US" dirty="0"/>
        </a:p>
      </dgm:t>
    </dgm:pt>
    <dgm:pt modelId="{48FCECB2-0D0E-4221-8308-864485D4E5DD}" type="parTrans" cxnId="{31872E33-7253-4489-8338-6393C66A12EA}">
      <dgm:prSet/>
      <dgm:spPr/>
      <dgm:t>
        <a:bodyPr/>
        <a:lstStyle/>
        <a:p>
          <a:endParaRPr lang="en-US"/>
        </a:p>
      </dgm:t>
    </dgm:pt>
    <dgm:pt modelId="{3B8CE761-FDE0-40B1-B358-41A051EBA602}" type="sibTrans" cxnId="{31872E33-7253-4489-8338-6393C66A12EA}">
      <dgm:prSet/>
      <dgm:spPr/>
      <dgm:t>
        <a:bodyPr/>
        <a:lstStyle/>
        <a:p>
          <a:endParaRPr lang="en-US"/>
        </a:p>
      </dgm:t>
    </dgm:pt>
    <dgm:pt modelId="{DCB90DFF-5E5F-4A4A-A015-80D052B69CC6}">
      <dgm:prSet phldrT="[Text]"/>
      <dgm:spPr>
        <a:solidFill>
          <a:srgbClr val="FFC000"/>
        </a:solidFill>
        <a:ln>
          <a:solidFill>
            <a:srgbClr val="FFC425"/>
          </a:solidFill>
        </a:ln>
      </dgm:spPr>
      <dgm:t>
        <a:bodyPr/>
        <a:lstStyle/>
        <a:p>
          <a:r>
            <a:rPr lang="en-US" dirty="0" smtClean="0"/>
            <a:t>2</a:t>
          </a:r>
          <a:endParaRPr lang="en-US" dirty="0"/>
        </a:p>
      </dgm:t>
    </dgm:pt>
    <dgm:pt modelId="{2D042056-9FB8-47F7-9A60-4D9B63C3D0A2}" type="parTrans" cxnId="{A52ACFD1-254B-460C-A7A9-0BAF7E01782F}">
      <dgm:prSet/>
      <dgm:spPr/>
      <dgm:t>
        <a:bodyPr/>
        <a:lstStyle/>
        <a:p>
          <a:endParaRPr lang="en-US"/>
        </a:p>
      </dgm:t>
    </dgm:pt>
    <dgm:pt modelId="{B741F1F2-B70C-499C-B2A8-BBE6794ADF48}" type="sibTrans" cxnId="{A52ACFD1-254B-460C-A7A9-0BAF7E01782F}">
      <dgm:prSet/>
      <dgm:spPr/>
      <dgm:t>
        <a:bodyPr/>
        <a:lstStyle/>
        <a:p>
          <a:endParaRPr lang="en-US"/>
        </a:p>
      </dgm:t>
    </dgm:pt>
    <dgm:pt modelId="{4D9B5B99-0DD0-4FCE-AE10-9CAD11C242A5}">
      <dgm:prSet phldrT="[Text]"/>
      <dgm:spPr>
        <a:solidFill>
          <a:schemeClr val="bg1">
            <a:alpha val="90000"/>
          </a:schemeClr>
        </a:solidFill>
        <a:ln>
          <a:solidFill>
            <a:srgbClr val="FFC425"/>
          </a:solidFill>
        </a:ln>
      </dgm:spPr>
      <dgm:t>
        <a:bodyPr/>
        <a:lstStyle/>
        <a:p>
          <a:r>
            <a:rPr lang="en-US" b="1" dirty="0" smtClean="0"/>
            <a:t>Improving</a:t>
          </a:r>
          <a:r>
            <a:rPr lang="en-US" dirty="0" smtClean="0"/>
            <a:t>: Targeting resources and corrective actions to improve health IT safety and patient safety </a:t>
          </a:r>
          <a:endParaRPr lang="en-US" dirty="0"/>
        </a:p>
      </dgm:t>
    </dgm:pt>
    <dgm:pt modelId="{C316534C-9B40-4A99-8BD9-7C4E2B2A6F27}" type="parTrans" cxnId="{F07D74C3-57EE-4FCB-A625-68A5251B6627}">
      <dgm:prSet/>
      <dgm:spPr/>
      <dgm:t>
        <a:bodyPr/>
        <a:lstStyle/>
        <a:p>
          <a:endParaRPr lang="en-US"/>
        </a:p>
      </dgm:t>
    </dgm:pt>
    <dgm:pt modelId="{D58ECB21-585F-4522-B990-3E9460924704}" type="sibTrans" cxnId="{F07D74C3-57EE-4FCB-A625-68A5251B6627}">
      <dgm:prSet/>
      <dgm:spPr/>
      <dgm:t>
        <a:bodyPr/>
        <a:lstStyle/>
        <a:p>
          <a:endParaRPr lang="en-US"/>
        </a:p>
      </dgm:t>
    </dgm:pt>
    <dgm:pt modelId="{6ACB5B18-5E25-4878-BB7A-4E7744E27AD1}">
      <dgm:prSet phldrT="[Text]"/>
      <dgm:spPr/>
      <dgm:t>
        <a:bodyPr/>
        <a:lstStyle/>
        <a:p>
          <a:r>
            <a:rPr lang="en-US" dirty="0" smtClean="0"/>
            <a:t>3</a:t>
          </a:r>
          <a:endParaRPr lang="en-US" dirty="0"/>
        </a:p>
      </dgm:t>
    </dgm:pt>
    <dgm:pt modelId="{3970A0C8-C360-4572-882E-535061AFEEB2}" type="parTrans" cxnId="{CD400C51-10C9-4AA8-8B2E-72DCDBAACA26}">
      <dgm:prSet/>
      <dgm:spPr/>
      <dgm:t>
        <a:bodyPr/>
        <a:lstStyle/>
        <a:p>
          <a:endParaRPr lang="en-US"/>
        </a:p>
      </dgm:t>
    </dgm:pt>
    <dgm:pt modelId="{E1B260C3-99EE-48EC-8326-F549DC78611D}" type="sibTrans" cxnId="{CD400C51-10C9-4AA8-8B2E-72DCDBAACA26}">
      <dgm:prSet/>
      <dgm:spPr/>
      <dgm:t>
        <a:bodyPr/>
        <a:lstStyle/>
        <a:p>
          <a:endParaRPr lang="en-US"/>
        </a:p>
      </dgm:t>
    </dgm:pt>
    <dgm:pt modelId="{7DBBFF18-8CCD-4FD1-A12C-8A020A8638EA}">
      <dgm:prSet phldrT="[Text]"/>
      <dgm:spPr/>
      <dgm:t>
        <a:bodyPr/>
        <a:lstStyle/>
        <a:p>
          <a:r>
            <a:rPr lang="en-US" b="1" dirty="0" smtClean="0"/>
            <a:t>Leading:</a:t>
          </a:r>
          <a:r>
            <a:rPr lang="en-US" dirty="0" smtClean="0"/>
            <a:t> Promoting a culture of safety related to health IT</a:t>
          </a:r>
          <a:endParaRPr lang="en-US" dirty="0"/>
        </a:p>
      </dgm:t>
    </dgm:pt>
    <dgm:pt modelId="{551E0541-0AB7-455C-9123-B5F0B4CA9F87}" type="parTrans" cxnId="{F9EEF864-5416-4608-A1F4-CFDC8238E4C8}">
      <dgm:prSet/>
      <dgm:spPr/>
      <dgm:t>
        <a:bodyPr/>
        <a:lstStyle/>
        <a:p>
          <a:endParaRPr lang="en-US"/>
        </a:p>
      </dgm:t>
    </dgm:pt>
    <dgm:pt modelId="{037E58AE-F551-4089-9579-9BF3ED819B18}" type="sibTrans" cxnId="{F9EEF864-5416-4608-A1F4-CFDC8238E4C8}">
      <dgm:prSet/>
      <dgm:spPr/>
      <dgm:t>
        <a:bodyPr/>
        <a:lstStyle/>
        <a:p>
          <a:endParaRPr lang="en-US"/>
        </a:p>
      </dgm:t>
    </dgm:pt>
    <dgm:pt modelId="{8551201E-324B-49D2-A5E1-D009FD894894}" type="pres">
      <dgm:prSet presAssocID="{AA85502F-E50B-4351-8D0D-963EE06B6EE3}" presName="linearFlow" presStyleCnt="0">
        <dgm:presLayoutVars>
          <dgm:dir/>
          <dgm:animLvl val="lvl"/>
          <dgm:resizeHandles val="exact"/>
        </dgm:presLayoutVars>
      </dgm:prSet>
      <dgm:spPr/>
      <dgm:t>
        <a:bodyPr/>
        <a:lstStyle/>
        <a:p>
          <a:endParaRPr lang="en-US"/>
        </a:p>
      </dgm:t>
    </dgm:pt>
    <dgm:pt modelId="{99E26858-4CCC-47B0-AF1B-90C2ED73E7B8}" type="pres">
      <dgm:prSet presAssocID="{8423ABEC-6E71-4054-8F05-5F723C5B7FA1}" presName="composite" presStyleCnt="0"/>
      <dgm:spPr/>
      <dgm:t>
        <a:bodyPr/>
        <a:lstStyle/>
        <a:p>
          <a:endParaRPr lang="en-US"/>
        </a:p>
      </dgm:t>
    </dgm:pt>
    <dgm:pt modelId="{14C79BA2-0A93-492A-9CD7-EDFA27E21732}" type="pres">
      <dgm:prSet presAssocID="{8423ABEC-6E71-4054-8F05-5F723C5B7FA1}" presName="parentText" presStyleLbl="alignNode1" presStyleIdx="0" presStyleCnt="3">
        <dgm:presLayoutVars>
          <dgm:chMax val="1"/>
          <dgm:bulletEnabled val="1"/>
        </dgm:presLayoutVars>
      </dgm:prSet>
      <dgm:spPr/>
      <dgm:t>
        <a:bodyPr/>
        <a:lstStyle/>
        <a:p>
          <a:endParaRPr lang="en-US"/>
        </a:p>
      </dgm:t>
    </dgm:pt>
    <dgm:pt modelId="{22ADC6B3-8824-4B23-8877-E9A516985CE4}" type="pres">
      <dgm:prSet presAssocID="{8423ABEC-6E71-4054-8F05-5F723C5B7FA1}" presName="descendantText" presStyleLbl="alignAcc1" presStyleIdx="0" presStyleCnt="3">
        <dgm:presLayoutVars>
          <dgm:bulletEnabled val="1"/>
        </dgm:presLayoutVars>
      </dgm:prSet>
      <dgm:spPr/>
      <dgm:t>
        <a:bodyPr/>
        <a:lstStyle/>
        <a:p>
          <a:endParaRPr lang="en-US"/>
        </a:p>
      </dgm:t>
    </dgm:pt>
    <dgm:pt modelId="{58374B77-4665-4241-9595-3982E69A65BD}" type="pres">
      <dgm:prSet presAssocID="{D8B1ED89-0124-455A-BE7A-66445A8F7EBF}" presName="sp" presStyleCnt="0"/>
      <dgm:spPr/>
      <dgm:t>
        <a:bodyPr/>
        <a:lstStyle/>
        <a:p>
          <a:endParaRPr lang="en-US"/>
        </a:p>
      </dgm:t>
    </dgm:pt>
    <dgm:pt modelId="{86C793B0-896D-4C2D-96DF-F4EBFD65D92C}" type="pres">
      <dgm:prSet presAssocID="{DCB90DFF-5E5F-4A4A-A015-80D052B69CC6}" presName="composite" presStyleCnt="0"/>
      <dgm:spPr/>
      <dgm:t>
        <a:bodyPr/>
        <a:lstStyle/>
        <a:p>
          <a:endParaRPr lang="en-US"/>
        </a:p>
      </dgm:t>
    </dgm:pt>
    <dgm:pt modelId="{9428F436-07FF-4810-A8B8-6E0CF64C14CE}" type="pres">
      <dgm:prSet presAssocID="{DCB90DFF-5E5F-4A4A-A015-80D052B69CC6}" presName="parentText" presStyleLbl="alignNode1" presStyleIdx="1" presStyleCnt="3">
        <dgm:presLayoutVars>
          <dgm:chMax val="1"/>
          <dgm:bulletEnabled val="1"/>
        </dgm:presLayoutVars>
      </dgm:prSet>
      <dgm:spPr/>
      <dgm:t>
        <a:bodyPr/>
        <a:lstStyle/>
        <a:p>
          <a:endParaRPr lang="en-US"/>
        </a:p>
      </dgm:t>
    </dgm:pt>
    <dgm:pt modelId="{9B4A5AD8-FA0E-4F7D-A13A-21A21D32B802}" type="pres">
      <dgm:prSet presAssocID="{DCB90DFF-5E5F-4A4A-A015-80D052B69CC6}" presName="descendantText" presStyleLbl="alignAcc1" presStyleIdx="1" presStyleCnt="3">
        <dgm:presLayoutVars>
          <dgm:bulletEnabled val="1"/>
        </dgm:presLayoutVars>
      </dgm:prSet>
      <dgm:spPr/>
      <dgm:t>
        <a:bodyPr/>
        <a:lstStyle/>
        <a:p>
          <a:endParaRPr lang="en-US"/>
        </a:p>
      </dgm:t>
    </dgm:pt>
    <dgm:pt modelId="{2FEDB31A-C42C-4936-8417-0618DF9CB82D}" type="pres">
      <dgm:prSet presAssocID="{B741F1F2-B70C-499C-B2A8-BBE6794ADF48}" presName="sp" presStyleCnt="0"/>
      <dgm:spPr/>
      <dgm:t>
        <a:bodyPr/>
        <a:lstStyle/>
        <a:p>
          <a:endParaRPr lang="en-US"/>
        </a:p>
      </dgm:t>
    </dgm:pt>
    <dgm:pt modelId="{5A129F43-879A-415D-A4AF-92603F4FC351}" type="pres">
      <dgm:prSet presAssocID="{6ACB5B18-5E25-4878-BB7A-4E7744E27AD1}" presName="composite" presStyleCnt="0"/>
      <dgm:spPr/>
      <dgm:t>
        <a:bodyPr/>
        <a:lstStyle/>
        <a:p>
          <a:endParaRPr lang="en-US"/>
        </a:p>
      </dgm:t>
    </dgm:pt>
    <dgm:pt modelId="{89AC025F-189E-442D-8495-05991DE31345}" type="pres">
      <dgm:prSet presAssocID="{6ACB5B18-5E25-4878-BB7A-4E7744E27AD1}" presName="parentText" presStyleLbl="alignNode1" presStyleIdx="2" presStyleCnt="3">
        <dgm:presLayoutVars>
          <dgm:chMax val="1"/>
          <dgm:bulletEnabled val="1"/>
        </dgm:presLayoutVars>
      </dgm:prSet>
      <dgm:spPr/>
      <dgm:t>
        <a:bodyPr/>
        <a:lstStyle/>
        <a:p>
          <a:endParaRPr lang="en-US"/>
        </a:p>
      </dgm:t>
    </dgm:pt>
    <dgm:pt modelId="{E9FEA60E-DE20-402A-B031-7E2888542850}" type="pres">
      <dgm:prSet presAssocID="{6ACB5B18-5E25-4878-BB7A-4E7744E27AD1}" presName="descendantText" presStyleLbl="alignAcc1" presStyleIdx="2" presStyleCnt="3">
        <dgm:presLayoutVars>
          <dgm:bulletEnabled val="1"/>
        </dgm:presLayoutVars>
      </dgm:prSet>
      <dgm:spPr/>
      <dgm:t>
        <a:bodyPr/>
        <a:lstStyle/>
        <a:p>
          <a:endParaRPr lang="en-US"/>
        </a:p>
      </dgm:t>
    </dgm:pt>
  </dgm:ptLst>
  <dgm:cxnLst>
    <dgm:cxn modelId="{F07D74C3-57EE-4FCB-A625-68A5251B6627}" srcId="{DCB90DFF-5E5F-4A4A-A015-80D052B69CC6}" destId="{4D9B5B99-0DD0-4FCE-AE10-9CAD11C242A5}" srcOrd="0" destOrd="0" parTransId="{C316534C-9B40-4A99-8BD9-7C4E2B2A6F27}" sibTransId="{D58ECB21-585F-4522-B990-3E9460924704}"/>
    <dgm:cxn modelId="{31872E33-7253-4489-8338-6393C66A12EA}" srcId="{8423ABEC-6E71-4054-8F05-5F723C5B7FA1}" destId="{8F1063EB-D71F-499E-946A-D91181796546}" srcOrd="0" destOrd="0" parTransId="{48FCECB2-0D0E-4221-8308-864485D4E5DD}" sibTransId="{3B8CE761-FDE0-40B1-B358-41A051EBA602}"/>
    <dgm:cxn modelId="{1EE895CC-AAF0-433A-8926-F059AE463776}" type="presOf" srcId="{7DBBFF18-8CCD-4FD1-A12C-8A020A8638EA}" destId="{E9FEA60E-DE20-402A-B031-7E2888542850}" srcOrd="0" destOrd="0" presId="urn:microsoft.com/office/officeart/2005/8/layout/chevron2"/>
    <dgm:cxn modelId="{1902A908-1C2F-4C81-8739-2C001D9AD642}" type="presOf" srcId="{DCB90DFF-5E5F-4A4A-A015-80D052B69CC6}" destId="{9428F436-07FF-4810-A8B8-6E0CF64C14CE}" srcOrd="0" destOrd="0" presId="urn:microsoft.com/office/officeart/2005/8/layout/chevron2"/>
    <dgm:cxn modelId="{D5AF33F0-A427-430E-8F10-ACA8CA74D086}" type="presOf" srcId="{AA85502F-E50B-4351-8D0D-963EE06B6EE3}" destId="{8551201E-324B-49D2-A5E1-D009FD894894}" srcOrd="0" destOrd="0" presId="urn:microsoft.com/office/officeart/2005/8/layout/chevron2"/>
    <dgm:cxn modelId="{CD400C51-10C9-4AA8-8B2E-72DCDBAACA26}" srcId="{AA85502F-E50B-4351-8D0D-963EE06B6EE3}" destId="{6ACB5B18-5E25-4878-BB7A-4E7744E27AD1}" srcOrd="2" destOrd="0" parTransId="{3970A0C8-C360-4572-882E-535061AFEEB2}" sibTransId="{E1B260C3-99EE-48EC-8326-F549DC78611D}"/>
    <dgm:cxn modelId="{FFFCD32D-E82B-4A25-BBF2-A2C90EB24045}" type="presOf" srcId="{8F1063EB-D71F-499E-946A-D91181796546}" destId="{22ADC6B3-8824-4B23-8877-E9A516985CE4}" srcOrd="0" destOrd="0" presId="urn:microsoft.com/office/officeart/2005/8/layout/chevron2"/>
    <dgm:cxn modelId="{B2606BF0-C840-45D0-A138-77E40487ADC3}" srcId="{AA85502F-E50B-4351-8D0D-963EE06B6EE3}" destId="{8423ABEC-6E71-4054-8F05-5F723C5B7FA1}" srcOrd="0" destOrd="0" parTransId="{D20654D4-54B3-43E1-86B2-F8DC6A98FFEF}" sibTransId="{D8B1ED89-0124-455A-BE7A-66445A8F7EBF}"/>
    <dgm:cxn modelId="{C5580BDE-C5E3-4185-8803-8675B0FDB092}" type="presOf" srcId="{4D9B5B99-0DD0-4FCE-AE10-9CAD11C242A5}" destId="{9B4A5AD8-FA0E-4F7D-A13A-21A21D32B802}" srcOrd="0" destOrd="0" presId="urn:microsoft.com/office/officeart/2005/8/layout/chevron2"/>
    <dgm:cxn modelId="{A52ACFD1-254B-460C-A7A9-0BAF7E01782F}" srcId="{AA85502F-E50B-4351-8D0D-963EE06B6EE3}" destId="{DCB90DFF-5E5F-4A4A-A015-80D052B69CC6}" srcOrd="1" destOrd="0" parTransId="{2D042056-9FB8-47F7-9A60-4D9B63C3D0A2}" sibTransId="{B741F1F2-B70C-499C-B2A8-BBE6794ADF48}"/>
    <dgm:cxn modelId="{F9EEF864-5416-4608-A1F4-CFDC8238E4C8}" srcId="{6ACB5B18-5E25-4878-BB7A-4E7744E27AD1}" destId="{7DBBFF18-8CCD-4FD1-A12C-8A020A8638EA}" srcOrd="0" destOrd="0" parTransId="{551E0541-0AB7-455C-9123-B5F0B4CA9F87}" sibTransId="{037E58AE-F551-4089-9579-9BF3ED819B18}"/>
    <dgm:cxn modelId="{A2778645-9A11-4BA8-9F69-38143B707AA9}" type="presOf" srcId="{6ACB5B18-5E25-4878-BB7A-4E7744E27AD1}" destId="{89AC025F-189E-442D-8495-05991DE31345}" srcOrd="0" destOrd="0" presId="urn:microsoft.com/office/officeart/2005/8/layout/chevron2"/>
    <dgm:cxn modelId="{21F4BBA7-6F75-43FC-B618-EC4D68122218}" type="presOf" srcId="{8423ABEC-6E71-4054-8F05-5F723C5B7FA1}" destId="{14C79BA2-0A93-492A-9CD7-EDFA27E21732}" srcOrd="0" destOrd="0" presId="urn:microsoft.com/office/officeart/2005/8/layout/chevron2"/>
    <dgm:cxn modelId="{C943A534-D5BB-40F0-AA91-A72E4518E4B7}" type="presParOf" srcId="{8551201E-324B-49D2-A5E1-D009FD894894}" destId="{99E26858-4CCC-47B0-AF1B-90C2ED73E7B8}" srcOrd="0" destOrd="0" presId="urn:microsoft.com/office/officeart/2005/8/layout/chevron2"/>
    <dgm:cxn modelId="{6592E61E-FEE6-413C-9555-CE6F9ADF140D}" type="presParOf" srcId="{99E26858-4CCC-47B0-AF1B-90C2ED73E7B8}" destId="{14C79BA2-0A93-492A-9CD7-EDFA27E21732}" srcOrd="0" destOrd="0" presId="urn:microsoft.com/office/officeart/2005/8/layout/chevron2"/>
    <dgm:cxn modelId="{F0763EF2-9A84-42AD-A54D-8BA9B61A2BE4}" type="presParOf" srcId="{99E26858-4CCC-47B0-AF1B-90C2ED73E7B8}" destId="{22ADC6B3-8824-4B23-8877-E9A516985CE4}" srcOrd="1" destOrd="0" presId="urn:microsoft.com/office/officeart/2005/8/layout/chevron2"/>
    <dgm:cxn modelId="{2DCBB705-17C4-44A2-B82C-82C3CC6C42BA}" type="presParOf" srcId="{8551201E-324B-49D2-A5E1-D009FD894894}" destId="{58374B77-4665-4241-9595-3982E69A65BD}" srcOrd="1" destOrd="0" presId="urn:microsoft.com/office/officeart/2005/8/layout/chevron2"/>
    <dgm:cxn modelId="{31D4B8F2-3411-46B3-85B3-2655A0324C0A}" type="presParOf" srcId="{8551201E-324B-49D2-A5E1-D009FD894894}" destId="{86C793B0-896D-4C2D-96DF-F4EBFD65D92C}" srcOrd="2" destOrd="0" presId="urn:microsoft.com/office/officeart/2005/8/layout/chevron2"/>
    <dgm:cxn modelId="{B3DF0165-CB82-4FD8-B834-9DFE17693610}" type="presParOf" srcId="{86C793B0-896D-4C2D-96DF-F4EBFD65D92C}" destId="{9428F436-07FF-4810-A8B8-6E0CF64C14CE}" srcOrd="0" destOrd="0" presId="urn:microsoft.com/office/officeart/2005/8/layout/chevron2"/>
    <dgm:cxn modelId="{D5559F1A-2A78-4D36-AF41-FC871F060CE6}" type="presParOf" srcId="{86C793B0-896D-4C2D-96DF-F4EBFD65D92C}" destId="{9B4A5AD8-FA0E-4F7D-A13A-21A21D32B802}" srcOrd="1" destOrd="0" presId="urn:microsoft.com/office/officeart/2005/8/layout/chevron2"/>
    <dgm:cxn modelId="{A518022D-8F46-4FE3-8F2C-048840E0934C}" type="presParOf" srcId="{8551201E-324B-49D2-A5E1-D009FD894894}" destId="{2FEDB31A-C42C-4936-8417-0618DF9CB82D}" srcOrd="3" destOrd="0" presId="urn:microsoft.com/office/officeart/2005/8/layout/chevron2"/>
    <dgm:cxn modelId="{B59F486F-0AA9-46BF-88DB-4665CE2C5C94}" type="presParOf" srcId="{8551201E-324B-49D2-A5E1-D009FD894894}" destId="{5A129F43-879A-415D-A4AF-92603F4FC351}" srcOrd="4" destOrd="0" presId="urn:microsoft.com/office/officeart/2005/8/layout/chevron2"/>
    <dgm:cxn modelId="{9C0C81D6-3005-44AF-9F35-FAD6076D4FBB}" type="presParOf" srcId="{5A129F43-879A-415D-A4AF-92603F4FC351}" destId="{89AC025F-189E-442D-8495-05991DE31345}" srcOrd="0" destOrd="0" presId="urn:microsoft.com/office/officeart/2005/8/layout/chevron2"/>
    <dgm:cxn modelId="{9008DA6C-BB79-494E-A309-E073857A3162}" type="presParOf" srcId="{5A129F43-879A-415D-A4AF-92603F4FC351}" destId="{E9FEA60E-DE20-402A-B031-7E2888542850}"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637E28D-5D3D-4B38-9900-E289FBEB0BE6}" type="doc">
      <dgm:prSet loTypeId="urn:microsoft.com/office/officeart/2005/8/layout/process4" loCatId="list" qsTypeId="urn:microsoft.com/office/officeart/2005/8/quickstyle/simple1" qsCatId="simple" csTypeId="urn:microsoft.com/office/officeart/2005/8/colors/accent1_2" csCatId="accent1" phldr="1"/>
      <dgm:spPr/>
      <dgm:t>
        <a:bodyPr/>
        <a:lstStyle/>
        <a:p>
          <a:endParaRPr lang="en-US"/>
        </a:p>
      </dgm:t>
    </dgm:pt>
    <dgm:pt modelId="{50B38446-C3A8-4C64-9F17-803110873746}">
      <dgm:prSet/>
      <dgm:spPr>
        <a:solidFill>
          <a:srgbClr val="0070C0"/>
        </a:solidFill>
      </dgm:spPr>
      <dgm:t>
        <a:bodyPr/>
        <a:lstStyle/>
        <a:p>
          <a:r>
            <a:rPr lang="en-US" dirty="0" smtClean="0"/>
            <a:t>Make it easier for clinicians to report patient safety events</a:t>
          </a:r>
        </a:p>
      </dgm:t>
    </dgm:pt>
    <dgm:pt modelId="{E9445F82-4F39-46D3-9699-B9B16A716A05}" type="parTrans" cxnId="{33AC23CC-C1BD-4444-8299-82B13FEE518E}">
      <dgm:prSet/>
      <dgm:spPr/>
      <dgm:t>
        <a:bodyPr/>
        <a:lstStyle/>
        <a:p>
          <a:endParaRPr lang="en-US">
            <a:solidFill>
              <a:schemeClr val="tx1"/>
            </a:solidFill>
          </a:endParaRPr>
        </a:p>
      </dgm:t>
    </dgm:pt>
    <dgm:pt modelId="{C0127BE5-930E-47DC-96DC-BFF950EBBD41}" type="sibTrans" cxnId="{33AC23CC-C1BD-4444-8299-82B13FEE518E}">
      <dgm:prSet/>
      <dgm:spPr/>
      <dgm:t>
        <a:bodyPr/>
        <a:lstStyle/>
        <a:p>
          <a:endParaRPr lang="en-US">
            <a:solidFill>
              <a:schemeClr val="tx1"/>
            </a:solidFill>
          </a:endParaRPr>
        </a:p>
      </dgm:t>
    </dgm:pt>
    <dgm:pt modelId="{1D64EC33-985F-442E-9A69-CC3BEC47F452}">
      <dgm:prSet/>
      <dgm:spPr>
        <a:solidFill>
          <a:srgbClr val="0070C0"/>
        </a:solidFill>
      </dgm:spPr>
      <dgm:t>
        <a:bodyPr/>
        <a:lstStyle/>
        <a:p>
          <a:r>
            <a:rPr lang="en-US" dirty="0" smtClean="0"/>
            <a:t>Engage health IT vendors to embrace their shared responsibility</a:t>
          </a:r>
        </a:p>
      </dgm:t>
      <dgm:extLst>
        <a:ext uri="{E40237B7-FDA0-4F09-8148-C483321AD2D9}">
          <dgm14:cNvPr xmlns:dgm14="http://schemas.microsoft.com/office/drawing/2010/diagram" id="0" name="" descr="Diagram sharing practical ways to help "/>
        </a:ext>
      </dgm:extLst>
    </dgm:pt>
    <dgm:pt modelId="{9592A9A3-D486-4AEC-A73F-282C2B0A9923}" type="parTrans" cxnId="{A5C63CF0-A44D-4815-B0CC-D0A4C047FC2B}">
      <dgm:prSet/>
      <dgm:spPr/>
      <dgm:t>
        <a:bodyPr/>
        <a:lstStyle/>
        <a:p>
          <a:endParaRPr lang="en-US">
            <a:solidFill>
              <a:schemeClr val="tx1"/>
            </a:solidFill>
          </a:endParaRPr>
        </a:p>
      </dgm:t>
    </dgm:pt>
    <dgm:pt modelId="{644FB201-33C9-478F-A6FE-9C19E1CB6410}" type="sibTrans" cxnId="{A5C63CF0-A44D-4815-B0CC-D0A4C047FC2B}">
      <dgm:prSet/>
      <dgm:spPr/>
      <dgm:t>
        <a:bodyPr/>
        <a:lstStyle/>
        <a:p>
          <a:endParaRPr lang="en-US">
            <a:solidFill>
              <a:schemeClr val="tx1"/>
            </a:solidFill>
          </a:endParaRPr>
        </a:p>
      </dgm:t>
    </dgm:pt>
    <dgm:pt modelId="{19606FB5-0E43-45EC-9799-7C9EBC1C7D21}">
      <dgm:prSet/>
      <dgm:spPr>
        <a:solidFill>
          <a:srgbClr val="0070C0"/>
        </a:solidFill>
      </dgm:spPr>
      <dgm:t>
        <a:bodyPr/>
        <a:lstStyle/>
        <a:p>
          <a:r>
            <a:rPr lang="en-US" dirty="0" smtClean="0"/>
            <a:t>Provide support to Patient Safety Organizations (PSOs)</a:t>
          </a:r>
        </a:p>
      </dgm:t>
    </dgm:pt>
    <dgm:pt modelId="{1FB37876-81E5-4BF5-A348-9815C7AABA45}" type="parTrans" cxnId="{2A3E35CA-E698-4F0F-8ADE-5CDFD9F8053E}">
      <dgm:prSet/>
      <dgm:spPr/>
      <dgm:t>
        <a:bodyPr/>
        <a:lstStyle/>
        <a:p>
          <a:endParaRPr lang="en-US">
            <a:solidFill>
              <a:schemeClr val="tx1"/>
            </a:solidFill>
          </a:endParaRPr>
        </a:p>
      </dgm:t>
    </dgm:pt>
    <dgm:pt modelId="{0ECE1339-56CA-48B8-BAF3-26B16519FDCE}" type="sibTrans" cxnId="{2A3E35CA-E698-4F0F-8ADE-5CDFD9F8053E}">
      <dgm:prSet/>
      <dgm:spPr/>
      <dgm:t>
        <a:bodyPr/>
        <a:lstStyle/>
        <a:p>
          <a:endParaRPr lang="en-US">
            <a:solidFill>
              <a:schemeClr val="tx1"/>
            </a:solidFill>
          </a:endParaRPr>
        </a:p>
      </dgm:t>
    </dgm:pt>
    <dgm:pt modelId="{2A7B7479-3DF2-4BB1-B04A-FE3831683BDE}" type="pres">
      <dgm:prSet presAssocID="{4637E28D-5D3D-4B38-9900-E289FBEB0BE6}" presName="Name0" presStyleCnt="0">
        <dgm:presLayoutVars>
          <dgm:dir/>
          <dgm:animLvl val="lvl"/>
          <dgm:resizeHandles val="exact"/>
        </dgm:presLayoutVars>
      </dgm:prSet>
      <dgm:spPr/>
      <dgm:t>
        <a:bodyPr/>
        <a:lstStyle/>
        <a:p>
          <a:endParaRPr lang="en-US"/>
        </a:p>
      </dgm:t>
    </dgm:pt>
    <dgm:pt modelId="{2D8CBAF2-F68D-4248-ACF0-70998161282C}" type="pres">
      <dgm:prSet presAssocID="{19606FB5-0E43-45EC-9799-7C9EBC1C7D21}" presName="boxAndChildren" presStyleCnt="0"/>
      <dgm:spPr/>
      <dgm:t>
        <a:bodyPr/>
        <a:lstStyle/>
        <a:p>
          <a:endParaRPr lang="en-US"/>
        </a:p>
      </dgm:t>
    </dgm:pt>
    <dgm:pt modelId="{003A662C-FC8E-46C1-9329-B00FCAE5FD71}" type="pres">
      <dgm:prSet presAssocID="{19606FB5-0E43-45EC-9799-7C9EBC1C7D21}" presName="parentTextBox" presStyleLbl="node1" presStyleIdx="0" presStyleCnt="3"/>
      <dgm:spPr/>
      <dgm:t>
        <a:bodyPr/>
        <a:lstStyle/>
        <a:p>
          <a:endParaRPr lang="en-US"/>
        </a:p>
      </dgm:t>
    </dgm:pt>
    <dgm:pt modelId="{205373E3-4ED1-45D6-9717-4E37C8E36270}" type="pres">
      <dgm:prSet presAssocID="{644FB201-33C9-478F-A6FE-9C19E1CB6410}" presName="sp" presStyleCnt="0"/>
      <dgm:spPr/>
      <dgm:t>
        <a:bodyPr/>
        <a:lstStyle/>
        <a:p>
          <a:endParaRPr lang="en-US"/>
        </a:p>
      </dgm:t>
    </dgm:pt>
    <dgm:pt modelId="{0BC23C1E-FD2D-444B-898F-19486DFD3070}" type="pres">
      <dgm:prSet presAssocID="{1D64EC33-985F-442E-9A69-CC3BEC47F452}" presName="arrowAndChildren" presStyleCnt="0"/>
      <dgm:spPr/>
      <dgm:t>
        <a:bodyPr/>
        <a:lstStyle/>
        <a:p>
          <a:endParaRPr lang="en-US"/>
        </a:p>
      </dgm:t>
    </dgm:pt>
    <dgm:pt modelId="{9C159057-75EF-42E0-937F-8BBCF3F82746}" type="pres">
      <dgm:prSet presAssocID="{1D64EC33-985F-442E-9A69-CC3BEC47F452}" presName="parentTextArrow" presStyleLbl="node1" presStyleIdx="1" presStyleCnt="3"/>
      <dgm:spPr/>
      <dgm:t>
        <a:bodyPr/>
        <a:lstStyle/>
        <a:p>
          <a:endParaRPr lang="en-US"/>
        </a:p>
      </dgm:t>
    </dgm:pt>
    <dgm:pt modelId="{6B98498B-8FE3-415B-B05A-073F0A86CE42}" type="pres">
      <dgm:prSet presAssocID="{C0127BE5-930E-47DC-96DC-BFF950EBBD41}" presName="sp" presStyleCnt="0"/>
      <dgm:spPr/>
      <dgm:t>
        <a:bodyPr/>
        <a:lstStyle/>
        <a:p>
          <a:endParaRPr lang="en-US"/>
        </a:p>
      </dgm:t>
    </dgm:pt>
    <dgm:pt modelId="{6CBA1828-D64B-4B74-812C-A7E57362B833}" type="pres">
      <dgm:prSet presAssocID="{50B38446-C3A8-4C64-9F17-803110873746}" presName="arrowAndChildren" presStyleCnt="0"/>
      <dgm:spPr/>
      <dgm:t>
        <a:bodyPr/>
        <a:lstStyle/>
        <a:p>
          <a:endParaRPr lang="en-US"/>
        </a:p>
      </dgm:t>
    </dgm:pt>
    <dgm:pt modelId="{C35E2EE7-0F0D-4776-8E0E-B3B15D7E4C25}" type="pres">
      <dgm:prSet presAssocID="{50B38446-C3A8-4C64-9F17-803110873746}" presName="parentTextArrow" presStyleLbl="node1" presStyleIdx="2" presStyleCnt="3"/>
      <dgm:spPr/>
      <dgm:t>
        <a:bodyPr/>
        <a:lstStyle/>
        <a:p>
          <a:endParaRPr lang="en-US"/>
        </a:p>
      </dgm:t>
    </dgm:pt>
  </dgm:ptLst>
  <dgm:cxnLst>
    <dgm:cxn modelId="{2A3E35CA-E698-4F0F-8ADE-5CDFD9F8053E}" srcId="{4637E28D-5D3D-4B38-9900-E289FBEB0BE6}" destId="{19606FB5-0E43-45EC-9799-7C9EBC1C7D21}" srcOrd="2" destOrd="0" parTransId="{1FB37876-81E5-4BF5-A348-9815C7AABA45}" sibTransId="{0ECE1339-56CA-48B8-BAF3-26B16519FDCE}"/>
    <dgm:cxn modelId="{C22C4241-1479-4728-A0C1-CF9A6D1FAB70}" type="presOf" srcId="{4637E28D-5D3D-4B38-9900-E289FBEB0BE6}" destId="{2A7B7479-3DF2-4BB1-B04A-FE3831683BDE}" srcOrd="0" destOrd="0" presId="urn:microsoft.com/office/officeart/2005/8/layout/process4"/>
    <dgm:cxn modelId="{A5C63CF0-A44D-4815-B0CC-D0A4C047FC2B}" srcId="{4637E28D-5D3D-4B38-9900-E289FBEB0BE6}" destId="{1D64EC33-985F-442E-9A69-CC3BEC47F452}" srcOrd="1" destOrd="0" parTransId="{9592A9A3-D486-4AEC-A73F-282C2B0A9923}" sibTransId="{644FB201-33C9-478F-A6FE-9C19E1CB6410}"/>
    <dgm:cxn modelId="{230D07E0-532A-467E-8AB9-72035F91EFE0}" type="presOf" srcId="{1D64EC33-985F-442E-9A69-CC3BEC47F452}" destId="{9C159057-75EF-42E0-937F-8BBCF3F82746}" srcOrd="0" destOrd="0" presId="urn:microsoft.com/office/officeart/2005/8/layout/process4"/>
    <dgm:cxn modelId="{33AC23CC-C1BD-4444-8299-82B13FEE518E}" srcId="{4637E28D-5D3D-4B38-9900-E289FBEB0BE6}" destId="{50B38446-C3A8-4C64-9F17-803110873746}" srcOrd="0" destOrd="0" parTransId="{E9445F82-4F39-46D3-9699-B9B16A716A05}" sibTransId="{C0127BE5-930E-47DC-96DC-BFF950EBBD41}"/>
    <dgm:cxn modelId="{25AD439D-1417-45E4-AE40-4E87F413C1B7}" type="presOf" srcId="{50B38446-C3A8-4C64-9F17-803110873746}" destId="{C35E2EE7-0F0D-4776-8E0E-B3B15D7E4C25}" srcOrd="0" destOrd="0" presId="urn:microsoft.com/office/officeart/2005/8/layout/process4"/>
    <dgm:cxn modelId="{E9D43785-656B-4F1E-9AE2-5D0DA6FF4606}" type="presOf" srcId="{19606FB5-0E43-45EC-9799-7C9EBC1C7D21}" destId="{003A662C-FC8E-46C1-9329-B00FCAE5FD71}" srcOrd="0" destOrd="0" presId="urn:microsoft.com/office/officeart/2005/8/layout/process4"/>
    <dgm:cxn modelId="{887EB7C6-08CB-4E2B-A595-F32377B7333D}" type="presParOf" srcId="{2A7B7479-3DF2-4BB1-B04A-FE3831683BDE}" destId="{2D8CBAF2-F68D-4248-ACF0-70998161282C}" srcOrd="0" destOrd="0" presId="urn:microsoft.com/office/officeart/2005/8/layout/process4"/>
    <dgm:cxn modelId="{B32C96A2-F669-47F6-80E4-03378F057D57}" type="presParOf" srcId="{2D8CBAF2-F68D-4248-ACF0-70998161282C}" destId="{003A662C-FC8E-46C1-9329-B00FCAE5FD71}" srcOrd="0" destOrd="0" presId="urn:microsoft.com/office/officeart/2005/8/layout/process4"/>
    <dgm:cxn modelId="{6892C4AA-F810-42D8-8E71-F5767A24EBD6}" type="presParOf" srcId="{2A7B7479-3DF2-4BB1-B04A-FE3831683BDE}" destId="{205373E3-4ED1-45D6-9717-4E37C8E36270}" srcOrd="1" destOrd="0" presId="urn:microsoft.com/office/officeart/2005/8/layout/process4"/>
    <dgm:cxn modelId="{612FB068-0BAB-4B84-A58A-C263F444A48E}" type="presParOf" srcId="{2A7B7479-3DF2-4BB1-B04A-FE3831683BDE}" destId="{0BC23C1E-FD2D-444B-898F-19486DFD3070}" srcOrd="2" destOrd="0" presId="urn:microsoft.com/office/officeart/2005/8/layout/process4"/>
    <dgm:cxn modelId="{24C77465-A355-49E5-B30F-3F19F5AF14B1}" type="presParOf" srcId="{0BC23C1E-FD2D-444B-898F-19486DFD3070}" destId="{9C159057-75EF-42E0-937F-8BBCF3F82746}" srcOrd="0" destOrd="0" presId="urn:microsoft.com/office/officeart/2005/8/layout/process4"/>
    <dgm:cxn modelId="{51344783-8626-4BC3-85DC-9FCF6C31F8A5}" type="presParOf" srcId="{2A7B7479-3DF2-4BB1-B04A-FE3831683BDE}" destId="{6B98498B-8FE3-415B-B05A-073F0A86CE42}" srcOrd="3" destOrd="0" presId="urn:microsoft.com/office/officeart/2005/8/layout/process4"/>
    <dgm:cxn modelId="{08A2C0B9-0C59-4839-AB27-C53BF8BD567E}" type="presParOf" srcId="{2A7B7479-3DF2-4BB1-B04A-FE3831683BDE}" destId="{6CBA1828-D64B-4B74-812C-A7E57362B833}" srcOrd="4" destOrd="0" presId="urn:microsoft.com/office/officeart/2005/8/layout/process4"/>
    <dgm:cxn modelId="{7916C72A-B197-41A8-BB47-0066DDCA6867}" type="presParOf" srcId="{6CBA1828-D64B-4B74-812C-A7E57362B833}" destId="{C35E2EE7-0F0D-4776-8E0E-B3B15D7E4C25}" srcOrd="0" destOrd="0" presId="urn:microsoft.com/office/officeart/2005/8/layout/process4"/>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3.xml><?xml version="1.0" encoding="utf-8"?>
<dgm:dataModel xmlns:dgm="http://schemas.openxmlformats.org/drawingml/2006/diagram" xmlns:a="http://schemas.openxmlformats.org/drawingml/2006/main">
  <dgm:ptLst>
    <dgm:pt modelId="{BC9C7EF2-B96B-46A9-AFAE-A86FE2F9D29D}" type="doc">
      <dgm:prSet loTypeId="urn:microsoft.com/office/officeart/2005/8/layout/process4" loCatId="list" qsTypeId="urn:microsoft.com/office/officeart/2005/8/quickstyle/simple1" qsCatId="simple" csTypeId="urn:microsoft.com/office/officeart/2005/8/colors/accent1_2" csCatId="accent1" phldr="1"/>
      <dgm:spPr/>
      <dgm:t>
        <a:bodyPr/>
        <a:lstStyle/>
        <a:p>
          <a:endParaRPr lang="en-US"/>
        </a:p>
      </dgm:t>
    </dgm:pt>
    <dgm:pt modelId="{85673255-6A7B-4D18-B397-CAC9EB110AB3}">
      <dgm:prSet custT="1"/>
      <dgm:spPr>
        <a:solidFill>
          <a:srgbClr val="0070C0"/>
        </a:solidFill>
      </dgm:spPr>
      <dgm:t>
        <a:bodyPr/>
        <a:lstStyle/>
        <a:p>
          <a:r>
            <a:rPr lang="en-US" sz="2000" dirty="0" smtClean="0"/>
            <a:t>Incorporate health IT safety in post-market surveillance through ONC-Authorized Certification Bodies (ONC-ACBs)</a:t>
          </a:r>
        </a:p>
      </dgm:t>
    </dgm:pt>
    <dgm:pt modelId="{4BA8E291-A20B-4E1D-A790-E7B4D5E343ED}" type="parTrans" cxnId="{089DD2A1-3990-4567-AFB3-EB8D01D41249}">
      <dgm:prSet/>
      <dgm:spPr/>
      <dgm:t>
        <a:bodyPr/>
        <a:lstStyle/>
        <a:p>
          <a:endParaRPr lang="en-US"/>
        </a:p>
      </dgm:t>
    </dgm:pt>
    <dgm:pt modelId="{B02A1B42-930C-44F7-82BF-550EBD2F4CBC}" type="sibTrans" cxnId="{089DD2A1-3990-4567-AFB3-EB8D01D41249}">
      <dgm:prSet/>
      <dgm:spPr/>
      <dgm:t>
        <a:bodyPr/>
        <a:lstStyle/>
        <a:p>
          <a:endParaRPr lang="en-US"/>
        </a:p>
      </dgm:t>
    </dgm:pt>
    <dgm:pt modelId="{0E9A7741-03C3-429A-B5A7-E1813B332209}">
      <dgm:prSet custT="1"/>
      <dgm:spPr>
        <a:solidFill>
          <a:srgbClr val="0070C0"/>
        </a:solidFill>
      </dgm:spPr>
      <dgm:t>
        <a:bodyPr/>
        <a:lstStyle/>
        <a:p>
          <a:r>
            <a:rPr lang="en-US" sz="2000" dirty="0" smtClean="0"/>
            <a:t>Align CMS health and safety standards</a:t>
          </a:r>
        </a:p>
      </dgm:t>
    </dgm:pt>
    <dgm:pt modelId="{D1815994-7480-4D62-849F-961A56E96797}" type="parTrans" cxnId="{A3335ACB-3195-4F24-B8C3-301108E96496}">
      <dgm:prSet/>
      <dgm:spPr/>
      <dgm:t>
        <a:bodyPr/>
        <a:lstStyle/>
        <a:p>
          <a:endParaRPr lang="en-US"/>
        </a:p>
      </dgm:t>
    </dgm:pt>
    <dgm:pt modelId="{C125524F-BF78-41DF-A5AD-D74375D4A404}" type="sibTrans" cxnId="{A3335ACB-3195-4F24-B8C3-301108E96496}">
      <dgm:prSet/>
      <dgm:spPr/>
      <dgm:t>
        <a:bodyPr/>
        <a:lstStyle/>
        <a:p>
          <a:endParaRPr lang="en-US"/>
        </a:p>
      </dgm:t>
    </dgm:pt>
    <dgm:pt modelId="{69974BC7-5B5C-4299-B8BF-B839803AA2DE}">
      <dgm:prSet custT="1"/>
      <dgm:spPr>
        <a:solidFill>
          <a:srgbClr val="0070C0"/>
        </a:solidFill>
      </dgm:spPr>
      <dgm:t>
        <a:bodyPr/>
        <a:lstStyle/>
        <a:p>
          <a:r>
            <a:rPr lang="en-US" sz="2000" smtClean="0"/>
            <a:t>Collect data on health IT safety events </a:t>
          </a:r>
          <a:endParaRPr lang="en-US" sz="2000" dirty="0" smtClean="0"/>
        </a:p>
      </dgm:t>
    </dgm:pt>
    <dgm:pt modelId="{32063DEC-4B52-4B5A-BAC5-9631DF294A2A}" type="parTrans" cxnId="{6A9BDF44-215B-46FB-A117-20FD94A78A67}">
      <dgm:prSet/>
      <dgm:spPr/>
      <dgm:t>
        <a:bodyPr/>
        <a:lstStyle/>
        <a:p>
          <a:endParaRPr lang="en-US"/>
        </a:p>
      </dgm:t>
    </dgm:pt>
    <dgm:pt modelId="{1109AC3A-C32E-42A5-9574-EA6383F6B825}" type="sibTrans" cxnId="{6A9BDF44-215B-46FB-A117-20FD94A78A67}">
      <dgm:prSet/>
      <dgm:spPr/>
      <dgm:t>
        <a:bodyPr/>
        <a:lstStyle/>
        <a:p>
          <a:endParaRPr lang="en-US"/>
        </a:p>
      </dgm:t>
    </dgm:pt>
    <dgm:pt modelId="{0E844402-8200-4047-A6D2-4ABB10E57A41}">
      <dgm:prSet custT="1"/>
      <dgm:spPr>
        <a:solidFill>
          <a:srgbClr val="0070C0"/>
        </a:solidFill>
      </dgm:spPr>
      <dgm:t>
        <a:bodyPr/>
        <a:lstStyle/>
        <a:p>
          <a:r>
            <a:rPr lang="en-US" sz="2000" dirty="0" smtClean="0"/>
            <a:t>Monitor health IT adverse event reports</a:t>
          </a:r>
          <a:endParaRPr lang="en-US" sz="2000" dirty="0"/>
        </a:p>
      </dgm:t>
    </dgm:pt>
    <dgm:pt modelId="{C9F47047-E851-46D4-91CE-06FCAC8F2FCF}" type="parTrans" cxnId="{37385D38-F693-47F3-80B1-DF331705663D}">
      <dgm:prSet/>
      <dgm:spPr/>
      <dgm:t>
        <a:bodyPr/>
        <a:lstStyle/>
        <a:p>
          <a:endParaRPr lang="en-US"/>
        </a:p>
      </dgm:t>
    </dgm:pt>
    <dgm:pt modelId="{5D7F491D-7866-463D-A428-CBE5DF0B275C}" type="sibTrans" cxnId="{37385D38-F693-47F3-80B1-DF331705663D}">
      <dgm:prSet/>
      <dgm:spPr/>
      <dgm:t>
        <a:bodyPr/>
        <a:lstStyle/>
        <a:p>
          <a:endParaRPr lang="en-US"/>
        </a:p>
      </dgm:t>
    </dgm:pt>
    <dgm:pt modelId="{2473AFC2-CA3A-4161-B12D-8B501137FF37}" type="pres">
      <dgm:prSet presAssocID="{BC9C7EF2-B96B-46A9-AFAE-A86FE2F9D29D}" presName="Name0" presStyleCnt="0">
        <dgm:presLayoutVars>
          <dgm:dir/>
          <dgm:animLvl val="lvl"/>
          <dgm:resizeHandles val="exact"/>
        </dgm:presLayoutVars>
      </dgm:prSet>
      <dgm:spPr/>
      <dgm:t>
        <a:bodyPr/>
        <a:lstStyle/>
        <a:p>
          <a:endParaRPr lang="en-US"/>
        </a:p>
      </dgm:t>
    </dgm:pt>
    <dgm:pt modelId="{CA5C7F36-125D-46FB-89E5-AB68F39250EC}" type="pres">
      <dgm:prSet presAssocID="{85673255-6A7B-4D18-B397-CAC9EB110AB3}" presName="boxAndChildren" presStyleCnt="0"/>
      <dgm:spPr/>
      <dgm:t>
        <a:bodyPr/>
        <a:lstStyle/>
        <a:p>
          <a:endParaRPr lang="en-US"/>
        </a:p>
      </dgm:t>
    </dgm:pt>
    <dgm:pt modelId="{A0EB29E2-2F37-4ECC-924A-B5845690F3E7}" type="pres">
      <dgm:prSet presAssocID="{85673255-6A7B-4D18-B397-CAC9EB110AB3}" presName="parentTextBox" presStyleLbl="node1" presStyleIdx="0" presStyleCnt="4"/>
      <dgm:spPr/>
      <dgm:t>
        <a:bodyPr/>
        <a:lstStyle/>
        <a:p>
          <a:endParaRPr lang="en-US"/>
        </a:p>
      </dgm:t>
    </dgm:pt>
    <dgm:pt modelId="{0356F29D-0608-4942-91EE-787C107C9EA7}" type="pres">
      <dgm:prSet presAssocID="{5D7F491D-7866-463D-A428-CBE5DF0B275C}" presName="sp" presStyleCnt="0"/>
      <dgm:spPr/>
      <dgm:t>
        <a:bodyPr/>
        <a:lstStyle/>
        <a:p>
          <a:endParaRPr lang="en-US"/>
        </a:p>
      </dgm:t>
    </dgm:pt>
    <dgm:pt modelId="{67329E70-35D2-40C9-8C81-0AFB038B0724}" type="pres">
      <dgm:prSet presAssocID="{0E844402-8200-4047-A6D2-4ABB10E57A41}" presName="arrowAndChildren" presStyleCnt="0"/>
      <dgm:spPr/>
      <dgm:t>
        <a:bodyPr/>
        <a:lstStyle/>
        <a:p>
          <a:endParaRPr lang="en-US"/>
        </a:p>
      </dgm:t>
    </dgm:pt>
    <dgm:pt modelId="{FB8F53D3-5348-4468-96E5-B0EF6FE8642D}" type="pres">
      <dgm:prSet presAssocID="{0E844402-8200-4047-A6D2-4ABB10E57A41}" presName="parentTextArrow" presStyleLbl="node1" presStyleIdx="1" presStyleCnt="4" custScaleY="102927" custLinFactNeighborX="19811" custLinFactNeighborY="4260"/>
      <dgm:spPr/>
      <dgm:t>
        <a:bodyPr/>
        <a:lstStyle/>
        <a:p>
          <a:endParaRPr lang="en-US"/>
        </a:p>
      </dgm:t>
    </dgm:pt>
    <dgm:pt modelId="{3A3F14A8-E994-49C7-AFD0-EB0112468E92}" type="pres">
      <dgm:prSet presAssocID="{1109AC3A-C32E-42A5-9574-EA6383F6B825}" presName="sp" presStyleCnt="0"/>
      <dgm:spPr/>
      <dgm:t>
        <a:bodyPr/>
        <a:lstStyle/>
        <a:p>
          <a:endParaRPr lang="en-US"/>
        </a:p>
      </dgm:t>
    </dgm:pt>
    <dgm:pt modelId="{6FC33FDF-3816-480A-8B9D-D92C8376E20D}" type="pres">
      <dgm:prSet presAssocID="{69974BC7-5B5C-4299-B8BF-B839803AA2DE}" presName="arrowAndChildren" presStyleCnt="0"/>
      <dgm:spPr/>
      <dgm:t>
        <a:bodyPr/>
        <a:lstStyle/>
        <a:p>
          <a:endParaRPr lang="en-US"/>
        </a:p>
      </dgm:t>
    </dgm:pt>
    <dgm:pt modelId="{AA329359-6548-4BF0-807E-D1839B156960}" type="pres">
      <dgm:prSet presAssocID="{69974BC7-5B5C-4299-B8BF-B839803AA2DE}" presName="parentTextArrow" presStyleLbl="node1" presStyleIdx="2" presStyleCnt="4" custScaleY="92231" custLinFactNeighborY="3563"/>
      <dgm:spPr/>
      <dgm:t>
        <a:bodyPr/>
        <a:lstStyle/>
        <a:p>
          <a:endParaRPr lang="en-US"/>
        </a:p>
      </dgm:t>
    </dgm:pt>
    <dgm:pt modelId="{3696542E-5892-4844-A82B-93100D7E1F47}" type="pres">
      <dgm:prSet presAssocID="{C125524F-BF78-41DF-A5AD-D74375D4A404}" presName="sp" presStyleCnt="0"/>
      <dgm:spPr/>
      <dgm:t>
        <a:bodyPr/>
        <a:lstStyle/>
        <a:p>
          <a:endParaRPr lang="en-US"/>
        </a:p>
      </dgm:t>
    </dgm:pt>
    <dgm:pt modelId="{ADC4F58B-5696-4D3E-A1C0-DA258BED9BA2}" type="pres">
      <dgm:prSet presAssocID="{0E9A7741-03C3-429A-B5A7-E1813B332209}" presName="arrowAndChildren" presStyleCnt="0"/>
      <dgm:spPr/>
      <dgm:t>
        <a:bodyPr/>
        <a:lstStyle/>
        <a:p>
          <a:endParaRPr lang="en-US"/>
        </a:p>
      </dgm:t>
    </dgm:pt>
    <dgm:pt modelId="{8AC83EF0-A144-419B-A301-6CA463C3CEC2}" type="pres">
      <dgm:prSet presAssocID="{0E9A7741-03C3-429A-B5A7-E1813B332209}" presName="parentTextArrow" presStyleLbl="node1" presStyleIdx="3" presStyleCnt="4" custScaleY="95755"/>
      <dgm:spPr/>
      <dgm:t>
        <a:bodyPr/>
        <a:lstStyle/>
        <a:p>
          <a:endParaRPr lang="en-US"/>
        </a:p>
      </dgm:t>
    </dgm:pt>
  </dgm:ptLst>
  <dgm:cxnLst>
    <dgm:cxn modelId="{089DD2A1-3990-4567-AFB3-EB8D01D41249}" srcId="{BC9C7EF2-B96B-46A9-AFAE-A86FE2F9D29D}" destId="{85673255-6A7B-4D18-B397-CAC9EB110AB3}" srcOrd="3" destOrd="0" parTransId="{4BA8E291-A20B-4E1D-A790-E7B4D5E343ED}" sibTransId="{B02A1B42-930C-44F7-82BF-550EBD2F4CBC}"/>
    <dgm:cxn modelId="{D276CDF7-20E2-4B45-A714-D8E3F15F498C}" type="presOf" srcId="{BC9C7EF2-B96B-46A9-AFAE-A86FE2F9D29D}" destId="{2473AFC2-CA3A-4161-B12D-8B501137FF37}" srcOrd="0" destOrd="0" presId="urn:microsoft.com/office/officeart/2005/8/layout/process4"/>
    <dgm:cxn modelId="{A5C47B42-FF19-4C44-ADEF-5B9204AA77FE}" type="presOf" srcId="{0E9A7741-03C3-429A-B5A7-E1813B332209}" destId="{8AC83EF0-A144-419B-A301-6CA463C3CEC2}" srcOrd="0" destOrd="0" presId="urn:microsoft.com/office/officeart/2005/8/layout/process4"/>
    <dgm:cxn modelId="{F10FE31B-B9D0-4003-9715-A685A88A1110}" type="presOf" srcId="{69974BC7-5B5C-4299-B8BF-B839803AA2DE}" destId="{AA329359-6548-4BF0-807E-D1839B156960}" srcOrd="0" destOrd="0" presId="urn:microsoft.com/office/officeart/2005/8/layout/process4"/>
    <dgm:cxn modelId="{2221718C-05E0-4A65-A55E-AE1680B22081}" type="presOf" srcId="{85673255-6A7B-4D18-B397-CAC9EB110AB3}" destId="{A0EB29E2-2F37-4ECC-924A-B5845690F3E7}" srcOrd="0" destOrd="0" presId="urn:microsoft.com/office/officeart/2005/8/layout/process4"/>
    <dgm:cxn modelId="{2D608BF7-6D5E-4DAF-B873-16CF631DFEA6}" type="presOf" srcId="{0E844402-8200-4047-A6D2-4ABB10E57A41}" destId="{FB8F53D3-5348-4468-96E5-B0EF6FE8642D}" srcOrd="0" destOrd="0" presId="urn:microsoft.com/office/officeart/2005/8/layout/process4"/>
    <dgm:cxn modelId="{6A9BDF44-215B-46FB-A117-20FD94A78A67}" srcId="{BC9C7EF2-B96B-46A9-AFAE-A86FE2F9D29D}" destId="{69974BC7-5B5C-4299-B8BF-B839803AA2DE}" srcOrd="1" destOrd="0" parTransId="{32063DEC-4B52-4B5A-BAC5-9631DF294A2A}" sibTransId="{1109AC3A-C32E-42A5-9574-EA6383F6B825}"/>
    <dgm:cxn modelId="{37385D38-F693-47F3-80B1-DF331705663D}" srcId="{BC9C7EF2-B96B-46A9-AFAE-A86FE2F9D29D}" destId="{0E844402-8200-4047-A6D2-4ABB10E57A41}" srcOrd="2" destOrd="0" parTransId="{C9F47047-E851-46D4-91CE-06FCAC8F2FCF}" sibTransId="{5D7F491D-7866-463D-A428-CBE5DF0B275C}"/>
    <dgm:cxn modelId="{A3335ACB-3195-4F24-B8C3-301108E96496}" srcId="{BC9C7EF2-B96B-46A9-AFAE-A86FE2F9D29D}" destId="{0E9A7741-03C3-429A-B5A7-E1813B332209}" srcOrd="0" destOrd="0" parTransId="{D1815994-7480-4D62-849F-961A56E96797}" sibTransId="{C125524F-BF78-41DF-A5AD-D74375D4A404}"/>
    <dgm:cxn modelId="{BEE6C47F-B656-4307-86BE-F38259E483AF}" type="presParOf" srcId="{2473AFC2-CA3A-4161-B12D-8B501137FF37}" destId="{CA5C7F36-125D-46FB-89E5-AB68F39250EC}" srcOrd="0" destOrd="0" presId="urn:microsoft.com/office/officeart/2005/8/layout/process4"/>
    <dgm:cxn modelId="{C62F0492-8F46-4CED-8225-7658F21FBF85}" type="presParOf" srcId="{CA5C7F36-125D-46FB-89E5-AB68F39250EC}" destId="{A0EB29E2-2F37-4ECC-924A-B5845690F3E7}" srcOrd="0" destOrd="0" presId="urn:microsoft.com/office/officeart/2005/8/layout/process4"/>
    <dgm:cxn modelId="{B105FE8C-A975-4F0B-A134-F32C70891FC2}" type="presParOf" srcId="{2473AFC2-CA3A-4161-B12D-8B501137FF37}" destId="{0356F29D-0608-4942-91EE-787C107C9EA7}" srcOrd="1" destOrd="0" presId="urn:microsoft.com/office/officeart/2005/8/layout/process4"/>
    <dgm:cxn modelId="{C59647F2-BD61-4A8B-B829-003E99FE3857}" type="presParOf" srcId="{2473AFC2-CA3A-4161-B12D-8B501137FF37}" destId="{67329E70-35D2-40C9-8C81-0AFB038B0724}" srcOrd="2" destOrd="0" presId="urn:microsoft.com/office/officeart/2005/8/layout/process4"/>
    <dgm:cxn modelId="{B9FA70BF-ED4B-4A35-AD75-A064052643A7}" type="presParOf" srcId="{67329E70-35D2-40C9-8C81-0AFB038B0724}" destId="{FB8F53D3-5348-4468-96E5-B0EF6FE8642D}" srcOrd="0" destOrd="0" presId="urn:microsoft.com/office/officeart/2005/8/layout/process4"/>
    <dgm:cxn modelId="{2DC0CE0D-328E-4A72-B51F-B42732CB3B49}" type="presParOf" srcId="{2473AFC2-CA3A-4161-B12D-8B501137FF37}" destId="{3A3F14A8-E994-49C7-AFD0-EB0112468E92}" srcOrd="3" destOrd="0" presId="urn:microsoft.com/office/officeart/2005/8/layout/process4"/>
    <dgm:cxn modelId="{40588A00-34E2-42A8-BE5D-1295E1ED00E5}" type="presParOf" srcId="{2473AFC2-CA3A-4161-B12D-8B501137FF37}" destId="{6FC33FDF-3816-480A-8B9D-D92C8376E20D}" srcOrd="4" destOrd="0" presId="urn:microsoft.com/office/officeart/2005/8/layout/process4"/>
    <dgm:cxn modelId="{C485DDBC-C6C8-46FC-8F6B-8275EF47AA32}" type="presParOf" srcId="{6FC33FDF-3816-480A-8B9D-D92C8376E20D}" destId="{AA329359-6548-4BF0-807E-D1839B156960}" srcOrd="0" destOrd="0" presId="urn:microsoft.com/office/officeart/2005/8/layout/process4"/>
    <dgm:cxn modelId="{A03BD4C3-1084-4545-AFC3-305C8F92822C}" type="presParOf" srcId="{2473AFC2-CA3A-4161-B12D-8B501137FF37}" destId="{3696542E-5892-4844-A82B-93100D7E1F47}" srcOrd="5" destOrd="0" presId="urn:microsoft.com/office/officeart/2005/8/layout/process4"/>
    <dgm:cxn modelId="{18CCD915-81D3-4DB3-9D56-791D3F0D6DAB}" type="presParOf" srcId="{2473AFC2-CA3A-4161-B12D-8B501137FF37}" destId="{ADC4F58B-5696-4D3E-A1C0-DA258BED9BA2}" srcOrd="6" destOrd="0" presId="urn:microsoft.com/office/officeart/2005/8/layout/process4"/>
    <dgm:cxn modelId="{9B2719A0-969F-4B2E-8776-C1015B78C424}" type="presParOf" srcId="{ADC4F58B-5696-4D3E-A1C0-DA258BED9BA2}" destId="{8AC83EF0-A144-419B-A301-6CA463C3CEC2}" srcOrd="0" destOrd="0" presId="urn:microsoft.com/office/officeart/2005/8/layout/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9D86E36-9146-4A57-8219-E6AA992399F7}" type="doc">
      <dgm:prSet loTypeId="urn:microsoft.com/office/officeart/2005/8/layout/process4" loCatId="list" qsTypeId="urn:microsoft.com/office/officeart/2005/8/quickstyle/simple1" qsCatId="simple" csTypeId="urn:microsoft.com/office/officeart/2005/8/colors/accent1_2" csCatId="accent1" phldr="1"/>
      <dgm:spPr/>
      <dgm:t>
        <a:bodyPr/>
        <a:lstStyle/>
        <a:p>
          <a:endParaRPr lang="en-US"/>
        </a:p>
      </dgm:t>
    </dgm:pt>
    <dgm:pt modelId="{38B2D001-4B87-4DF9-8174-C252A5490078}">
      <dgm:prSet phldrT="[Text]" custT="1"/>
      <dgm:spPr>
        <a:solidFill>
          <a:srgbClr val="FFC425"/>
        </a:solidFill>
      </dgm:spPr>
      <dgm:t>
        <a:bodyPr/>
        <a:lstStyle/>
        <a:p>
          <a:r>
            <a:rPr lang="en-US" sz="2300" dirty="0" smtClean="0"/>
            <a:t>Use Meaningful Use to improve patient safety</a:t>
          </a:r>
          <a:endParaRPr lang="en-US" sz="2300" dirty="0"/>
        </a:p>
      </dgm:t>
    </dgm:pt>
    <dgm:pt modelId="{99C6EB15-905F-411A-8C82-CAAFF78BE0A0}" type="parTrans" cxnId="{FBB16A4E-829B-459F-8EBA-0DCC01022B38}">
      <dgm:prSet/>
      <dgm:spPr/>
      <dgm:t>
        <a:bodyPr/>
        <a:lstStyle/>
        <a:p>
          <a:endParaRPr lang="en-US"/>
        </a:p>
      </dgm:t>
    </dgm:pt>
    <dgm:pt modelId="{000FC986-0ABE-476E-BD0D-5C33F63255A0}" type="sibTrans" cxnId="{FBB16A4E-829B-459F-8EBA-0DCC01022B38}">
      <dgm:prSet/>
      <dgm:spPr/>
      <dgm:t>
        <a:bodyPr/>
        <a:lstStyle/>
        <a:p>
          <a:endParaRPr lang="en-US"/>
        </a:p>
      </dgm:t>
    </dgm:pt>
    <dgm:pt modelId="{846BD20A-C900-4ED7-9847-06EA7B967B17}">
      <dgm:prSet phldrT="[Text]" custT="1"/>
      <dgm:spPr>
        <a:solidFill>
          <a:srgbClr val="FFC425"/>
        </a:solidFill>
      </dgm:spPr>
      <dgm:t>
        <a:bodyPr/>
        <a:lstStyle/>
        <a:p>
          <a:r>
            <a:rPr lang="en-US" sz="2300" dirty="0" smtClean="0"/>
            <a:t>Incorporate safety into certification</a:t>
          </a:r>
          <a:endParaRPr lang="en-US" sz="2300" dirty="0"/>
        </a:p>
      </dgm:t>
    </dgm:pt>
    <dgm:pt modelId="{0C3481DB-C767-4D6D-B0D1-6590EDFC9142}" type="parTrans" cxnId="{DC49D674-ACBE-4D42-A0A8-9F1F8BC18681}">
      <dgm:prSet/>
      <dgm:spPr/>
      <dgm:t>
        <a:bodyPr/>
        <a:lstStyle/>
        <a:p>
          <a:endParaRPr lang="en-US"/>
        </a:p>
      </dgm:t>
    </dgm:pt>
    <dgm:pt modelId="{55A56C21-4604-4EB4-AC2C-2196E7B6DB0D}" type="sibTrans" cxnId="{DC49D674-ACBE-4D42-A0A8-9F1F8BC18681}">
      <dgm:prSet/>
      <dgm:spPr/>
      <dgm:t>
        <a:bodyPr/>
        <a:lstStyle/>
        <a:p>
          <a:endParaRPr lang="en-US"/>
        </a:p>
      </dgm:t>
    </dgm:pt>
    <dgm:pt modelId="{8F83B2C9-E194-4103-BBCE-6A69F9ABE46F}">
      <dgm:prSet custT="1"/>
      <dgm:spPr>
        <a:solidFill>
          <a:srgbClr val="FFC425"/>
        </a:solidFill>
      </dgm:spPr>
      <dgm:t>
        <a:bodyPr/>
        <a:lstStyle/>
        <a:p>
          <a:r>
            <a:rPr lang="en-US" sz="2300" dirty="0" smtClean="0"/>
            <a:t>Support research and development of testing, user tools, and best practices related to health IT safety and its safe use</a:t>
          </a:r>
          <a:endParaRPr lang="en-US" sz="2300" dirty="0"/>
        </a:p>
      </dgm:t>
    </dgm:pt>
    <dgm:pt modelId="{C6BF25B4-185D-43EC-A320-B4227BB949BA}" type="sibTrans" cxnId="{75A1B988-7640-49FD-8F25-B396BD3F730B}">
      <dgm:prSet/>
      <dgm:spPr/>
      <dgm:t>
        <a:bodyPr/>
        <a:lstStyle/>
        <a:p>
          <a:endParaRPr lang="en-US"/>
        </a:p>
      </dgm:t>
    </dgm:pt>
    <dgm:pt modelId="{4D9D6472-3C35-494F-9964-C89A19F2867A}" type="parTrans" cxnId="{75A1B988-7640-49FD-8F25-B396BD3F730B}">
      <dgm:prSet/>
      <dgm:spPr/>
      <dgm:t>
        <a:bodyPr/>
        <a:lstStyle/>
        <a:p>
          <a:endParaRPr lang="en-US"/>
        </a:p>
      </dgm:t>
    </dgm:pt>
    <dgm:pt modelId="{825B2A93-DB94-4E38-BFD5-4F85A7142015}" type="pres">
      <dgm:prSet presAssocID="{89D86E36-9146-4A57-8219-E6AA992399F7}" presName="Name0" presStyleCnt="0">
        <dgm:presLayoutVars>
          <dgm:dir/>
          <dgm:animLvl val="lvl"/>
          <dgm:resizeHandles val="exact"/>
        </dgm:presLayoutVars>
      </dgm:prSet>
      <dgm:spPr/>
      <dgm:t>
        <a:bodyPr/>
        <a:lstStyle/>
        <a:p>
          <a:endParaRPr lang="en-US"/>
        </a:p>
      </dgm:t>
    </dgm:pt>
    <dgm:pt modelId="{ABEC071A-BFA0-44D1-A96D-859DC70656BC}" type="pres">
      <dgm:prSet presAssocID="{8F83B2C9-E194-4103-BBCE-6A69F9ABE46F}" presName="boxAndChildren" presStyleCnt="0"/>
      <dgm:spPr/>
      <dgm:t>
        <a:bodyPr/>
        <a:lstStyle/>
        <a:p>
          <a:endParaRPr lang="en-US"/>
        </a:p>
      </dgm:t>
    </dgm:pt>
    <dgm:pt modelId="{375A7417-2431-4A3B-BBE8-5BC5CDAF480C}" type="pres">
      <dgm:prSet presAssocID="{8F83B2C9-E194-4103-BBCE-6A69F9ABE46F}" presName="parentTextBox" presStyleLbl="node1" presStyleIdx="0" presStyleCnt="3" custScaleY="58368" custLinFactNeighborY="-484"/>
      <dgm:spPr/>
      <dgm:t>
        <a:bodyPr/>
        <a:lstStyle/>
        <a:p>
          <a:endParaRPr lang="en-US"/>
        </a:p>
      </dgm:t>
    </dgm:pt>
    <dgm:pt modelId="{9E1079F6-B0D9-48CE-8B36-4B4E559B75DD}" type="pres">
      <dgm:prSet presAssocID="{55A56C21-4604-4EB4-AC2C-2196E7B6DB0D}" presName="sp" presStyleCnt="0"/>
      <dgm:spPr/>
      <dgm:t>
        <a:bodyPr/>
        <a:lstStyle/>
        <a:p>
          <a:endParaRPr lang="en-US"/>
        </a:p>
      </dgm:t>
    </dgm:pt>
    <dgm:pt modelId="{B70282EE-557A-458B-B65C-BCCDC730AE73}" type="pres">
      <dgm:prSet presAssocID="{846BD20A-C900-4ED7-9847-06EA7B967B17}" presName="arrowAndChildren" presStyleCnt="0"/>
      <dgm:spPr/>
      <dgm:t>
        <a:bodyPr/>
        <a:lstStyle/>
        <a:p>
          <a:endParaRPr lang="en-US"/>
        </a:p>
      </dgm:t>
    </dgm:pt>
    <dgm:pt modelId="{7352382B-5E3E-4F66-A5F7-80922DF3C015}" type="pres">
      <dgm:prSet presAssocID="{846BD20A-C900-4ED7-9847-06EA7B967B17}" presName="parentTextArrow" presStyleLbl="node1" presStyleIdx="1" presStyleCnt="3" custScaleY="44381" custLinFactNeighborX="926" custLinFactNeighborY="-855"/>
      <dgm:spPr/>
      <dgm:t>
        <a:bodyPr/>
        <a:lstStyle/>
        <a:p>
          <a:endParaRPr lang="en-US"/>
        </a:p>
      </dgm:t>
    </dgm:pt>
    <dgm:pt modelId="{3225076F-AABA-4141-84BB-18A6847EE32E}" type="pres">
      <dgm:prSet presAssocID="{000FC986-0ABE-476E-BD0D-5C33F63255A0}" presName="sp" presStyleCnt="0"/>
      <dgm:spPr/>
      <dgm:t>
        <a:bodyPr/>
        <a:lstStyle/>
        <a:p>
          <a:endParaRPr lang="en-US"/>
        </a:p>
      </dgm:t>
    </dgm:pt>
    <dgm:pt modelId="{371DCA09-8379-4B4B-977B-501157C6724F}" type="pres">
      <dgm:prSet presAssocID="{38B2D001-4B87-4DF9-8174-C252A5490078}" presName="arrowAndChildren" presStyleCnt="0"/>
      <dgm:spPr/>
      <dgm:t>
        <a:bodyPr/>
        <a:lstStyle/>
        <a:p>
          <a:endParaRPr lang="en-US"/>
        </a:p>
      </dgm:t>
    </dgm:pt>
    <dgm:pt modelId="{7467BEB8-028F-48AC-A89D-4611643E52B5}" type="pres">
      <dgm:prSet presAssocID="{38B2D001-4B87-4DF9-8174-C252A5490078}" presName="parentTextArrow" presStyleLbl="node1" presStyleIdx="2" presStyleCnt="3" custScaleY="48074" custLinFactNeighborY="-61"/>
      <dgm:spPr/>
      <dgm:t>
        <a:bodyPr/>
        <a:lstStyle/>
        <a:p>
          <a:endParaRPr lang="en-US"/>
        </a:p>
      </dgm:t>
    </dgm:pt>
  </dgm:ptLst>
  <dgm:cxnLst>
    <dgm:cxn modelId="{4EF47B1F-2789-4E7C-A3EE-708F2B33077A}" type="presOf" srcId="{89D86E36-9146-4A57-8219-E6AA992399F7}" destId="{825B2A93-DB94-4E38-BFD5-4F85A7142015}" srcOrd="0" destOrd="0" presId="urn:microsoft.com/office/officeart/2005/8/layout/process4"/>
    <dgm:cxn modelId="{FBB16A4E-829B-459F-8EBA-0DCC01022B38}" srcId="{89D86E36-9146-4A57-8219-E6AA992399F7}" destId="{38B2D001-4B87-4DF9-8174-C252A5490078}" srcOrd="0" destOrd="0" parTransId="{99C6EB15-905F-411A-8C82-CAAFF78BE0A0}" sibTransId="{000FC986-0ABE-476E-BD0D-5C33F63255A0}"/>
    <dgm:cxn modelId="{2521F02D-7CC9-4C89-B1F3-2C14543B747F}" type="presOf" srcId="{38B2D001-4B87-4DF9-8174-C252A5490078}" destId="{7467BEB8-028F-48AC-A89D-4611643E52B5}" srcOrd="0" destOrd="0" presId="urn:microsoft.com/office/officeart/2005/8/layout/process4"/>
    <dgm:cxn modelId="{A51691F4-1FEC-4D0B-ABF2-66B724088EF5}" type="presOf" srcId="{8F83B2C9-E194-4103-BBCE-6A69F9ABE46F}" destId="{375A7417-2431-4A3B-BBE8-5BC5CDAF480C}" srcOrd="0" destOrd="0" presId="urn:microsoft.com/office/officeart/2005/8/layout/process4"/>
    <dgm:cxn modelId="{75A1B988-7640-49FD-8F25-B396BD3F730B}" srcId="{89D86E36-9146-4A57-8219-E6AA992399F7}" destId="{8F83B2C9-E194-4103-BBCE-6A69F9ABE46F}" srcOrd="2" destOrd="0" parTransId="{4D9D6472-3C35-494F-9964-C89A19F2867A}" sibTransId="{C6BF25B4-185D-43EC-A320-B4227BB949BA}"/>
    <dgm:cxn modelId="{DC49D674-ACBE-4D42-A0A8-9F1F8BC18681}" srcId="{89D86E36-9146-4A57-8219-E6AA992399F7}" destId="{846BD20A-C900-4ED7-9847-06EA7B967B17}" srcOrd="1" destOrd="0" parTransId="{0C3481DB-C767-4D6D-B0D1-6590EDFC9142}" sibTransId="{55A56C21-4604-4EB4-AC2C-2196E7B6DB0D}"/>
    <dgm:cxn modelId="{A1A258B8-2771-47D3-9A43-65ED6662D843}" type="presOf" srcId="{846BD20A-C900-4ED7-9847-06EA7B967B17}" destId="{7352382B-5E3E-4F66-A5F7-80922DF3C015}" srcOrd="0" destOrd="0" presId="urn:microsoft.com/office/officeart/2005/8/layout/process4"/>
    <dgm:cxn modelId="{1BFE4294-69A0-47DD-86A5-E4F4065B3066}" type="presParOf" srcId="{825B2A93-DB94-4E38-BFD5-4F85A7142015}" destId="{ABEC071A-BFA0-44D1-A96D-859DC70656BC}" srcOrd="0" destOrd="0" presId="urn:microsoft.com/office/officeart/2005/8/layout/process4"/>
    <dgm:cxn modelId="{4EEBFAD5-998E-4C79-AE4C-BB6F623AD754}" type="presParOf" srcId="{ABEC071A-BFA0-44D1-A96D-859DC70656BC}" destId="{375A7417-2431-4A3B-BBE8-5BC5CDAF480C}" srcOrd="0" destOrd="0" presId="urn:microsoft.com/office/officeart/2005/8/layout/process4"/>
    <dgm:cxn modelId="{1268F5C5-EC6D-4639-97E8-61D5D4FFE528}" type="presParOf" srcId="{825B2A93-DB94-4E38-BFD5-4F85A7142015}" destId="{9E1079F6-B0D9-48CE-8B36-4B4E559B75DD}" srcOrd="1" destOrd="0" presId="urn:microsoft.com/office/officeart/2005/8/layout/process4"/>
    <dgm:cxn modelId="{39C84658-E5B6-4D45-A6E8-E79202EC9887}" type="presParOf" srcId="{825B2A93-DB94-4E38-BFD5-4F85A7142015}" destId="{B70282EE-557A-458B-B65C-BCCDC730AE73}" srcOrd="2" destOrd="0" presId="urn:microsoft.com/office/officeart/2005/8/layout/process4"/>
    <dgm:cxn modelId="{A956CD32-70BE-426D-A05D-16A16635B2B7}" type="presParOf" srcId="{B70282EE-557A-458B-B65C-BCCDC730AE73}" destId="{7352382B-5E3E-4F66-A5F7-80922DF3C015}" srcOrd="0" destOrd="0" presId="urn:microsoft.com/office/officeart/2005/8/layout/process4"/>
    <dgm:cxn modelId="{716DE78D-6E90-4794-959D-B7A0446C048E}" type="presParOf" srcId="{825B2A93-DB94-4E38-BFD5-4F85A7142015}" destId="{3225076F-AABA-4141-84BB-18A6847EE32E}" srcOrd="3" destOrd="0" presId="urn:microsoft.com/office/officeart/2005/8/layout/process4"/>
    <dgm:cxn modelId="{8C5BBDF8-19C8-4200-85BA-17BC26965687}" type="presParOf" srcId="{825B2A93-DB94-4E38-BFD5-4F85A7142015}" destId="{371DCA09-8379-4B4B-977B-501157C6724F}" srcOrd="4" destOrd="0" presId="urn:microsoft.com/office/officeart/2005/8/layout/process4"/>
    <dgm:cxn modelId="{8C0DC8A8-F277-486B-B8AF-14F9BF4E4961}" type="presParOf" srcId="{371DCA09-8379-4B4B-977B-501157C6724F}" destId="{7467BEB8-028F-48AC-A89D-4611643E52B5}" srcOrd="0" destOrd="0" presId="urn:microsoft.com/office/officeart/2005/8/layout/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9E8D811C-3637-4C38-BF3D-551A589CA93B}" type="doc">
      <dgm:prSet loTypeId="urn:microsoft.com/office/officeart/2005/8/layout/process4" loCatId="list" qsTypeId="urn:microsoft.com/office/officeart/2005/8/quickstyle/simple1" qsCatId="simple" csTypeId="urn:microsoft.com/office/officeart/2005/8/colors/accent2_2" csCatId="accent2" phldr="1"/>
      <dgm:spPr/>
      <dgm:t>
        <a:bodyPr/>
        <a:lstStyle/>
        <a:p>
          <a:endParaRPr lang="en-US"/>
        </a:p>
      </dgm:t>
    </dgm:pt>
    <dgm:pt modelId="{AFC8C038-C026-4AC4-88CF-E417FC551E2B}">
      <dgm:prSet custT="1"/>
      <dgm:spPr>
        <a:solidFill>
          <a:srgbClr val="ED1C24"/>
        </a:solidFill>
      </dgm:spPr>
      <dgm:t>
        <a:bodyPr/>
        <a:lstStyle/>
        <a:p>
          <a:r>
            <a:rPr lang="en-US" sz="2000" dirty="0" smtClean="0"/>
            <a:t>Develop health IT safety priority areas</a:t>
          </a:r>
          <a:endParaRPr lang="en-US" sz="2000" dirty="0"/>
        </a:p>
      </dgm:t>
    </dgm:pt>
    <dgm:pt modelId="{7FFB88F0-6660-4466-B613-2ABCDC34B7F6}" type="parTrans" cxnId="{F6B92525-1657-4F9A-AC8D-CA8B62ADD434}">
      <dgm:prSet/>
      <dgm:spPr/>
      <dgm:t>
        <a:bodyPr/>
        <a:lstStyle/>
        <a:p>
          <a:endParaRPr lang="en-US"/>
        </a:p>
      </dgm:t>
    </dgm:pt>
    <dgm:pt modelId="{A9596539-763F-44EE-930E-4406608AB4C7}" type="sibTrans" cxnId="{F6B92525-1657-4F9A-AC8D-CA8B62ADD434}">
      <dgm:prSet/>
      <dgm:spPr/>
      <dgm:t>
        <a:bodyPr/>
        <a:lstStyle/>
        <a:p>
          <a:endParaRPr lang="en-US"/>
        </a:p>
      </dgm:t>
    </dgm:pt>
    <dgm:pt modelId="{9372467D-15DA-43BD-8C0A-919BAC491206}">
      <dgm:prSet custT="1"/>
      <dgm:spPr>
        <a:solidFill>
          <a:srgbClr val="ED1C24"/>
        </a:solidFill>
      </dgm:spPr>
      <dgm:t>
        <a:bodyPr/>
        <a:lstStyle/>
        <a:p>
          <a:r>
            <a:rPr lang="en-US" sz="2000" dirty="0" smtClean="0"/>
            <a:t>Encourage private sector leadership and shared responsibility for health IT patient safety</a:t>
          </a:r>
          <a:endParaRPr lang="en-US" sz="2000" dirty="0"/>
        </a:p>
      </dgm:t>
    </dgm:pt>
    <dgm:pt modelId="{C6761932-EA2E-4797-BBAB-183805F977A3}" type="parTrans" cxnId="{019BDB6B-A081-40FA-9CA3-B42BEC6D94C5}">
      <dgm:prSet/>
      <dgm:spPr/>
      <dgm:t>
        <a:bodyPr/>
        <a:lstStyle/>
        <a:p>
          <a:endParaRPr lang="en-US"/>
        </a:p>
      </dgm:t>
    </dgm:pt>
    <dgm:pt modelId="{DC425315-A3A5-4E72-BE20-0F4BAB5A8AD1}" type="sibTrans" cxnId="{019BDB6B-A081-40FA-9CA3-B42BEC6D94C5}">
      <dgm:prSet/>
      <dgm:spPr/>
      <dgm:t>
        <a:bodyPr/>
        <a:lstStyle/>
        <a:p>
          <a:endParaRPr lang="en-US"/>
        </a:p>
      </dgm:t>
    </dgm:pt>
    <dgm:pt modelId="{8D83F019-F1E7-47FD-B81B-ADDF2FAEDE86}">
      <dgm:prSet custT="1"/>
      <dgm:spPr>
        <a:solidFill>
          <a:srgbClr val="ED1C24"/>
        </a:solidFill>
      </dgm:spPr>
      <dgm:t>
        <a:bodyPr/>
        <a:lstStyle/>
        <a:p>
          <a:r>
            <a:rPr lang="en-US" sz="2000" dirty="0" smtClean="0"/>
            <a:t>Publish a report on a strategy and recommendations</a:t>
          </a:r>
        </a:p>
      </dgm:t>
    </dgm:pt>
    <dgm:pt modelId="{1C70B011-65D3-42C0-945F-27D496CB8242}" type="parTrans" cxnId="{70992543-3F0D-4F80-86C7-DC58FDD695D9}">
      <dgm:prSet/>
      <dgm:spPr/>
      <dgm:t>
        <a:bodyPr/>
        <a:lstStyle/>
        <a:p>
          <a:endParaRPr lang="en-US"/>
        </a:p>
      </dgm:t>
    </dgm:pt>
    <dgm:pt modelId="{157116DA-1E54-4B29-8C3C-BC8DBF3503AA}" type="sibTrans" cxnId="{70992543-3F0D-4F80-86C7-DC58FDD695D9}">
      <dgm:prSet/>
      <dgm:spPr/>
      <dgm:t>
        <a:bodyPr/>
        <a:lstStyle/>
        <a:p>
          <a:endParaRPr lang="en-US"/>
        </a:p>
      </dgm:t>
    </dgm:pt>
    <dgm:pt modelId="{57BC188C-33DC-49B5-B96D-A359C6ABA773}">
      <dgm:prSet custT="1"/>
      <dgm:spPr>
        <a:solidFill>
          <a:srgbClr val="ED1C24"/>
        </a:solidFill>
      </dgm:spPr>
      <dgm:t>
        <a:bodyPr/>
        <a:lstStyle/>
        <a:p>
          <a:r>
            <a:rPr lang="en-US" sz="2000" dirty="0" smtClean="0"/>
            <a:t>Establish an ONC Safety Program </a:t>
          </a:r>
        </a:p>
      </dgm:t>
    </dgm:pt>
    <dgm:pt modelId="{D1F5910D-8981-4D14-8072-BB282D842F05}" type="parTrans" cxnId="{1368E807-F21D-4E1E-B101-253AC7A3A609}">
      <dgm:prSet/>
      <dgm:spPr/>
      <dgm:t>
        <a:bodyPr/>
        <a:lstStyle/>
        <a:p>
          <a:endParaRPr lang="en-US"/>
        </a:p>
      </dgm:t>
    </dgm:pt>
    <dgm:pt modelId="{BA84EFC4-EC64-4E2A-B72F-F82F2CD4ADA0}" type="sibTrans" cxnId="{1368E807-F21D-4E1E-B101-253AC7A3A609}">
      <dgm:prSet/>
      <dgm:spPr/>
      <dgm:t>
        <a:bodyPr/>
        <a:lstStyle/>
        <a:p>
          <a:endParaRPr lang="en-US"/>
        </a:p>
      </dgm:t>
    </dgm:pt>
    <dgm:pt modelId="{3C92E21C-D5AD-444B-B0D1-25174CA1CFC3}" type="pres">
      <dgm:prSet presAssocID="{9E8D811C-3637-4C38-BF3D-551A589CA93B}" presName="Name0" presStyleCnt="0">
        <dgm:presLayoutVars>
          <dgm:dir/>
          <dgm:animLvl val="lvl"/>
          <dgm:resizeHandles val="exact"/>
        </dgm:presLayoutVars>
      </dgm:prSet>
      <dgm:spPr/>
      <dgm:t>
        <a:bodyPr/>
        <a:lstStyle/>
        <a:p>
          <a:endParaRPr lang="en-US"/>
        </a:p>
      </dgm:t>
    </dgm:pt>
    <dgm:pt modelId="{10AB6D6C-53DC-4D95-A095-F0A1E25A658C}" type="pres">
      <dgm:prSet presAssocID="{8D83F019-F1E7-47FD-B81B-ADDF2FAEDE86}" presName="boxAndChildren" presStyleCnt="0"/>
      <dgm:spPr/>
      <dgm:t>
        <a:bodyPr/>
        <a:lstStyle/>
        <a:p>
          <a:endParaRPr lang="en-US"/>
        </a:p>
      </dgm:t>
    </dgm:pt>
    <dgm:pt modelId="{1B01C719-C2C3-4D51-9F6D-64006591EF7D}" type="pres">
      <dgm:prSet presAssocID="{8D83F019-F1E7-47FD-B81B-ADDF2FAEDE86}" presName="parentTextBox" presStyleLbl="node1" presStyleIdx="0" presStyleCnt="4"/>
      <dgm:spPr/>
      <dgm:t>
        <a:bodyPr/>
        <a:lstStyle/>
        <a:p>
          <a:endParaRPr lang="en-US"/>
        </a:p>
      </dgm:t>
    </dgm:pt>
    <dgm:pt modelId="{E92CE976-3291-4289-AF6F-FFC4D136CA00}" type="pres">
      <dgm:prSet presAssocID="{DC425315-A3A5-4E72-BE20-0F4BAB5A8AD1}" presName="sp" presStyleCnt="0"/>
      <dgm:spPr/>
      <dgm:t>
        <a:bodyPr/>
        <a:lstStyle/>
        <a:p>
          <a:endParaRPr lang="en-US"/>
        </a:p>
      </dgm:t>
    </dgm:pt>
    <dgm:pt modelId="{F679E328-1315-4DB2-9E3B-6E11B4D50FF0}" type="pres">
      <dgm:prSet presAssocID="{9372467D-15DA-43BD-8C0A-919BAC491206}" presName="arrowAndChildren" presStyleCnt="0"/>
      <dgm:spPr/>
      <dgm:t>
        <a:bodyPr/>
        <a:lstStyle/>
        <a:p>
          <a:endParaRPr lang="en-US"/>
        </a:p>
      </dgm:t>
    </dgm:pt>
    <dgm:pt modelId="{6E90E66E-A8C8-4A08-A933-2B687B301487}" type="pres">
      <dgm:prSet presAssocID="{9372467D-15DA-43BD-8C0A-919BAC491206}" presName="parentTextArrow" presStyleLbl="node1" presStyleIdx="1" presStyleCnt="4" custLinFactNeighborY="530"/>
      <dgm:spPr/>
      <dgm:t>
        <a:bodyPr/>
        <a:lstStyle/>
        <a:p>
          <a:endParaRPr lang="en-US"/>
        </a:p>
      </dgm:t>
    </dgm:pt>
    <dgm:pt modelId="{EAFF75E4-507C-440F-828B-93E519F26530}" type="pres">
      <dgm:prSet presAssocID="{A9596539-763F-44EE-930E-4406608AB4C7}" presName="sp" presStyleCnt="0"/>
      <dgm:spPr/>
      <dgm:t>
        <a:bodyPr/>
        <a:lstStyle/>
        <a:p>
          <a:endParaRPr lang="en-US"/>
        </a:p>
      </dgm:t>
    </dgm:pt>
    <dgm:pt modelId="{FE31CCF9-B152-477C-BCF6-BE8D58296FAF}" type="pres">
      <dgm:prSet presAssocID="{AFC8C038-C026-4AC4-88CF-E417FC551E2B}" presName="arrowAndChildren" presStyleCnt="0"/>
      <dgm:spPr/>
      <dgm:t>
        <a:bodyPr/>
        <a:lstStyle/>
        <a:p>
          <a:endParaRPr lang="en-US"/>
        </a:p>
      </dgm:t>
    </dgm:pt>
    <dgm:pt modelId="{94E7E5D7-D4D3-4A42-B1BA-1ECA10BBA89E}" type="pres">
      <dgm:prSet presAssocID="{AFC8C038-C026-4AC4-88CF-E417FC551E2B}" presName="parentTextArrow" presStyleLbl="node1" presStyleIdx="2" presStyleCnt="4"/>
      <dgm:spPr/>
      <dgm:t>
        <a:bodyPr/>
        <a:lstStyle/>
        <a:p>
          <a:endParaRPr lang="en-US"/>
        </a:p>
      </dgm:t>
    </dgm:pt>
    <dgm:pt modelId="{F9357673-260D-4398-8785-50FDA4BD543E}" type="pres">
      <dgm:prSet presAssocID="{BA84EFC4-EC64-4E2A-B72F-F82F2CD4ADA0}" presName="sp" presStyleCnt="0"/>
      <dgm:spPr/>
      <dgm:t>
        <a:bodyPr/>
        <a:lstStyle/>
        <a:p>
          <a:endParaRPr lang="en-US"/>
        </a:p>
      </dgm:t>
    </dgm:pt>
    <dgm:pt modelId="{C6ADDE07-ED70-43ED-BD06-7EA47C1FF03A}" type="pres">
      <dgm:prSet presAssocID="{57BC188C-33DC-49B5-B96D-A359C6ABA773}" presName="arrowAndChildren" presStyleCnt="0"/>
      <dgm:spPr/>
      <dgm:t>
        <a:bodyPr/>
        <a:lstStyle/>
        <a:p>
          <a:endParaRPr lang="en-US"/>
        </a:p>
      </dgm:t>
    </dgm:pt>
    <dgm:pt modelId="{D8C83A9C-7472-4549-97C7-C9ECAEEC7B4F}" type="pres">
      <dgm:prSet presAssocID="{57BC188C-33DC-49B5-B96D-A359C6ABA773}" presName="parentTextArrow" presStyleLbl="node1" presStyleIdx="3" presStyleCnt="4" custLinFactNeighborX="926" custLinFactNeighborY="-123"/>
      <dgm:spPr/>
      <dgm:t>
        <a:bodyPr/>
        <a:lstStyle/>
        <a:p>
          <a:endParaRPr lang="en-US"/>
        </a:p>
      </dgm:t>
    </dgm:pt>
  </dgm:ptLst>
  <dgm:cxnLst>
    <dgm:cxn modelId="{70992543-3F0D-4F80-86C7-DC58FDD695D9}" srcId="{9E8D811C-3637-4C38-BF3D-551A589CA93B}" destId="{8D83F019-F1E7-47FD-B81B-ADDF2FAEDE86}" srcOrd="3" destOrd="0" parTransId="{1C70B011-65D3-42C0-945F-27D496CB8242}" sibTransId="{157116DA-1E54-4B29-8C3C-BC8DBF3503AA}"/>
    <dgm:cxn modelId="{386F6280-96B6-4EE9-95AA-C59C5CE32A54}" type="presOf" srcId="{9E8D811C-3637-4C38-BF3D-551A589CA93B}" destId="{3C92E21C-D5AD-444B-B0D1-25174CA1CFC3}" srcOrd="0" destOrd="0" presId="urn:microsoft.com/office/officeart/2005/8/layout/process4"/>
    <dgm:cxn modelId="{E9786DCB-0F7E-4DF5-99E1-714033F28FCD}" type="presOf" srcId="{57BC188C-33DC-49B5-B96D-A359C6ABA773}" destId="{D8C83A9C-7472-4549-97C7-C9ECAEEC7B4F}" srcOrd="0" destOrd="0" presId="urn:microsoft.com/office/officeart/2005/8/layout/process4"/>
    <dgm:cxn modelId="{1368E807-F21D-4E1E-B101-253AC7A3A609}" srcId="{9E8D811C-3637-4C38-BF3D-551A589CA93B}" destId="{57BC188C-33DC-49B5-B96D-A359C6ABA773}" srcOrd="0" destOrd="0" parTransId="{D1F5910D-8981-4D14-8072-BB282D842F05}" sibTransId="{BA84EFC4-EC64-4E2A-B72F-F82F2CD4ADA0}"/>
    <dgm:cxn modelId="{019BDB6B-A081-40FA-9CA3-B42BEC6D94C5}" srcId="{9E8D811C-3637-4C38-BF3D-551A589CA93B}" destId="{9372467D-15DA-43BD-8C0A-919BAC491206}" srcOrd="2" destOrd="0" parTransId="{C6761932-EA2E-4797-BBAB-183805F977A3}" sibTransId="{DC425315-A3A5-4E72-BE20-0F4BAB5A8AD1}"/>
    <dgm:cxn modelId="{F6B92525-1657-4F9A-AC8D-CA8B62ADD434}" srcId="{9E8D811C-3637-4C38-BF3D-551A589CA93B}" destId="{AFC8C038-C026-4AC4-88CF-E417FC551E2B}" srcOrd="1" destOrd="0" parTransId="{7FFB88F0-6660-4466-B613-2ABCDC34B7F6}" sibTransId="{A9596539-763F-44EE-930E-4406608AB4C7}"/>
    <dgm:cxn modelId="{D9256AF1-B789-40BE-8839-9469097814D9}" type="presOf" srcId="{AFC8C038-C026-4AC4-88CF-E417FC551E2B}" destId="{94E7E5D7-D4D3-4A42-B1BA-1ECA10BBA89E}" srcOrd="0" destOrd="0" presId="urn:microsoft.com/office/officeart/2005/8/layout/process4"/>
    <dgm:cxn modelId="{F79694F3-CF69-493C-83D9-683C07CE6C77}" type="presOf" srcId="{8D83F019-F1E7-47FD-B81B-ADDF2FAEDE86}" destId="{1B01C719-C2C3-4D51-9F6D-64006591EF7D}" srcOrd="0" destOrd="0" presId="urn:microsoft.com/office/officeart/2005/8/layout/process4"/>
    <dgm:cxn modelId="{48237D50-9E0A-477B-9C6F-B16488969FA6}" type="presOf" srcId="{9372467D-15DA-43BD-8C0A-919BAC491206}" destId="{6E90E66E-A8C8-4A08-A933-2B687B301487}" srcOrd="0" destOrd="0" presId="urn:microsoft.com/office/officeart/2005/8/layout/process4"/>
    <dgm:cxn modelId="{2CFE6D2D-5D7D-47D8-B04B-45AAD5F3FE00}" type="presParOf" srcId="{3C92E21C-D5AD-444B-B0D1-25174CA1CFC3}" destId="{10AB6D6C-53DC-4D95-A095-F0A1E25A658C}" srcOrd="0" destOrd="0" presId="urn:microsoft.com/office/officeart/2005/8/layout/process4"/>
    <dgm:cxn modelId="{82BCA110-261B-468C-AF13-CBF0AA217E86}" type="presParOf" srcId="{10AB6D6C-53DC-4D95-A095-F0A1E25A658C}" destId="{1B01C719-C2C3-4D51-9F6D-64006591EF7D}" srcOrd="0" destOrd="0" presId="urn:microsoft.com/office/officeart/2005/8/layout/process4"/>
    <dgm:cxn modelId="{147C90A9-B126-4EFA-8F48-84F674FC64F9}" type="presParOf" srcId="{3C92E21C-D5AD-444B-B0D1-25174CA1CFC3}" destId="{E92CE976-3291-4289-AF6F-FFC4D136CA00}" srcOrd="1" destOrd="0" presId="urn:microsoft.com/office/officeart/2005/8/layout/process4"/>
    <dgm:cxn modelId="{165D27E4-088B-45F6-B30B-A70B659A39FE}" type="presParOf" srcId="{3C92E21C-D5AD-444B-B0D1-25174CA1CFC3}" destId="{F679E328-1315-4DB2-9E3B-6E11B4D50FF0}" srcOrd="2" destOrd="0" presId="urn:microsoft.com/office/officeart/2005/8/layout/process4"/>
    <dgm:cxn modelId="{EA9422BB-364F-4EAB-B119-59A5631BEEF7}" type="presParOf" srcId="{F679E328-1315-4DB2-9E3B-6E11B4D50FF0}" destId="{6E90E66E-A8C8-4A08-A933-2B687B301487}" srcOrd="0" destOrd="0" presId="urn:microsoft.com/office/officeart/2005/8/layout/process4"/>
    <dgm:cxn modelId="{02C60D04-1C43-4833-BA5F-F45196A6794A}" type="presParOf" srcId="{3C92E21C-D5AD-444B-B0D1-25174CA1CFC3}" destId="{EAFF75E4-507C-440F-828B-93E519F26530}" srcOrd="3" destOrd="0" presId="urn:microsoft.com/office/officeart/2005/8/layout/process4"/>
    <dgm:cxn modelId="{7DC87EC7-E103-4819-A8C0-309726E2EC5D}" type="presParOf" srcId="{3C92E21C-D5AD-444B-B0D1-25174CA1CFC3}" destId="{FE31CCF9-B152-477C-BCF6-BE8D58296FAF}" srcOrd="4" destOrd="0" presId="urn:microsoft.com/office/officeart/2005/8/layout/process4"/>
    <dgm:cxn modelId="{DC9CC140-8A34-4257-86BC-0E0C7EDF195F}" type="presParOf" srcId="{FE31CCF9-B152-477C-BCF6-BE8D58296FAF}" destId="{94E7E5D7-D4D3-4A42-B1BA-1ECA10BBA89E}" srcOrd="0" destOrd="0" presId="urn:microsoft.com/office/officeart/2005/8/layout/process4"/>
    <dgm:cxn modelId="{58F054B5-3650-4135-871C-7864A7A3C526}" type="presParOf" srcId="{3C92E21C-D5AD-444B-B0D1-25174CA1CFC3}" destId="{F9357673-260D-4398-8785-50FDA4BD543E}" srcOrd="5" destOrd="0" presId="urn:microsoft.com/office/officeart/2005/8/layout/process4"/>
    <dgm:cxn modelId="{C40524E5-366F-4E0F-A421-EA60EDFF996B}" type="presParOf" srcId="{3C92E21C-D5AD-444B-B0D1-25174CA1CFC3}" destId="{C6ADDE07-ED70-43ED-BD06-7EA47C1FF03A}" srcOrd="6" destOrd="0" presId="urn:microsoft.com/office/officeart/2005/8/layout/process4"/>
    <dgm:cxn modelId="{37AAB23E-EA79-4CF2-BF3A-7193F94134E0}" type="presParOf" srcId="{C6ADDE07-ED70-43ED-BD06-7EA47C1FF03A}" destId="{D8C83A9C-7472-4549-97C7-C9ECAEEC7B4F}" srcOrd="0" destOrd="0" presId="urn:microsoft.com/office/officeart/2005/8/layout/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7F0E7283-05F5-40AA-8936-32D332B6EA6D}" type="doc">
      <dgm:prSet loTypeId="urn:microsoft.com/office/officeart/2005/8/layout/cycle8" loCatId="cycle" qsTypeId="urn:microsoft.com/office/officeart/2005/8/quickstyle/simple1" qsCatId="simple" csTypeId="urn:microsoft.com/office/officeart/2005/8/colors/accent2_2" csCatId="accent2" phldr="1"/>
      <dgm:spPr/>
    </dgm:pt>
    <dgm:pt modelId="{86779EE4-F8BB-4013-9DE9-89B44379766B}">
      <dgm:prSet phldrT="[Text]"/>
      <dgm:spPr/>
      <dgm:t>
        <a:bodyPr/>
        <a:lstStyle/>
        <a:p>
          <a:r>
            <a:rPr lang="en-US" dirty="0" smtClean="0">
              <a:latin typeface="Arial" panose="020B0604020202020204" pitchFamily="34" charset="0"/>
              <a:cs typeface="Arial" panose="020B0604020202020204" pitchFamily="34" charset="0"/>
            </a:rPr>
            <a:t>Learning &amp; Analytics</a:t>
          </a:r>
          <a:endParaRPr lang="en-US" dirty="0">
            <a:latin typeface="Arial" panose="020B0604020202020204" pitchFamily="34" charset="0"/>
            <a:cs typeface="Arial" panose="020B0604020202020204" pitchFamily="34" charset="0"/>
          </a:endParaRPr>
        </a:p>
      </dgm:t>
    </dgm:pt>
    <dgm:pt modelId="{4E89CC79-33A2-4002-9191-4C7630130E00}" type="parTrans" cxnId="{90C2D458-E1E3-4741-B7DD-CB57DC9E3AAC}">
      <dgm:prSet/>
      <dgm:spPr/>
      <dgm:t>
        <a:bodyPr/>
        <a:lstStyle/>
        <a:p>
          <a:endParaRPr lang="en-US"/>
        </a:p>
      </dgm:t>
    </dgm:pt>
    <dgm:pt modelId="{F123F4FB-DCB5-4470-89FA-FD07575E13E8}" type="sibTrans" cxnId="{90C2D458-E1E3-4741-B7DD-CB57DC9E3AAC}">
      <dgm:prSet/>
      <dgm:spPr/>
      <dgm:t>
        <a:bodyPr/>
        <a:lstStyle/>
        <a:p>
          <a:endParaRPr lang="en-US"/>
        </a:p>
      </dgm:t>
    </dgm:pt>
    <dgm:pt modelId="{6F8E251C-387C-4372-9130-7E090A3C3077}">
      <dgm:prSet phldrT="[Text]"/>
      <dgm:spPr/>
      <dgm:t>
        <a:bodyPr/>
        <a:lstStyle/>
        <a:p>
          <a:r>
            <a:rPr lang="en-US" dirty="0" smtClean="0">
              <a:latin typeface="Arial" panose="020B0604020202020204" pitchFamily="34" charset="0"/>
              <a:cs typeface="Arial" panose="020B0604020202020204" pitchFamily="34" charset="0"/>
            </a:rPr>
            <a:t>Improve</a:t>
          </a:r>
          <a:endParaRPr lang="en-US" dirty="0">
            <a:latin typeface="Arial" panose="020B0604020202020204" pitchFamily="34" charset="0"/>
            <a:cs typeface="Arial" panose="020B0604020202020204" pitchFamily="34" charset="0"/>
          </a:endParaRPr>
        </a:p>
      </dgm:t>
    </dgm:pt>
    <dgm:pt modelId="{8CDDD125-99EE-48F5-A8A8-96A6140F9B3C}" type="parTrans" cxnId="{BA0A672B-212E-4343-9E10-3205C1BF61BD}">
      <dgm:prSet/>
      <dgm:spPr/>
      <dgm:t>
        <a:bodyPr/>
        <a:lstStyle/>
        <a:p>
          <a:endParaRPr lang="en-US"/>
        </a:p>
      </dgm:t>
    </dgm:pt>
    <dgm:pt modelId="{B05B9F49-AED2-4F21-8707-629777E5B464}" type="sibTrans" cxnId="{BA0A672B-212E-4343-9E10-3205C1BF61BD}">
      <dgm:prSet/>
      <dgm:spPr/>
      <dgm:t>
        <a:bodyPr/>
        <a:lstStyle/>
        <a:p>
          <a:endParaRPr lang="en-US"/>
        </a:p>
      </dgm:t>
    </dgm:pt>
    <dgm:pt modelId="{9406E712-D3B1-4674-AA79-980DAC315069}">
      <dgm:prSet phldrT="[Text]"/>
      <dgm:spPr/>
      <dgm:t>
        <a:bodyPr/>
        <a:lstStyle/>
        <a:p>
          <a:r>
            <a:rPr lang="en-US" dirty="0" smtClean="0">
              <a:latin typeface="Arial" panose="020B0604020202020204" pitchFamily="34" charset="0"/>
              <a:cs typeface="Arial" panose="020B0604020202020204" pitchFamily="34" charset="0"/>
            </a:rPr>
            <a:t>Public-Private Process</a:t>
          </a:r>
          <a:endParaRPr lang="en-US" dirty="0">
            <a:latin typeface="Arial" panose="020B0604020202020204" pitchFamily="34" charset="0"/>
            <a:cs typeface="Arial" panose="020B0604020202020204" pitchFamily="34" charset="0"/>
          </a:endParaRPr>
        </a:p>
      </dgm:t>
    </dgm:pt>
    <dgm:pt modelId="{5C8EC386-B4D5-4485-AE0D-44542A4BA3A4}" type="parTrans" cxnId="{BBC5DEAE-08F6-478A-8423-52B231E73F60}">
      <dgm:prSet/>
      <dgm:spPr/>
      <dgm:t>
        <a:bodyPr/>
        <a:lstStyle/>
        <a:p>
          <a:endParaRPr lang="en-US"/>
        </a:p>
      </dgm:t>
    </dgm:pt>
    <dgm:pt modelId="{DFF60735-88D6-4D9D-A7CF-A58C31D5B44F}" type="sibTrans" cxnId="{BBC5DEAE-08F6-478A-8423-52B231E73F60}">
      <dgm:prSet/>
      <dgm:spPr/>
      <dgm:t>
        <a:bodyPr/>
        <a:lstStyle/>
        <a:p>
          <a:endParaRPr lang="en-US"/>
        </a:p>
      </dgm:t>
    </dgm:pt>
    <dgm:pt modelId="{B8841E7B-07BA-4F72-BDFD-D6824AA0A20B}" type="pres">
      <dgm:prSet presAssocID="{7F0E7283-05F5-40AA-8936-32D332B6EA6D}" presName="compositeShape" presStyleCnt="0">
        <dgm:presLayoutVars>
          <dgm:chMax val="7"/>
          <dgm:dir/>
          <dgm:resizeHandles val="exact"/>
        </dgm:presLayoutVars>
      </dgm:prSet>
      <dgm:spPr/>
    </dgm:pt>
    <dgm:pt modelId="{1E927A86-8D82-48BF-A41E-80FB8CD48FC3}" type="pres">
      <dgm:prSet presAssocID="{7F0E7283-05F5-40AA-8936-32D332B6EA6D}" presName="wedge1" presStyleLbl="node1" presStyleIdx="0" presStyleCnt="3"/>
      <dgm:spPr/>
      <dgm:t>
        <a:bodyPr/>
        <a:lstStyle/>
        <a:p>
          <a:endParaRPr lang="en-US"/>
        </a:p>
      </dgm:t>
    </dgm:pt>
    <dgm:pt modelId="{DAC584EA-ECE4-47AF-AB70-C047E1B1EE4B}" type="pres">
      <dgm:prSet presAssocID="{7F0E7283-05F5-40AA-8936-32D332B6EA6D}" presName="dummy1a" presStyleCnt="0"/>
      <dgm:spPr/>
    </dgm:pt>
    <dgm:pt modelId="{6F7F7ABD-4002-4F8C-A39C-74C8C267B4FD}" type="pres">
      <dgm:prSet presAssocID="{7F0E7283-05F5-40AA-8936-32D332B6EA6D}" presName="dummy1b" presStyleCnt="0"/>
      <dgm:spPr/>
    </dgm:pt>
    <dgm:pt modelId="{EEA90570-B311-4F0D-B03A-F83FCAFC16E0}" type="pres">
      <dgm:prSet presAssocID="{7F0E7283-05F5-40AA-8936-32D332B6EA6D}" presName="wedge1Tx" presStyleLbl="node1" presStyleIdx="0" presStyleCnt="3">
        <dgm:presLayoutVars>
          <dgm:chMax val="0"/>
          <dgm:chPref val="0"/>
          <dgm:bulletEnabled val="1"/>
        </dgm:presLayoutVars>
      </dgm:prSet>
      <dgm:spPr/>
      <dgm:t>
        <a:bodyPr/>
        <a:lstStyle/>
        <a:p>
          <a:endParaRPr lang="en-US"/>
        </a:p>
      </dgm:t>
    </dgm:pt>
    <dgm:pt modelId="{8F62DE22-5382-4C15-A34C-470A2180AC05}" type="pres">
      <dgm:prSet presAssocID="{7F0E7283-05F5-40AA-8936-32D332B6EA6D}" presName="wedge2" presStyleLbl="node1" presStyleIdx="1" presStyleCnt="3"/>
      <dgm:spPr/>
      <dgm:t>
        <a:bodyPr/>
        <a:lstStyle/>
        <a:p>
          <a:endParaRPr lang="en-US"/>
        </a:p>
      </dgm:t>
    </dgm:pt>
    <dgm:pt modelId="{12C4742A-473F-43FB-89B4-EA1F71E3631A}" type="pres">
      <dgm:prSet presAssocID="{7F0E7283-05F5-40AA-8936-32D332B6EA6D}" presName="dummy2a" presStyleCnt="0"/>
      <dgm:spPr/>
    </dgm:pt>
    <dgm:pt modelId="{2D466A18-3B21-47AE-A0A0-312413F3CE42}" type="pres">
      <dgm:prSet presAssocID="{7F0E7283-05F5-40AA-8936-32D332B6EA6D}" presName="dummy2b" presStyleCnt="0"/>
      <dgm:spPr/>
    </dgm:pt>
    <dgm:pt modelId="{8B96D9D2-1F7D-40EC-9551-74EE6D228D5A}" type="pres">
      <dgm:prSet presAssocID="{7F0E7283-05F5-40AA-8936-32D332B6EA6D}" presName="wedge2Tx" presStyleLbl="node1" presStyleIdx="1" presStyleCnt="3">
        <dgm:presLayoutVars>
          <dgm:chMax val="0"/>
          <dgm:chPref val="0"/>
          <dgm:bulletEnabled val="1"/>
        </dgm:presLayoutVars>
      </dgm:prSet>
      <dgm:spPr/>
      <dgm:t>
        <a:bodyPr/>
        <a:lstStyle/>
        <a:p>
          <a:endParaRPr lang="en-US"/>
        </a:p>
      </dgm:t>
    </dgm:pt>
    <dgm:pt modelId="{6F831350-628C-4505-9627-D66ED6084D9F}" type="pres">
      <dgm:prSet presAssocID="{7F0E7283-05F5-40AA-8936-32D332B6EA6D}" presName="wedge3" presStyleLbl="node1" presStyleIdx="2" presStyleCnt="3"/>
      <dgm:spPr/>
      <dgm:t>
        <a:bodyPr/>
        <a:lstStyle/>
        <a:p>
          <a:endParaRPr lang="en-US"/>
        </a:p>
      </dgm:t>
    </dgm:pt>
    <dgm:pt modelId="{0EFB3B77-0388-4CA0-8C39-C5877045B82B}" type="pres">
      <dgm:prSet presAssocID="{7F0E7283-05F5-40AA-8936-32D332B6EA6D}" presName="dummy3a" presStyleCnt="0"/>
      <dgm:spPr/>
    </dgm:pt>
    <dgm:pt modelId="{A4E1C285-5728-458E-BC33-8021B1C87CC4}" type="pres">
      <dgm:prSet presAssocID="{7F0E7283-05F5-40AA-8936-32D332B6EA6D}" presName="dummy3b" presStyleCnt="0"/>
      <dgm:spPr/>
    </dgm:pt>
    <dgm:pt modelId="{917800B3-0A2F-4879-BA41-D1A381CFC028}" type="pres">
      <dgm:prSet presAssocID="{7F0E7283-05F5-40AA-8936-32D332B6EA6D}" presName="wedge3Tx" presStyleLbl="node1" presStyleIdx="2" presStyleCnt="3">
        <dgm:presLayoutVars>
          <dgm:chMax val="0"/>
          <dgm:chPref val="0"/>
          <dgm:bulletEnabled val="1"/>
        </dgm:presLayoutVars>
      </dgm:prSet>
      <dgm:spPr/>
      <dgm:t>
        <a:bodyPr/>
        <a:lstStyle/>
        <a:p>
          <a:endParaRPr lang="en-US"/>
        </a:p>
      </dgm:t>
    </dgm:pt>
    <dgm:pt modelId="{693053A8-2053-4ECE-BB0B-AEF80C993686}" type="pres">
      <dgm:prSet presAssocID="{F123F4FB-DCB5-4470-89FA-FD07575E13E8}" presName="arrowWedge1" presStyleLbl="fgSibTrans2D1" presStyleIdx="0" presStyleCnt="3"/>
      <dgm:spPr/>
    </dgm:pt>
    <dgm:pt modelId="{D15A56DF-C838-4649-A700-37E992B552D1}" type="pres">
      <dgm:prSet presAssocID="{B05B9F49-AED2-4F21-8707-629777E5B464}" presName="arrowWedge2" presStyleLbl="fgSibTrans2D1" presStyleIdx="1" presStyleCnt="3"/>
      <dgm:spPr/>
    </dgm:pt>
    <dgm:pt modelId="{008D0A65-600D-4AE6-8D50-C40E96E0AFC1}" type="pres">
      <dgm:prSet presAssocID="{DFF60735-88D6-4D9D-A7CF-A58C31D5B44F}" presName="arrowWedge3" presStyleLbl="fgSibTrans2D1" presStyleIdx="2" presStyleCnt="3"/>
      <dgm:spPr/>
    </dgm:pt>
  </dgm:ptLst>
  <dgm:cxnLst>
    <dgm:cxn modelId="{52A5376C-7FE8-4CC0-B799-9B9854E3703F}" type="presOf" srcId="{7F0E7283-05F5-40AA-8936-32D332B6EA6D}" destId="{B8841E7B-07BA-4F72-BDFD-D6824AA0A20B}" srcOrd="0" destOrd="0" presId="urn:microsoft.com/office/officeart/2005/8/layout/cycle8"/>
    <dgm:cxn modelId="{88D728E6-6E8E-4134-8A00-53876A9B2097}" type="presOf" srcId="{9406E712-D3B1-4674-AA79-980DAC315069}" destId="{6F831350-628C-4505-9627-D66ED6084D9F}" srcOrd="0" destOrd="0" presId="urn:microsoft.com/office/officeart/2005/8/layout/cycle8"/>
    <dgm:cxn modelId="{BBC5DEAE-08F6-478A-8423-52B231E73F60}" srcId="{7F0E7283-05F5-40AA-8936-32D332B6EA6D}" destId="{9406E712-D3B1-4674-AA79-980DAC315069}" srcOrd="2" destOrd="0" parTransId="{5C8EC386-B4D5-4485-AE0D-44542A4BA3A4}" sibTransId="{DFF60735-88D6-4D9D-A7CF-A58C31D5B44F}"/>
    <dgm:cxn modelId="{90C2D458-E1E3-4741-B7DD-CB57DC9E3AAC}" srcId="{7F0E7283-05F5-40AA-8936-32D332B6EA6D}" destId="{86779EE4-F8BB-4013-9DE9-89B44379766B}" srcOrd="0" destOrd="0" parTransId="{4E89CC79-33A2-4002-9191-4C7630130E00}" sibTransId="{F123F4FB-DCB5-4470-89FA-FD07575E13E8}"/>
    <dgm:cxn modelId="{0B61928D-4585-46EC-8518-5A3FC517B251}" type="presOf" srcId="{9406E712-D3B1-4674-AA79-980DAC315069}" destId="{917800B3-0A2F-4879-BA41-D1A381CFC028}" srcOrd="1" destOrd="0" presId="urn:microsoft.com/office/officeart/2005/8/layout/cycle8"/>
    <dgm:cxn modelId="{6DBD6425-9511-47A5-9288-2C1D17B59E3B}" type="presOf" srcId="{6F8E251C-387C-4372-9130-7E090A3C3077}" destId="{8F62DE22-5382-4C15-A34C-470A2180AC05}" srcOrd="0" destOrd="0" presId="urn:microsoft.com/office/officeart/2005/8/layout/cycle8"/>
    <dgm:cxn modelId="{3B4539A0-5C8F-48DF-AF46-4C9ECB3D7D29}" type="presOf" srcId="{86779EE4-F8BB-4013-9DE9-89B44379766B}" destId="{EEA90570-B311-4F0D-B03A-F83FCAFC16E0}" srcOrd="1" destOrd="0" presId="urn:microsoft.com/office/officeart/2005/8/layout/cycle8"/>
    <dgm:cxn modelId="{BA0A672B-212E-4343-9E10-3205C1BF61BD}" srcId="{7F0E7283-05F5-40AA-8936-32D332B6EA6D}" destId="{6F8E251C-387C-4372-9130-7E090A3C3077}" srcOrd="1" destOrd="0" parTransId="{8CDDD125-99EE-48F5-A8A8-96A6140F9B3C}" sibTransId="{B05B9F49-AED2-4F21-8707-629777E5B464}"/>
    <dgm:cxn modelId="{494DE5CE-F128-4D15-8A60-AD264FB23FDD}" type="presOf" srcId="{6F8E251C-387C-4372-9130-7E090A3C3077}" destId="{8B96D9D2-1F7D-40EC-9551-74EE6D228D5A}" srcOrd="1" destOrd="0" presId="urn:microsoft.com/office/officeart/2005/8/layout/cycle8"/>
    <dgm:cxn modelId="{2F2F8464-B867-4D13-BE26-24A4395C6695}" type="presOf" srcId="{86779EE4-F8BB-4013-9DE9-89B44379766B}" destId="{1E927A86-8D82-48BF-A41E-80FB8CD48FC3}" srcOrd="0" destOrd="0" presId="urn:microsoft.com/office/officeart/2005/8/layout/cycle8"/>
    <dgm:cxn modelId="{6543357A-6554-4402-970C-70A2753077EB}" type="presParOf" srcId="{B8841E7B-07BA-4F72-BDFD-D6824AA0A20B}" destId="{1E927A86-8D82-48BF-A41E-80FB8CD48FC3}" srcOrd="0" destOrd="0" presId="urn:microsoft.com/office/officeart/2005/8/layout/cycle8"/>
    <dgm:cxn modelId="{17E419FB-F17F-4777-B070-9D058CE38B0D}" type="presParOf" srcId="{B8841E7B-07BA-4F72-BDFD-D6824AA0A20B}" destId="{DAC584EA-ECE4-47AF-AB70-C047E1B1EE4B}" srcOrd="1" destOrd="0" presId="urn:microsoft.com/office/officeart/2005/8/layout/cycle8"/>
    <dgm:cxn modelId="{312999E8-3326-4536-8849-557067F67CA2}" type="presParOf" srcId="{B8841E7B-07BA-4F72-BDFD-D6824AA0A20B}" destId="{6F7F7ABD-4002-4F8C-A39C-74C8C267B4FD}" srcOrd="2" destOrd="0" presId="urn:microsoft.com/office/officeart/2005/8/layout/cycle8"/>
    <dgm:cxn modelId="{1EEE05D9-D33C-46C1-8DB8-46DEF7A87BF3}" type="presParOf" srcId="{B8841E7B-07BA-4F72-BDFD-D6824AA0A20B}" destId="{EEA90570-B311-4F0D-B03A-F83FCAFC16E0}" srcOrd="3" destOrd="0" presId="urn:microsoft.com/office/officeart/2005/8/layout/cycle8"/>
    <dgm:cxn modelId="{D2762661-BCA1-4529-8BD1-9CB8A6F9131F}" type="presParOf" srcId="{B8841E7B-07BA-4F72-BDFD-D6824AA0A20B}" destId="{8F62DE22-5382-4C15-A34C-470A2180AC05}" srcOrd="4" destOrd="0" presId="urn:microsoft.com/office/officeart/2005/8/layout/cycle8"/>
    <dgm:cxn modelId="{6C52779D-2D08-4F2A-9053-9642C8D8C6A7}" type="presParOf" srcId="{B8841E7B-07BA-4F72-BDFD-D6824AA0A20B}" destId="{12C4742A-473F-43FB-89B4-EA1F71E3631A}" srcOrd="5" destOrd="0" presId="urn:microsoft.com/office/officeart/2005/8/layout/cycle8"/>
    <dgm:cxn modelId="{EB69FD0E-C026-457C-B26E-D7A65F590ED7}" type="presParOf" srcId="{B8841E7B-07BA-4F72-BDFD-D6824AA0A20B}" destId="{2D466A18-3B21-47AE-A0A0-312413F3CE42}" srcOrd="6" destOrd="0" presId="urn:microsoft.com/office/officeart/2005/8/layout/cycle8"/>
    <dgm:cxn modelId="{16EEC0A9-689F-4081-8784-65366669570C}" type="presParOf" srcId="{B8841E7B-07BA-4F72-BDFD-D6824AA0A20B}" destId="{8B96D9D2-1F7D-40EC-9551-74EE6D228D5A}" srcOrd="7" destOrd="0" presId="urn:microsoft.com/office/officeart/2005/8/layout/cycle8"/>
    <dgm:cxn modelId="{49A6136B-78F8-4E54-8C6B-A1ED4E08A2FE}" type="presParOf" srcId="{B8841E7B-07BA-4F72-BDFD-D6824AA0A20B}" destId="{6F831350-628C-4505-9627-D66ED6084D9F}" srcOrd="8" destOrd="0" presId="urn:microsoft.com/office/officeart/2005/8/layout/cycle8"/>
    <dgm:cxn modelId="{1B1B197D-6DE7-47DA-9F31-4AF78EB4A044}" type="presParOf" srcId="{B8841E7B-07BA-4F72-BDFD-D6824AA0A20B}" destId="{0EFB3B77-0388-4CA0-8C39-C5877045B82B}" srcOrd="9" destOrd="0" presId="urn:microsoft.com/office/officeart/2005/8/layout/cycle8"/>
    <dgm:cxn modelId="{EDE837C8-1E17-4988-82D2-43730DCEB97A}" type="presParOf" srcId="{B8841E7B-07BA-4F72-BDFD-D6824AA0A20B}" destId="{A4E1C285-5728-458E-BC33-8021B1C87CC4}" srcOrd="10" destOrd="0" presId="urn:microsoft.com/office/officeart/2005/8/layout/cycle8"/>
    <dgm:cxn modelId="{55EB9F0F-52C0-419F-8F6E-53A72D30E5B5}" type="presParOf" srcId="{B8841E7B-07BA-4F72-BDFD-D6824AA0A20B}" destId="{917800B3-0A2F-4879-BA41-D1A381CFC028}" srcOrd="11" destOrd="0" presId="urn:microsoft.com/office/officeart/2005/8/layout/cycle8"/>
    <dgm:cxn modelId="{B14C3085-1D66-4D4C-A446-57ABB6B99209}" type="presParOf" srcId="{B8841E7B-07BA-4F72-BDFD-D6824AA0A20B}" destId="{693053A8-2053-4ECE-BB0B-AEF80C993686}" srcOrd="12" destOrd="0" presId="urn:microsoft.com/office/officeart/2005/8/layout/cycle8"/>
    <dgm:cxn modelId="{1520BE45-8069-429C-B7D2-C2C13BA18955}" type="presParOf" srcId="{B8841E7B-07BA-4F72-BDFD-D6824AA0A20B}" destId="{D15A56DF-C838-4649-A700-37E992B552D1}" srcOrd="13" destOrd="0" presId="urn:microsoft.com/office/officeart/2005/8/layout/cycle8"/>
    <dgm:cxn modelId="{7F38DA00-36EF-4167-B07D-3D96A8ED0511}" type="presParOf" srcId="{B8841E7B-07BA-4F72-BDFD-D6824AA0A20B}" destId="{008D0A65-600D-4AE6-8D50-C40E96E0AFC1}" srcOrd="14" destOrd="0" presId="urn:microsoft.com/office/officeart/2005/8/layout/cycle8"/>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4C79BA2-0A93-492A-9CD7-EDFA27E21732}">
      <dsp:nvSpPr>
        <dsp:cNvPr id="0" name=""/>
        <dsp:cNvSpPr/>
      </dsp:nvSpPr>
      <dsp:spPr>
        <a:xfrm rot="5400000">
          <a:off x="-266634" y="269034"/>
          <a:ext cx="1777565" cy="1244296"/>
        </a:xfrm>
        <a:prstGeom prst="chevron">
          <a:avLst/>
        </a:prstGeom>
        <a:solidFill>
          <a:schemeClr val="accent5">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225" tIns="22225" rIns="22225" bIns="22225" numCol="1" spcCol="1270" anchor="ctr" anchorCtr="0">
          <a:noAutofit/>
        </a:bodyPr>
        <a:lstStyle/>
        <a:p>
          <a:pPr lvl="0" algn="ctr" defTabSz="1555750">
            <a:lnSpc>
              <a:spcPct val="90000"/>
            </a:lnSpc>
            <a:spcBef>
              <a:spcPct val="0"/>
            </a:spcBef>
            <a:spcAft>
              <a:spcPct val="35000"/>
            </a:spcAft>
          </a:pPr>
          <a:r>
            <a:rPr lang="en-US" sz="3500" kern="1200" dirty="0" smtClean="0"/>
            <a:t>1</a:t>
          </a:r>
          <a:endParaRPr lang="en-US" sz="3500" kern="1200" dirty="0"/>
        </a:p>
      </dsp:txBody>
      <dsp:txXfrm rot="-5400000">
        <a:off x="1" y="624547"/>
        <a:ext cx="1244296" cy="533269"/>
      </dsp:txXfrm>
    </dsp:sp>
    <dsp:sp modelId="{22ADC6B3-8824-4B23-8877-E9A516985CE4}">
      <dsp:nvSpPr>
        <dsp:cNvPr id="0" name=""/>
        <dsp:cNvSpPr/>
      </dsp:nvSpPr>
      <dsp:spPr>
        <a:xfrm rot="5400000">
          <a:off x="4464039" y="-3217343"/>
          <a:ext cx="1155417" cy="7594903"/>
        </a:xfrm>
        <a:prstGeom prst="round2SameRect">
          <a:avLst/>
        </a:prstGeom>
        <a:solidFill>
          <a:schemeClr val="lt1">
            <a:alpha val="9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7800" tIns="15875" rIns="15875" bIns="15875" numCol="1" spcCol="1270" anchor="ctr" anchorCtr="0">
          <a:noAutofit/>
        </a:bodyPr>
        <a:lstStyle/>
        <a:p>
          <a:pPr marL="228600" lvl="1" indent="-228600" algn="l" defTabSz="1111250">
            <a:lnSpc>
              <a:spcPct val="90000"/>
            </a:lnSpc>
            <a:spcBef>
              <a:spcPct val="0"/>
            </a:spcBef>
            <a:spcAft>
              <a:spcPct val="15000"/>
            </a:spcAft>
            <a:buChar char="••"/>
          </a:pPr>
          <a:r>
            <a:rPr lang="en-US" sz="2500" b="1" kern="1200" dirty="0" smtClean="0"/>
            <a:t>Learning</a:t>
          </a:r>
          <a:r>
            <a:rPr lang="en-US" sz="2500" kern="1200" dirty="0" smtClean="0"/>
            <a:t>: Increasing the quantity and quality of data and knowledge about health IT safety</a:t>
          </a:r>
          <a:endParaRPr lang="en-US" sz="2500" kern="1200" dirty="0"/>
        </a:p>
      </dsp:txBody>
      <dsp:txXfrm rot="-5400000">
        <a:off x="1244297" y="58802"/>
        <a:ext cx="7538500" cy="1042611"/>
      </dsp:txXfrm>
    </dsp:sp>
    <dsp:sp modelId="{9428F436-07FF-4810-A8B8-6E0CF64C14CE}">
      <dsp:nvSpPr>
        <dsp:cNvPr id="0" name=""/>
        <dsp:cNvSpPr/>
      </dsp:nvSpPr>
      <dsp:spPr>
        <a:xfrm rot="5400000">
          <a:off x="-266634" y="1854351"/>
          <a:ext cx="1777565" cy="1244296"/>
        </a:xfrm>
        <a:prstGeom prst="chevron">
          <a:avLst/>
        </a:prstGeom>
        <a:solidFill>
          <a:srgbClr val="FFC000"/>
        </a:solidFill>
        <a:ln w="25400" cap="flat" cmpd="sng" algn="ctr">
          <a:solidFill>
            <a:srgbClr val="FFC425"/>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225" tIns="22225" rIns="22225" bIns="22225" numCol="1" spcCol="1270" anchor="ctr" anchorCtr="0">
          <a:noAutofit/>
        </a:bodyPr>
        <a:lstStyle/>
        <a:p>
          <a:pPr lvl="0" algn="ctr" defTabSz="1555750">
            <a:lnSpc>
              <a:spcPct val="90000"/>
            </a:lnSpc>
            <a:spcBef>
              <a:spcPct val="0"/>
            </a:spcBef>
            <a:spcAft>
              <a:spcPct val="35000"/>
            </a:spcAft>
          </a:pPr>
          <a:r>
            <a:rPr lang="en-US" sz="3500" kern="1200" dirty="0" smtClean="0"/>
            <a:t>2</a:t>
          </a:r>
          <a:endParaRPr lang="en-US" sz="3500" kern="1200" dirty="0"/>
        </a:p>
      </dsp:txBody>
      <dsp:txXfrm rot="-5400000">
        <a:off x="1" y="2209864"/>
        <a:ext cx="1244296" cy="533269"/>
      </dsp:txXfrm>
    </dsp:sp>
    <dsp:sp modelId="{9B4A5AD8-FA0E-4F7D-A13A-21A21D32B802}">
      <dsp:nvSpPr>
        <dsp:cNvPr id="0" name=""/>
        <dsp:cNvSpPr/>
      </dsp:nvSpPr>
      <dsp:spPr>
        <a:xfrm rot="5400000">
          <a:off x="4464039" y="-1632025"/>
          <a:ext cx="1155417" cy="7594903"/>
        </a:xfrm>
        <a:prstGeom prst="round2SameRect">
          <a:avLst/>
        </a:prstGeom>
        <a:solidFill>
          <a:schemeClr val="bg1">
            <a:alpha val="90000"/>
          </a:schemeClr>
        </a:solidFill>
        <a:ln w="25400" cap="flat" cmpd="sng" algn="ctr">
          <a:solidFill>
            <a:srgbClr val="FFC425"/>
          </a:solidFill>
          <a:prstDash val="solid"/>
        </a:ln>
        <a:effectLst/>
      </dsp:spPr>
      <dsp:style>
        <a:lnRef idx="2">
          <a:scrgbClr r="0" g="0" b="0"/>
        </a:lnRef>
        <a:fillRef idx="1">
          <a:scrgbClr r="0" g="0" b="0"/>
        </a:fillRef>
        <a:effectRef idx="0">
          <a:scrgbClr r="0" g="0" b="0"/>
        </a:effectRef>
        <a:fontRef idx="minor"/>
      </dsp:style>
      <dsp:txBody>
        <a:bodyPr spcFirstLastPara="0" vert="horz" wrap="square" lIns="177800" tIns="15875" rIns="15875" bIns="15875" numCol="1" spcCol="1270" anchor="ctr" anchorCtr="0">
          <a:noAutofit/>
        </a:bodyPr>
        <a:lstStyle/>
        <a:p>
          <a:pPr marL="228600" lvl="1" indent="-228600" algn="l" defTabSz="1111250">
            <a:lnSpc>
              <a:spcPct val="90000"/>
            </a:lnSpc>
            <a:spcBef>
              <a:spcPct val="0"/>
            </a:spcBef>
            <a:spcAft>
              <a:spcPct val="15000"/>
            </a:spcAft>
            <a:buChar char="••"/>
          </a:pPr>
          <a:r>
            <a:rPr lang="en-US" sz="2500" b="1" kern="1200" dirty="0" smtClean="0"/>
            <a:t>Improving</a:t>
          </a:r>
          <a:r>
            <a:rPr lang="en-US" sz="2500" kern="1200" dirty="0" smtClean="0"/>
            <a:t>: Targeting resources and corrective actions to improve health IT safety and patient safety </a:t>
          </a:r>
          <a:endParaRPr lang="en-US" sz="2500" kern="1200" dirty="0"/>
        </a:p>
      </dsp:txBody>
      <dsp:txXfrm rot="-5400000">
        <a:off x="1244297" y="1644120"/>
        <a:ext cx="7538500" cy="1042611"/>
      </dsp:txXfrm>
    </dsp:sp>
    <dsp:sp modelId="{89AC025F-189E-442D-8495-05991DE31345}">
      <dsp:nvSpPr>
        <dsp:cNvPr id="0" name=""/>
        <dsp:cNvSpPr/>
      </dsp:nvSpPr>
      <dsp:spPr>
        <a:xfrm rot="5400000">
          <a:off x="-266634" y="3439669"/>
          <a:ext cx="1777565" cy="1244296"/>
        </a:xfrm>
        <a:prstGeom prst="chevron">
          <a:avLst/>
        </a:prstGeom>
        <a:solidFill>
          <a:schemeClr val="accent5">
            <a:hueOff val="9238884"/>
            <a:satOff val="-9191"/>
            <a:lumOff val="16272"/>
            <a:alphaOff val="0"/>
          </a:schemeClr>
        </a:solidFill>
        <a:ln w="25400" cap="flat" cmpd="sng" algn="ctr">
          <a:solidFill>
            <a:schemeClr val="accent5">
              <a:hueOff val="9238884"/>
              <a:satOff val="-9191"/>
              <a:lumOff val="16272"/>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225" tIns="22225" rIns="22225" bIns="22225" numCol="1" spcCol="1270" anchor="ctr" anchorCtr="0">
          <a:noAutofit/>
        </a:bodyPr>
        <a:lstStyle/>
        <a:p>
          <a:pPr lvl="0" algn="ctr" defTabSz="1555750">
            <a:lnSpc>
              <a:spcPct val="90000"/>
            </a:lnSpc>
            <a:spcBef>
              <a:spcPct val="0"/>
            </a:spcBef>
            <a:spcAft>
              <a:spcPct val="35000"/>
            </a:spcAft>
          </a:pPr>
          <a:r>
            <a:rPr lang="en-US" sz="3500" kern="1200" dirty="0" smtClean="0"/>
            <a:t>3</a:t>
          </a:r>
          <a:endParaRPr lang="en-US" sz="3500" kern="1200" dirty="0"/>
        </a:p>
      </dsp:txBody>
      <dsp:txXfrm rot="-5400000">
        <a:off x="1" y="3795182"/>
        <a:ext cx="1244296" cy="533269"/>
      </dsp:txXfrm>
    </dsp:sp>
    <dsp:sp modelId="{E9FEA60E-DE20-402A-B031-7E2888542850}">
      <dsp:nvSpPr>
        <dsp:cNvPr id="0" name=""/>
        <dsp:cNvSpPr/>
      </dsp:nvSpPr>
      <dsp:spPr>
        <a:xfrm rot="5400000">
          <a:off x="4464039" y="-46708"/>
          <a:ext cx="1155417" cy="7594903"/>
        </a:xfrm>
        <a:prstGeom prst="round2SameRect">
          <a:avLst/>
        </a:prstGeom>
        <a:solidFill>
          <a:schemeClr val="lt1">
            <a:alpha val="90000"/>
            <a:hueOff val="0"/>
            <a:satOff val="0"/>
            <a:lumOff val="0"/>
            <a:alphaOff val="0"/>
          </a:schemeClr>
        </a:solidFill>
        <a:ln w="25400" cap="flat" cmpd="sng" algn="ctr">
          <a:solidFill>
            <a:schemeClr val="accent5">
              <a:hueOff val="9238884"/>
              <a:satOff val="-9191"/>
              <a:lumOff val="16272"/>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7800" tIns="15875" rIns="15875" bIns="15875" numCol="1" spcCol="1270" anchor="ctr" anchorCtr="0">
          <a:noAutofit/>
        </a:bodyPr>
        <a:lstStyle/>
        <a:p>
          <a:pPr marL="228600" lvl="1" indent="-228600" algn="l" defTabSz="1111250">
            <a:lnSpc>
              <a:spcPct val="90000"/>
            </a:lnSpc>
            <a:spcBef>
              <a:spcPct val="0"/>
            </a:spcBef>
            <a:spcAft>
              <a:spcPct val="15000"/>
            </a:spcAft>
            <a:buChar char="••"/>
          </a:pPr>
          <a:r>
            <a:rPr lang="en-US" sz="2500" b="1" kern="1200" dirty="0" smtClean="0"/>
            <a:t>Leading:</a:t>
          </a:r>
          <a:r>
            <a:rPr lang="en-US" sz="2500" kern="1200" dirty="0" smtClean="0"/>
            <a:t> Promoting a culture of safety related to health IT</a:t>
          </a:r>
          <a:endParaRPr lang="en-US" sz="2500" kern="1200" dirty="0"/>
        </a:p>
      </dsp:txBody>
      <dsp:txXfrm rot="-5400000">
        <a:off x="1244297" y="3229437"/>
        <a:ext cx="7538500" cy="104261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03A662C-FC8E-46C1-9329-B00FCAE5FD71}">
      <dsp:nvSpPr>
        <dsp:cNvPr id="0" name=""/>
        <dsp:cNvSpPr/>
      </dsp:nvSpPr>
      <dsp:spPr>
        <a:xfrm>
          <a:off x="0" y="3040067"/>
          <a:ext cx="7696200" cy="997818"/>
        </a:xfrm>
        <a:prstGeom prst="rect">
          <a:avLst/>
        </a:prstGeom>
        <a:solidFill>
          <a:srgbClr val="0070C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3576" tIns="163576" rIns="163576" bIns="163576" numCol="1" spcCol="1270" anchor="ctr" anchorCtr="0">
          <a:noAutofit/>
        </a:bodyPr>
        <a:lstStyle/>
        <a:p>
          <a:pPr lvl="0" algn="ctr" defTabSz="1022350">
            <a:lnSpc>
              <a:spcPct val="90000"/>
            </a:lnSpc>
            <a:spcBef>
              <a:spcPct val="0"/>
            </a:spcBef>
            <a:spcAft>
              <a:spcPct val="35000"/>
            </a:spcAft>
          </a:pPr>
          <a:r>
            <a:rPr lang="en-US" sz="2300" kern="1200" dirty="0" smtClean="0"/>
            <a:t>Provide support to Patient Safety Organizations (PSOs)</a:t>
          </a:r>
        </a:p>
      </dsp:txBody>
      <dsp:txXfrm>
        <a:off x="0" y="3040067"/>
        <a:ext cx="7696200" cy="997818"/>
      </dsp:txXfrm>
    </dsp:sp>
    <dsp:sp modelId="{9C159057-75EF-42E0-937F-8BBCF3F82746}">
      <dsp:nvSpPr>
        <dsp:cNvPr id="0" name=""/>
        <dsp:cNvSpPr/>
      </dsp:nvSpPr>
      <dsp:spPr>
        <a:xfrm rot="10800000">
          <a:off x="0" y="1520390"/>
          <a:ext cx="7696200" cy="1534644"/>
        </a:xfrm>
        <a:prstGeom prst="upArrowCallout">
          <a:avLst/>
        </a:prstGeom>
        <a:solidFill>
          <a:srgbClr val="0070C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3576" tIns="163576" rIns="163576" bIns="163576" numCol="1" spcCol="1270" anchor="ctr" anchorCtr="0">
          <a:noAutofit/>
        </a:bodyPr>
        <a:lstStyle/>
        <a:p>
          <a:pPr lvl="0" algn="ctr" defTabSz="1022350">
            <a:lnSpc>
              <a:spcPct val="90000"/>
            </a:lnSpc>
            <a:spcBef>
              <a:spcPct val="0"/>
            </a:spcBef>
            <a:spcAft>
              <a:spcPct val="35000"/>
            </a:spcAft>
          </a:pPr>
          <a:r>
            <a:rPr lang="en-US" sz="2300" kern="1200" dirty="0" smtClean="0"/>
            <a:t>Engage health IT vendors to embrace their shared responsibility</a:t>
          </a:r>
        </a:p>
      </dsp:txBody>
      <dsp:txXfrm rot="10800000">
        <a:off x="0" y="1520390"/>
        <a:ext cx="7696200" cy="997166"/>
      </dsp:txXfrm>
    </dsp:sp>
    <dsp:sp modelId="{C35E2EE7-0F0D-4776-8E0E-B3B15D7E4C25}">
      <dsp:nvSpPr>
        <dsp:cNvPr id="0" name=""/>
        <dsp:cNvSpPr/>
      </dsp:nvSpPr>
      <dsp:spPr>
        <a:xfrm rot="10800000">
          <a:off x="0" y="713"/>
          <a:ext cx="7696200" cy="1534644"/>
        </a:xfrm>
        <a:prstGeom prst="upArrowCallout">
          <a:avLst/>
        </a:prstGeom>
        <a:solidFill>
          <a:srgbClr val="0070C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3576" tIns="163576" rIns="163576" bIns="163576" numCol="1" spcCol="1270" anchor="ctr" anchorCtr="0">
          <a:noAutofit/>
        </a:bodyPr>
        <a:lstStyle/>
        <a:p>
          <a:pPr lvl="0" algn="ctr" defTabSz="1022350">
            <a:lnSpc>
              <a:spcPct val="90000"/>
            </a:lnSpc>
            <a:spcBef>
              <a:spcPct val="0"/>
            </a:spcBef>
            <a:spcAft>
              <a:spcPct val="35000"/>
            </a:spcAft>
          </a:pPr>
          <a:r>
            <a:rPr lang="en-US" sz="2300" kern="1200" dirty="0" smtClean="0"/>
            <a:t>Make it easier for clinicians to report patient safety events</a:t>
          </a:r>
        </a:p>
      </dsp:txBody>
      <dsp:txXfrm rot="10800000">
        <a:off x="0" y="713"/>
        <a:ext cx="7696200" cy="99716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0EB29E2-2F37-4ECC-924A-B5845690F3E7}">
      <dsp:nvSpPr>
        <dsp:cNvPr id="0" name=""/>
        <dsp:cNvSpPr/>
      </dsp:nvSpPr>
      <dsp:spPr>
        <a:xfrm>
          <a:off x="0" y="3791215"/>
          <a:ext cx="8077200" cy="855650"/>
        </a:xfrm>
        <a:prstGeom prst="rect">
          <a:avLst/>
        </a:prstGeom>
        <a:solidFill>
          <a:srgbClr val="0070C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en-US" sz="2000" kern="1200" dirty="0" smtClean="0"/>
            <a:t>Incorporate health IT safety in post-market surveillance through ONC-Authorized Certification Bodies (ONC-ACBs)</a:t>
          </a:r>
        </a:p>
      </dsp:txBody>
      <dsp:txXfrm>
        <a:off x="0" y="3791215"/>
        <a:ext cx="8077200" cy="855650"/>
      </dsp:txXfrm>
    </dsp:sp>
    <dsp:sp modelId="{FB8F53D3-5348-4468-96E5-B0EF6FE8642D}">
      <dsp:nvSpPr>
        <dsp:cNvPr id="0" name=""/>
        <dsp:cNvSpPr/>
      </dsp:nvSpPr>
      <dsp:spPr>
        <a:xfrm rot="10800000">
          <a:off x="0" y="2505602"/>
          <a:ext cx="8077200" cy="1354508"/>
        </a:xfrm>
        <a:prstGeom prst="upArrowCallout">
          <a:avLst/>
        </a:prstGeom>
        <a:solidFill>
          <a:srgbClr val="0070C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en-US" sz="2000" kern="1200" dirty="0" smtClean="0"/>
            <a:t>Monitor health IT adverse event reports</a:t>
          </a:r>
          <a:endParaRPr lang="en-US" sz="2000" kern="1200" dirty="0"/>
        </a:p>
      </dsp:txBody>
      <dsp:txXfrm rot="10800000">
        <a:off x="0" y="2505602"/>
        <a:ext cx="8077200" cy="880119"/>
      </dsp:txXfrm>
    </dsp:sp>
    <dsp:sp modelId="{AA329359-6548-4BF0-807E-D1839B156960}">
      <dsp:nvSpPr>
        <dsp:cNvPr id="0" name=""/>
        <dsp:cNvSpPr/>
      </dsp:nvSpPr>
      <dsp:spPr>
        <a:xfrm rot="10800000">
          <a:off x="0" y="1295514"/>
          <a:ext cx="8077200" cy="1213750"/>
        </a:xfrm>
        <a:prstGeom prst="upArrowCallout">
          <a:avLst/>
        </a:prstGeom>
        <a:solidFill>
          <a:srgbClr val="0070C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en-US" sz="2000" kern="1200" smtClean="0"/>
            <a:t>Collect data on health IT safety events </a:t>
          </a:r>
          <a:endParaRPr lang="en-US" sz="2000" kern="1200" dirty="0" smtClean="0"/>
        </a:p>
      </dsp:txBody>
      <dsp:txXfrm rot="10800000">
        <a:off x="0" y="1295514"/>
        <a:ext cx="8077200" cy="788658"/>
      </dsp:txXfrm>
    </dsp:sp>
    <dsp:sp modelId="{8AC83EF0-A144-419B-A301-6CA463C3CEC2}">
      <dsp:nvSpPr>
        <dsp:cNvPr id="0" name=""/>
        <dsp:cNvSpPr/>
      </dsp:nvSpPr>
      <dsp:spPr>
        <a:xfrm rot="10800000">
          <a:off x="0" y="1334"/>
          <a:ext cx="8077200" cy="1260126"/>
        </a:xfrm>
        <a:prstGeom prst="upArrowCallout">
          <a:avLst/>
        </a:prstGeom>
        <a:solidFill>
          <a:srgbClr val="0070C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en-US" sz="2000" kern="1200" dirty="0" smtClean="0"/>
            <a:t>Align CMS health and safety standards</a:t>
          </a:r>
        </a:p>
      </dsp:txBody>
      <dsp:txXfrm rot="10800000">
        <a:off x="0" y="1334"/>
        <a:ext cx="8077200" cy="81879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75A7417-2431-4A3B-BBE8-5BC5CDAF480C}">
      <dsp:nvSpPr>
        <dsp:cNvPr id="0" name=""/>
        <dsp:cNvSpPr/>
      </dsp:nvSpPr>
      <dsp:spPr>
        <a:xfrm>
          <a:off x="0" y="3351024"/>
          <a:ext cx="8229600" cy="1409456"/>
        </a:xfrm>
        <a:prstGeom prst="rect">
          <a:avLst/>
        </a:prstGeom>
        <a:solidFill>
          <a:srgbClr val="FFC425"/>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3576" tIns="163576" rIns="163576" bIns="163576" numCol="1" spcCol="1270" anchor="ctr" anchorCtr="0">
          <a:noAutofit/>
        </a:bodyPr>
        <a:lstStyle/>
        <a:p>
          <a:pPr lvl="0" algn="ctr" defTabSz="1022350">
            <a:lnSpc>
              <a:spcPct val="90000"/>
            </a:lnSpc>
            <a:spcBef>
              <a:spcPct val="0"/>
            </a:spcBef>
            <a:spcAft>
              <a:spcPct val="35000"/>
            </a:spcAft>
          </a:pPr>
          <a:r>
            <a:rPr lang="en-US" sz="2300" kern="1200" dirty="0" smtClean="0"/>
            <a:t>Support research and development of testing, user tools, and best practices related to health IT safety and its safe use</a:t>
          </a:r>
          <a:endParaRPr lang="en-US" sz="2300" kern="1200" dirty="0"/>
        </a:p>
      </dsp:txBody>
      <dsp:txXfrm>
        <a:off x="0" y="3351024"/>
        <a:ext cx="8229600" cy="1409456"/>
      </dsp:txXfrm>
    </dsp:sp>
    <dsp:sp modelId="{7352382B-5E3E-4F66-A5F7-80922DF3C015}">
      <dsp:nvSpPr>
        <dsp:cNvPr id="0" name=""/>
        <dsp:cNvSpPr/>
      </dsp:nvSpPr>
      <dsp:spPr>
        <a:xfrm rot="10800000">
          <a:off x="0" y="1718901"/>
          <a:ext cx="8229600" cy="1648277"/>
        </a:xfrm>
        <a:prstGeom prst="upArrowCallout">
          <a:avLst/>
        </a:prstGeom>
        <a:solidFill>
          <a:srgbClr val="FFC425"/>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3576" tIns="163576" rIns="163576" bIns="163576" numCol="1" spcCol="1270" anchor="ctr" anchorCtr="0">
          <a:noAutofit/>
        </a:bodyPr>
        <a:lstStyle/>
        <a:p>
          <a:pPr lvl="0" algn="ctr" defTabSz="1022350">
            <a:lnSpc>
              <a:spcPct val="90000"/>
            </a:lnSpc>
            <a:spcBef>
              <a:spcPct val="0"/>
            </a:spcBef>
            <a:spcAft>
              <a:spcPct val="35000"/>
            </a:spcAft>
          </a:pPr>
          <a:r>
            <a:rPr lang="en-US" sz="2300" kern="1200" dirty="0" smtClean="0"/>
            <a:t>Incorporate safety into certification</a:t>
          </a:r>
          <a:endParaRPr lang="en-US" sz="2300" kern="1200" dirty="0"/>
        </a:p>
      </dsp:txBody>
      <dsp:txXfrm rot="10800000">
        <a:off x="0" y="1718901"/>
        <a:ext cx="8229600" cy="1071001"/>
      </dsp:txXfrm>
    </dsp:sp>
    <dsp:sp modelId="{7467BEB8-028F-48AC-A89D-4611643E52B5}">
      <dsp:nvSpPr>
        <dsp:cNvPr id="0" name=""/>
        <dsp:cNvSpPr/>
      </dsp:nvSpPr>
      <dsp:spPr>
        <a:xfrm rot="10800000">
          <a:off x="0" y="0"/>
          <a:ext cx="8229600" cy="1785433"/>
        </a:xfrm>
        <a:prstGeom prst="upArrowCallout">
          <a:avLst/>
        </a:prstGeom>
        <a:solidFill>
          <a:srgbClr val="FFC425"/>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3576" tIns="163576" rIns="163576" bIns="163576" numCol="1" spcCol="1270" anchor="ctr" anchorCtr="0">
          <a:noAutofit/>
        </a:bodyPr>
        <a:lstStyle/>
        <a:p>
          <a:pPr lvl="0" algn="ctr" defTabSz="1022350">
            <a:lnSpc>
              <a:spcPct val="90000"/>
            </a:lnSpc>
            <a:spcBef>
              <a:spcPct val="0"/>
            </a:spcBef>
            <a:spcAft>
              <a:spcPct val="35000"/>
            </a:spcAft>
          </a:pPr>
          <a:r>
            <a:rPr lang="en-US" sz="2300" kern="1200" dirty="0" smtClean="0"/>
            <a:t>Use Meaningful Use to improve patient safety</a:t>
          </a:r>
          <a:endParaRPr lang="en-US" sz="2300" kern="1200" dirty="0"/>
        </a:p>
      </dsp:txBody>
      <dsp:txXfrm rot="10800000">
        <a:off x="0" y="0"/>
        <a:ext cx="8229600" cy="1160121"/>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B01C719-C2C3-4D51-9F6D-64006591EF7D}">
      <dsp:nvSpPr>
        <dsp:cNvPr id="0" name=""/>
        <dsp:cNvSpPr/>
      </dsp:nvSpPr>
      <dsp:spPr>
        <a:xfrm>
          <a:off x="0" y="3875031"/>
          <a:ext cx="8229600" cy="847762"/>
        </a:xfrm>
        <a:prstGeom prst="rect">
          <a:avLst/>
        </a:prstGeom>
        <a:solidFill>
          <a:srgbClr val="ED1C24"/>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en-US" sz="2000" kern="1200" dirty="0" smtClean="0"/>
            <a:t>Publish a report on a strategy and recommendations</a:t>
          </a:r>
        </a:p>
      </dsp:txBody>
      <dsp:txXfrm>
        <a:off x="0" y="3875031"/>
        <a:ext cx="8229600" cy="847762"/>
      </dsp:txXfrm>
    </dsp:sp>
    <dsp:sp modelId="{6E90E66E-A8C8-4A08-A933-2B687B301487}">
      <dsp:nvSpPr>
        <dsp:cNvPr id="0" name=""/>
        <dsp:cNvSpPr/>
      </dsp:nvSpPr>
      <dsp:spPr>
        <a:xfrm rot="10800000">
          <a:off x="0" y="2590800"/>
          <a:ext cx="8229600" cy="1303858"/>
        </a:xfrm>
        <a:prstGeom prst="upArrowCallout">
          <a:avLst/>
        </a:prstGeom>
        <a:solidFill>
          <a:srgbClr val="ED1C24"/>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en-US" sz="2000" kern="1200" dirty="0" smtClean="0"/>
            <a:t>Encourage private sector leadership and shared responsibility for health IT patient safety</a:t>
          </a:r>
          <a:endParaRPr lang="en-US" sz="2000" kern="1200" dirty="0"/>
        </a:p>
      </dsp:txBody>
      <dsp:txXfrm rot="10800000">
        <a:off x="0" y="2590800"/>
        <a:ext cx="8229600" cy="847208"/>
      </dsp:txXfrm>
    </dsp:sp>
    <dsp:sp modelId="{94E7E5D7-D4D3-4A42-B1BA-1ECA10BBA89E}">
      <dsp:nvSpPr>
        <dsp:cNvPr id="0" name=""/>
        <dsp:cNvSpPr/>
      </dsp:nvSpPr>
      <dsp:spPr>
        <a:xfrm rot="10800000">
          <a:off x="0" y="1292747"/>
          <a:ext cx="8229600" cy="1303858"/>
        </a:xfrm>
        <a:prstGeom prst="upArrowCallout">
          <a:avLst/>
        </a:prstGeom>
        <a:solidFill>
          <a:srgbClr val="ED1C24"/>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en-US" sz="2000" kern="1200" dirty="0" smtClean="0"/>
            <a:t>Develop health IT safety priority areas</a:t>
          </a:r>
          <a:endParaRPr lang="en-US" sz="2000" kern="1200" dirty="0"/>
        </a:p>
      </dsp:txBody>
      <dsp:txXfrm rot="10800000">
        <a:off x="0" y="1292747"/>
        <a:ext cx="8229600" cy="847208"/>
      </dsp:txXfrm>
    </dsp:sp>
    <dsp:sp modelId="{D8C83A9C-7472-4549-97C7-C9ECAEEC7B4F}">
      <dsp:nvSpPr>
        <dsp:cNvPr id="0" name=""/>
        <dsp:cNvSpPr/>
      </dsp:nvSpPr>
      <dsp:spPr>
        <a:xfrm rot="10800000">
          <a:off x="0" y="2"/>
          <a:ext cx="8229600" cy="1303858"/>
        </a:xfrm>
        <a:prstGeom prst="upArrowCallout">
          <a:avLst/>
        </a:prstGeom>
        <a:solidFill>
          <a:srgbClr val="ED1C24"/>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en-US" sz="2000" kern="1200" dirty="0" smtClean="0"/>
            <a:t>Establish an ONC Safety Program </a:t>
          </a:r>
        </a:p>
      </dsp:txBody>
      <dsp:txXfrm rot="10800000">
        <a:off x="0" y="2"/>
        <a:ext cx="8229600" cy="847208"/>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E927A86-8D82-48BF-A41E-80FB8CD48FC3}">
      <dsp:nvSpPr>
        <dsp:cNvPr id="0" name=""/>
        <dsp:cNvSpPr/>
      </dsp:nvSpPr>
      <dsp:spPr>
        <a:xfrm>
          <a:off x="2292194" y="294187"/>
          <a:ext cx="3801808" cy="3801808"/>
        </a:xfrm>
        <a:prstGeom prst="pie">
          <a:avLst>
            <a:gd name="adj1" fmla="val 16200000"/>
            <a:gd name="adj2" fmla="val 180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1750" tIns="31750" rIns="31750" bIns="31750" numCol="1" spcCol="1270" anchor="ctr" anchorCtr="0">
          <a:noAutofit/>
        </a:bodyPr>
        <a:lstStyle/>
        <a:p>
          <a:pPr lvl="0" algn="ctr" defTabSz="1111250">
            <a:lnSpc>
              <a:spcPct val="90000"/>
            </a:lnSpc>
            <a:spcBef>
              <a:spcPct val="0"/>
            </a:spcBef>
            <a:spcAft>
              <a:spcPct val="35000"/>
            </a:spcAft>
          </a:pPr>
          <a:r>
            <a:rPr lang="en-US" sz="2500" kern="1200" dirty="0" smtClean="0">
              <a:latin typeface="Arial" panose="020B0604020202020204" pitchFamily="34" charset="0"/>
              <a:cs typeface="Arial" panose="020B0604020202020204" pitchFamily="34" charset="0"/>
            </a:rPr>
            <a:t>Learning &amp; Analytics</a:t>
          </a:r>
          <a:endParaRPr lang="en-US" sz="2500" kern="1200" dirty="0">
            <a:latin typeface="Arial" panose="020B0604020202020204" pitchFamily="34" charset="0"/>
            <a:cs typeface="Arial" panose="020B0604020202020204" pitchFamily="34" charset="0"/>
          </a:endParaRPr>
        </a:p>
      </dsp:txBody>
      <dsp:txXfrm>
        <a:off x="4295838" y="1099809"/>
        <a:ext cx="1357788" cy="1131490"/>
      </dsp:txXfrm>
    </dsp:sp>
    <dsp:sp modelId="{8F62DE22-5382-4C15-A34C-470A2180AC05}">
      <dsp:nvSpPr>
        <dsp:cNvPr id="0" name=""/>
        <dsp:cNvSpPr/>
      </dsp:nvSpPr>
      <dsp:spPr>
        <a:xfrm>
          <a:off x="2213895" y="429966"/>
          <a:ext cx="3801808" cy="3801808"/>
        </a:xfrm>
        <a:prstGeom prst="pie">
          <a:avLst>
            <a:gd name="adj1" fmla="val 1800000"/>
            <a:gd name="adj2" fmla="val 900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1750" tIns="31750" rIns="31750" bIns="31750" numCol="1" spcCol="1270" anchor="ctr" anchorCtr="0">
          <a:noAutofit/>
        </a:bodyPr>
        <a:lstStyle/>
        <a:p>
          <a:pPr lvl="0" algn="ctr" defTabSz="1111250">
            <a:lnSpc>
              <a:spcPct val="90000"/>
            </a:lnSpc>
            <a:spcBef>
              <a:spcPct val="0"/>
            </a:spcBef>
            <a:spcAft>
              <a:spcPct val="35000"/>
            </a:spcAft>
          </a:pPr>
          <a:r>
            <a:rPr lang="en-US" sz="2500" kern="1200" dirty="0" smtClean="0">
              <a:latin typeface="Arial" panose="020B0604020202020204" pitchFamily="34" charset="0"/>
              <a:cs typeface="Arial" panose="020B0604020202020204" pitchFamily="34" charset="0"/>
            </a:rPr>
            <a:t>Improve</a:t>
          </a:r>
          <a:endParaRPr lang="en-US" sz="2500" kern="1200" dirty="0">
            <a:latin typeface="Arial" panose="020B0604020202020204" pitchFamily="34" charset="0"/>
            <a:cs typeface="Arial" panose="020B0604020202020204" pitchFamily="34" charset="0"/>
          </a:endParaRPr>
        </a:p>
      </dsp:txBody>
      <dsp:txXfrm>
        <a:off x="3119088" y="2896616"/>
        <a:ext cx="2036683" cy="995711"/>
      </dsp:txXfrm>
    </dsp:sp>
    <dsp:sp modelId="{6F831350-628C-4505-9627-D66ED6084D9F}">
      <dsp:nvSpPr>
        <dsp:cNvPr id="0" name=""/>
        <dsp:cNvSpPr/>
      </dsp:nvSpPr>
      <dsp:spPr>
        <a:xfrm>
          <a:off x="2135596" y="294187"/>
          <a:ext cx="3801808" cy="3801808"/>
        </a:xfrm>
        <a:prstGeom prst="pie">
          <a:avLst>
            <a:gd name="adj1" fmla="val 9000000"/>
            <a:gd name="adj2" fmla="val 1620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1750" tIns="31750" rIns="31750" bIns="31750" numCol="1" spcCol="1270" anchor="ctr" anchorCtr="0">
          <a:noAutofit/>
        </a:bodyPr>
        <a:lstStyle/>
        <a:p>
          <a:pPr lvl="0" algn="ctr" defTabSz="1111250">
            <a:lnSpc>
              <a:spcPct val="90000"/>
            </a:lnSpc>
            <a:spcBef>
              <a:spcPct val="0"/>
            </a:spcBef>
            <a:spcAft>
              <a:spcPct val="35000"/>
            </a:spcAft>
          </a:pPr>
          <a:r>
            <a:rPr lang="en-US" sz="2500" kern="1200" dirty="0" smtClean="0">
              <a:latin typeface="Arial" panose="020B0604020202020204" pitchFamily="34" charset="0"/>
              <a:cs typeface="Arial" panose="020B0604020202020204" pitchFamily="34" charset="0"/>
            </a:rPr>
            <a:t>Public-Private Process</a:t>
          </a:r>
          <a:endParaRPr lang="en-US" sz="2500" kern="1200" dirty="0">
            <a:latin typeface="Arial" panose="020B0604020202020204" pitchFamily="34" charset="0"/>
            <a:cs typeface="Arial" panose="020B0604020202020204" pitchFamily="34" charset="0"/>
          </a:endParaRPr>
        </a:p>
      </dsp:txBody>
      <dsp:txXfrm>
        <a:off x="2575972" y="1099809"/>
        <a:ext cx="1357788" cy="1131490"/>
      </dsp:txXfrm>
    </dsp:sp>
    <dsp:sp modelId="{693053A8-2053-4ECE-BB0B-AEF80C993686}">
      <dsp:nvSpPr>
        <dsp:cNvPr id="0" name=""/>
        <dsp:cNvSpPr/>
      </dsp:nvSpPr>
      <dsp:spPr>
        <a:xfrm>
          <a:off x="2057158" y="58837"/>
          <a:ext cx="4272509" cy="4272509"/>
        </a:xfrm>
        <a:prstGeom prst="circularArrow">
          <a:avLst>
            <a:gd name="adj1" fmla="val 5085"/>
            <a:gd name="adj2" fmla="val 327528"/>
            <a:gd name="adj3" fmla="val 1472472"/>
            <a:gd name="adj4" fmla="val 16199432"/>
            <a:gd name="adj5" fmla="val 5932"/>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15A56DF-C838-4649-A700-37E992B552D1}">
      <dsp:nvSpPr>
        <dsp:cNvPr id="0" name=""/>
        <dsp:cNvSpPr/>
      </dsp:nvSpPr>
      <dsp:spPr>
        <a:xfrm>
          <a:off x="1978545" y="194376"/>
          <a:ext cx="4272509" cy="4272509"/>
        </a:xfrm>
        <a:prstGeom prst="circularArrow">
          <a:avLst>
            <a:gd name="adj1" fmla="val 5085"/>
            <a:gd name="adj2" fmla="val 327528"/>
            <a:gd name="adj3" fmla="val 8671970"/>
            <a:gd name="adj4" fmla="val 1800502"/>
            <a:gd name="adj5" fmla="val 5932"/>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008D0A65-600D-4AE6-8D50-C40E96E0AFC1}">
      <dsp:nvSpPr>
        <dsp:cNvPr id="0" name=""/>
        <dsp:cNvSpPr/>
      </dsp:nvSpPr>
      <dsp:spPr>
        <a:xfrm>
          <a:off x="1899932" y="58837"/>
          <a:ext cx="4272509" cy="4272509"/>
        </a:xfrm>
        <a:prstGeom prst="circularArrow">
          <a:avLst>
            <a:gd name="adj1" fmla="val 5085"/>
            <a:gd name="adj2" fmla="val 327528"/>
            <a:gd name="adj3" fmla="val 15873039"/>
            <a:gd name="adj4" fmla="val 9000000"/>
            <a:gd name="adj5" fmla="val 5932"/>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72421"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027" y="0"/>
            <a:ext cx="2972421" cy="465138"/>
          </a:xfrm>
          <a:prstGeom prst="rect">
            <a:avLst/>
          </a:prstGeom>
        </p:spPr>
        <p:txBody>
          <a:bodyPr vert="horz" lIns="91440" tIns="45720" rIns="91440" bIns="45720" rtlCol="0"/>
          <a:lstStyle>
            <a:lvl1pPr algn="r">
              <a:defRPr sz="1200"/>
            </a:lvl1pPr>
          </a:lstStyle>
          <a:p>
            <a:fld id="{2A514475-5A72-6541-8280-E1C30EA3E245}" type="datetimeFigureOut">
              <a:rPr lang="en-US" smtClean="0"/>
              <a:t>11/12/2013</a:t>
            </a:fld>
            <a:endParaRPr lang="en-US"/>
          </a:p>
        </p:txBody>
      </p:sp>
      <p:sp>
        <p:nvSpPr>
          <p:cNvPr id="4" name="Footer Placeholder 3"/>
          <p:cNvSpPr>
            <a:spLocks noGrp="1"/>
          </p:cNvSpPr>
          <p:nvPr>
            <p:ph type="ftr" sz="quarter" idx="2"/>
          </p:nvPr>
        </p:nvSpPr>
        <p:spPr>
          <a:xfrm>
            <a:off x="1" y="8829675"/>
            <a:ext cx="2972421" cy="465138"/>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027" y="8829675"/>
            <a:ext cx="2972421" cy="465138"/>
          </a:xfrm>
          <a:prstGeom prst="rect">
            <a:avLst/>
          </a:prstGeom>
        </p:spPr>
        <p:txBody>
          <a:bodyPr vert="horz" lIns="91440" tIns="45720" rIns="91440" bIns="45720" rtlCol="0" anchor="b"/>
          <a:lstStyle>
            <a:lvl1pPr algn="r">
              <a:defRPr sz="1200"/>
            </a:lvl1pPr>
          </a:lstStyle>
          <a:p>
            <a:fld id="{27AEDD8F-FD92-1C4B-A931-B5160707884E}" type="slidenum">
              <a:rPr lang="en-US" smtClean="0"/>
              <a:t>‹#›</a:t>
            </a:fld>
            <a:endParaRPr lang="en-US"/>
          </a:p>
        </p:txBody>
      </p:sp>
    </p:spTree>
    <p:extLst>
      <p:ext uri="{BB962C8B-B14F-4D97-AF65-F5344CB8AC3E}">
        <p14:creationId xmlns:p14="http://schemas.microsoft.com/office/powerpoint/2010/main" val="343934380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884613" y="0"/>
            <a:ext cx="2971800" cy="464820"/>
          </a:xfrm>
          <a:prstGeom prst="rect">
            <a:avLst/>
          </a:prstGeom>
        </p:spPr>
        <p:txBody>
          <a:bodyPr vert="horz" lIns="93177" tIns="46589" rIns="93177" bIns="46589" rtlCol="0"/>
          <a:lstStyle>
            <a:lvl1pPr algn="r">
              <a:defRPr sz="1200"/>
            </a:lvl1pPr>
          </a:lstStyle>
          <a:p>
            <a:fld id="{372DE40C-5240-4800-8067-58B109854379}" type="datetimeFigureOut">
              <a:rPr lang="en-US" smtClean="0"/>
              <a:pPr/>
              <a:t>11/12/2013</a:t>
            </a:fld>
            <a:endParaRPr lang="en-US"/>
          </a:p>
        </p:txBody>
      </p:sp>
      <p:sp>
        <p:nvSpPr>
          <p:cNvPr id="4" name="Slide Image Placeholder 3"/>
          <p:cNvSpPr>
            <a:spLocks noGrp="1" noRot="1" noChangeAspect="1"/>
          </p:cNvSpPr>
          <p:nvPr>
            <p:ph type="sldImg" idx="2"/>
          </p:nvPr>
        </p:nvSpPr>
        <p:spPr>
          <a:xfrm>
            <a:off x="11049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685800" y="4415790"/>
            <a:ext cx="5486400" cy="4183380"/>
          </a:xfrm>
          <a:prstGeom prst="rect">
            <a:avLst/>
          </a:prstGeom>
        </p:spPr>
        <p:txBody>
          <a:bodyPr vert="horz" lIns="93177" tIns="46589" rIns="93177" bIns="46589"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297180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829967"/>
            <a:ext cx="2971800" cy="464820"/>
          </a:xfrm>
          <a:prstGeom prst="rect">
            <a:avLst/>
          </a:prstGeom>
        </p:spPr>
        <p:txBody>
          <a:bodyPr vert="horz" lIns="93177" tIns="46589" rIns="93177" bIns="46589" rtlCol="0" anchor="b"/>
          <a:lstStyle>
            <a:lvl1pPr algn="r">
              <a:defRPr sz="1200"/>
            </a:lvl1pPr>
          </a:lstStyle>
          <a:p>
            <a:fld id="{B8B7EFFD-C8E6-4B8A-AD7C-AA077F2C4F95}" type="slidenum">
              <a:rPr lang="en-US" smtClean="0"/>
              <a:pPr/>
              <a:t>‹#›</a:t>
            </a:fld>
            <a:endParaRPr lang="en-US"/>
          </a:p>
        </p:txBody>
      </p:sp>
    </p:spTree>
    <p:extLst>
      <p:ext uri="{BB962C8B-B14F-4D97-AF65-F5344CB8AC3E}">
        <p14:creationId xmlns:p14="http://schemas.microsoft.com/office/powerpoint/2010/main" val="3106569537"/>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image" Target="../media/image33.wmf"/><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8B7EFFD-C8E6-4B8A-AD7C-AA077F2C4F95}" type="slidenum">
              <a:rPr lang="en-US" smtClean="0"/>
              <a:pPr/>
              <a:t>0</a:t>
            </a:fld>
            <a:endParaRPr lang="en-US"/>
          </a:p>
        </p:txBody>
      </p:sp>
    </p:spTree>
    <p:extLst>
      <p:ext uri="{BB962C8B-B14F-4D97-AF65-F5344CB8AC3E}">
        <p14:creationId xmlns:p14="http://schemas.microsoft.com/office/powerpoint/2010/main" val="41686016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8B7EFFD-C8E6-4B8A-AD7C-AA077F2C4F95}" type="slidenum">
              <a:rPr lang="en-US" smtClean="0"/>
              <a:pPr/>
              <a:t>9</a:t>
            </a:fld>
            <a:endParaRPr lang="en-US"/>
          </a:p>
        </p:txBody>
      </p:sp>
    </p:spTree>
    <p:extLst>
      <p:ext uri="{BB962C8B-B14F-4D97-AF65-F5344CB8AC3E}">
        <p14:creationId xmlns:p14="http://schemas.microsoft.com/office/powerpoint/2010/main" val="7147327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sz="2100" b="1" baseline="0" dirty="0" smtClean="0"/>
              <a:t>LAVERNE:</a:t>
            </a:r>
          </a:p>
          <a:p>
            <a:endParaRPr lang="en-US" sz="1200" b="1" baseline="0" dirty="0" smtClean="0"/>
          </a:p>
          <a:p>
            <a:r>
              <a:rPr lang="en-US" sz="2300" b="1" dirty="0" smtClean="0"/>
              <a:t>The Office of the Chief Medical Officer is one of the offices within the ONC.  Looking at its vision and mission</a:t>
            </a:r>
          </a:p>
          <a:p>
            <a:endParaRPr lang="en-US" sz="2300" b="1" baseline="0" dirty="0" smtClean="0"/>
          </a:p>
          <a:p>
            <a:pPr lvl="0"/>
            <a:r>
              <a:rPr lang="en-US" sz="2300" dirty="0" smtClean="0"/>
              <a:t>Serves as the clinical voice within in the Office of the National Coordinator for Health IT. </a:t>
            </a:r>
          </a:p>
          <a:p>
            <a:pPr lvl="0"/>
            <a:endParaRPr lang="en-US" sz="2300" dirty="0" smtClean="0"/>
          </a:p>
          <a:p>
            <a:pPr lvl="0"/>
            <a:r>
              <a:rPr lang="en-US" sz="2300" dirty="0" smtClean="0"/>
              <a:t>We engage and coordinate with health IT stakeholders  including ( federal, state, provider organizations, industry vendors,  and professional organizations) to foster relationships, share information , and achieve our health IT strategic goals</a:t>
            </a:r>
          </a:p>
          <a:p>
            <a:pPr lvl="0"/>
            <a:endParaRPr lang="en-US" sz="2300" dirty="0" smtClean="0"/>
          </a:p>
          <a:p>
            <a:pPr lvl="0"/>
            <a:r>
              <a:rPr lang="en-US" sz="2300" dirty="0" smtClean="0"/>
              <a:t>The</a:t>
            </a:r>
            <a:r>
              <a:rPr lang="en-US" sz="2300" baseline="0" dirty="0" smtClean="0"/>
              <a:t> OCMO  also p</a:t>
            </a:r>
            <a:r>
              <a:rPr lang="en-US" sz="2300" dirty="0" smtClean="0"/>
              <a:t>rovides clinical and health informatics perspectives for policy, standards, health IT adoption, and  technology development</a:t>
            </a:r>
          </a:p>
          <a:p>
            <a:pPr lvl="0"/>
            <a:endParaRPr lang="en-US" sz="2300" dirty="0" smtClean="0"/>
          </a:p>
          <a:p>
            <a:pPr lvl="0"/>
            <a:endParaRPr lang="en-US" sz="2300" dirty="0" smtClean="0"/>
          </a:p>
          <a:p>
            <a:pPr lvl="0"/>
            <a:endParaRPr lang="en-US" sz="2300" dirty="0" smtClean="0"/>
          </a:p>
          <a:p>
            <a:pPr lvl="0"/>
            <a:endParaRPr lang="en-US" sz="2300" dirty="0" smtClean="0"/>
          </a:p>
          <a:p>
            <a:endParaRPr lang="en-US" dirty="0"/>
          </a:p>
        </p:txBody>
      </p:sp>
      <p:sp>
        <p:nvSpPr>
          <p:cNvPr id="4" name="Slide Number Placeholder 3"/>
          <p:cNvSpPr>
            <a:spLocks noGrp="1"/>
          </p:cNvSpPr>
          <p:nvPr>
            <p:ph type="sldNum" sz="quarter" idx="10"/>
          </p:nvPr>
        </p:nvSpPr>
        <p:spPr/>
        <p:txBody>
          <a:bodyPr/>
          <a:lstStyle/>
          <a:p>
            <a:fld id="{B8B7EFFD-C8E6-4B8A-AD7C-AA077F2C4F95}" type="slidenum">
              <a:rPr lang="en-US" smtClean="0"/>
              <a:pPr/>
              <a:t>10</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800" b="1" dirty="0"/>
              <a:t>LAVERNE (1 minute)</a:t>
            </a:r>
          </a:p>
          <a:p>
            <a:r>
              <a:rPr lang="en-US" sz="1800" dirty="0"/>
              <a:t>OCMO has many areas of focus that our 14 plus member team </a:t>
            </a:r>
            <a:r>
              <a:rPr lang="en-US" sz="1800" dirty="0" smtClean="0"/>
              <a:t>composed of </a:t>
            </a:r>
            <a:r>
              <a:rPr lang="en-US" sz="1800" dirty="0"/>
              <a:t>7 physicians, 3 nurses, pharmacist, attorney as well as administrative and analytical personnel.  </a:t>
            </a:r>
            <a:endParaRPr lang="en-US" sz="1800" dirty="0" smtClean="0"/>
          </a:p>
          <a:p>
            <a:endParaRPr lang="en-US" sz="1800" dirty="0" smtClean="0"/>
          </a:p>
          <a:p>
            <a:r>
              <a:rPr lang="en-US" sz="1800" dirty="0" smtClean="0"/>
              <a:t>Our main functional responsibilities include ( Re</a:t>
            </a:r>
            <a:r>
              <a:rPr lang="en-US" sz="1800" baseline="0" dirty="0" smtClean="0"/>
              <a:t>ference above slide)</a:t>
            </a:r>
            <a:endParaRPr lang="en-US" sz="1800" dirty="0" smtClean="0"/>
          </a:p>
          <a:p>
            <a:endParaRPr lang="en-US" sz="1800" dirty="0" smtClean="0"/>
          </a:p>
          <a:p>
            <a:endParaRPr lang="en-US" sz="1800" dirty="0" smtClean="0"/>
          </a:p>
          <a:p>
            <a:endParaRPr lang="en-US" sz="1800" dirty="0" smtClean="0"/>
          </a:p>
          <a:p>
            <a:endParaRPr lang="en-US" sz="1800" dirty="0"/>
          </a:p>
          <a:p>
            <a:endParaRPr lang="en-US" sz="1800" dirty="0" smtClean="0"/>
          </a:p>
          <a:p>
            <a:endParaRPr lang="en-US" sz="1800" dirty="0"/>
          </a:p>
          <a:p>
            <a:endParaRPr lang="en-US" sz="1800" dirty="0"/>
          </a:p>
        </p:txBody>
      </p:sp>
      <p:sp>
        <p:nvSpPr>
          <p:cNvPr id="4" name="Slide Number Placeholder 3"/>
          <p:cNvSpPr>
            <a:spLocks noGrp="1"/>
          </p:cNvSpPr>
          <p:nvPr>
            <p:ph type="sldNum" sz="quarter" idx="10"/>
          </p:nvPr>
        </p:nvSpPr>
        <p:spPr/>
        <p:txBody>
          <a:bodyPr/>
          <a:lstStyle/>
          <a:p>
            <a:fld id="{B8B7EFFD-C8E6-4B8A-AD7C-AA077F2C4F95}" type="slidenum">
              <a:rPr lang="en-US" smtClean="0"/>
              <a:pPr/>
              <a:t>11</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800" b="1" dirty="0" smtClean="0"/>
              <a:t>LAVERNE</a:t>
            </a:r>
            <a:endParaRPr lang="en-US" sz="1800" b="1" dirty="0"/>
          </a:p>
          <a:p>
            <a:endParaRPr lang="en-US" sz="1800" dirty="0" smtClean="0"/>
          </a:p>
          <a:p>
            <a:r>
              <a:rPr lang="en-US" sz="1800" dirty="0" smtClean="0"/>
              <a:t>Our </a:t>
            </a:r>
            <a:r>
              <a:rPr lang="en-US" sz="1800" dirty="0"/>
              <a:t>primary responsibility is coordination , however we serve as consultants on current health policy </a:t>
            </a:r>
            <a:r>
              <a:rPr lang="en-US" sz="1800" dirty="0" smtClean="0"/>
              <a:t>aimed </a:t>
            </a:r>
            <a:r>
              <a:rPr lang="en-US" sz="1800" dirty="0"/>
              <a:t>at leveraging technology to improve care outcomes focusing patient safety.</a:t>
            </a:r>
          </a:p>
          <a:p>
            <a:endParaRPr lang="en-US" sz="1800" b="1" dirty="0"/>
          </a:p>
          <a:p>
            <a:r>
              <a:rPr lang="en-US" sz="1800" b="1" dirty="0"/>
              <a:t>AND SANDY WILL </a:t>
            </a:r>
            <a:r>
              <a:rPr lang="en-US" sz="1800" b="1" dirty="0" smtClean="0"/>
              <a:t>NOW EXPLAIN </a:t>
            </a:r>
            <a:r>
              <a:rPr lang="en-US" sz="1800" b="1" dirty="0"/>
              <a:t>WHY ONC DEVELOPED A HIT SAFETY PLAN</a:t>
            </a:r>
          </a:p>
          <a:p>
            <a:endParaRPr lang="en-US" b="1" dirty="0"/>
          </a:p>
        </p:txBody>
      </p:sp>
      <p:sp>
        <p:nvSpPr>
          <p:cNvPr id="4" name="Slide Number Placeholder 3"/>
          <p:cNvSpPr>
            <a:spLocks noGrp="1"/>
          </p:cNvSpPr>
          <p:nvPr>
            <p:ph type="sldNum" sz="quarter" idx="10"/>
          </p:nvPr>
        </p:nvSpPr>
        <p:spPr/>
        <p:txBody>
          <a:bodyPr/>
          <a:lstStyle/>
          <a:p>
            <a:fld id="{B8B7EFFD-C8E6-4B8A-AD7C-AA077F2C4F95}" type="slidenum">
              <a:rPr lang="en-US" smtClean="0"/>
              <a:pPr/>
              <a:t>12</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endParaRPr lang="en-US" dirty="0" smtClean="0"/>
          </a:p>
        </p:txBody>
      </p:sp>
      <p:sp>
        <p:nvSpPr>
          <p:cNvPr id="4" name="Slide Number Placeholder 3"/>
          <p:cNvSpPr>
            <a:spLocks noGrp="1"/>
          </p:cNvSpPr>
          <p:nvPr>
            <p:ph type="sldNum" sz="quarter" idx="10"/>
          </p:nvPr>
        </p:nvSpPr>
        <p:spPr/>
        <p:txBody>
          <a:bodyPr/>
          <a:lstStyle/>
          <a:p>
            <a:fld id="{B8B7EFFD-C8E6-4B8A-AD7C-AA077F2C4F95}" type="slidenum">
              <a:rPr lang="en-US" smtClean="0"/>
              <a:pPr/>
              <a:t>13</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xfrm>
            <a:off x="1114425" y="696913"/>
            <a:ext cx="3771900" cy="2828925"/>
          </a:xfrm>
          <a:noFill/>
          <a:ln>
            <a:solidFill>
              <a:srgbClr val="000000"/>
            </a:solidFill>
            <a:miter lim="800000"/>
            <a:headEnd/>
            <a:tailEnd/>
          </a:ln>
        </p:spPr>
      </p:sp>
      <p:sp>
        <p:nvSpPr>
          <p:cNvPr id="45059" name="Notes Placeholder 2"/>
          <p:cNvSpPr>
            <a:spLocks noGrp="1"/>
          </p:cNvSpPr>
          <p:nvPr>
            <p:ph type="body" idx="1"/>
          </p:nvPr>
        </p:nvSpPr>
        <p:spPr bwMode="auto">
          <a:xfrm>
            <a:off x="685187" y="3581839"/>
            <a:ext cx="5487627" cy="5016780"/>
          </a:xfrm>
          <a:noFill/>
        </p:spPr>
        <p:txBody>
          <a:bodyPr wrap="square" numCol="1" anchor="t" anchorCtr="0" compatLnSpc="1">
            <a:prstTxWarp prst="textNoShape">
              <a:avLst/>
            </a:prstTxWarp>
            <a:normAutofit fontScale="92500" lnSpcReduction="20000"/>
          </a:bodyPr>
          <a:lstStyle/>
          <a:p>
            <a:pPr>
              <a:defRPr/>
            </a:pPr>
            <a:r>
              <a:rPr lang="en-US" sz="2000" b="1" dirty="0"/>
              <a:t>SANDY:</a:t>
            </a:r>
            <a:endParaRPr lang="en-US" sz="2000" dirty="0"/>
          </a:p>
          <a:p>
            <a:pPr>
              <a:buFont typeface="Arial" pitchFamily="34" charset="0"/>
              <a:buChar char="•"/>
              <a:defRPr/>
            </a:pPr>
            <a:r>
              <a:rPr lang="en-US" sz="2000" dirty="0"/>
              <a:t>The Plan has two fundamental objectives: (1) to promote the health care industry’s use of health IT to make care safer; and (2) to continuously improve the safety of health IT. </a:t>
            </a:r>
          </a:p>
          <a:p>
            <a:pPr>
              <a:defRPr/>
            </a:pPr>
            <a:endParaRPr lang="en-US" sz="2000" dirty="0"/>
          </a:p>
          <a:p>
            <a:pPr>
              <a:buFont typeface="Arial" pitchFamily="34" charset="0"/>
              <a:buChar char="•"/>
              <a:defRPr/>
            </a:pPr>
            <a:r>
              <a:rPr lang="en-US" sz="2000" dirty="0"/>
              <a:t>Proceeding from the premise that all stakeholders have a shared responsibility to ensure that health IT is used to make care safer, the Plan leverages existing authorities to strengthen patient safety efforts across government programs and the private sector—including health care providers, health IT developers, patient safety organizations (PSOs), and accrediting and oversight bodies. </a:t>
            </a:r>
          </a:p>
          <a:p>
            <a:pPr>
              <a:buFont typeface="Arial" pitchFamily="34" charset="0"/>
              <a:buChar char="•"/>
              <a:defRPr/>
            </a:pPr>
            <a:endParaRPr lang="en-US" sz="2000" dirty="0"/>
          </a:p>
          <a:p>
            <a:pPr>
              <a:defRPr/>
            </a:pPr>
            <a:endParaRPr lang="en-US" sz="2000" dirty="0"/>
          </a:p>
          <a:p>
            <a:pPr>
              <a:buFont typeface="Arial" pitchFamily="34" charset="0"/>
              <a:buChar char="•"/>
              <a:defRPr/>
            </a:pPr>
            <a:r>
              <a:rPr lang="en-US" sz="2000" dirty="0"/>
              <a:t>The Plan also identifies specific strategies and actions for increasing knowledge about the impact of health IT on patient safety and using that knowledge to improve the safety of health IT and patient care. </a:t>
            </a:r>
          </a:p>
          <a:p>
            <a:endParaRPr lang="en-US" sz="2000" baseline="0" dirty="0" smtClean="0"/>
          </a:p>
        </p:txBody>
      </p:sp>
      <p:sp>
        <p:nvSpPr>
          <p:cNvPr id="4" name="Slide Number Placeholder 3"/>
          <p:cNvSpPr>
            <a:spLocks noGrp="1"/>
          </p:cNvSpPr>
          <p:nvPr>
            <p:ph type="sldNum" sz="quarter" idx="5"/>
          </p:nvPr>
        </p:nvSpPr>
        <p:spPr/>
        <p:txBody>
          <a:bodyPr/>
          <a:lstStyle/>
          <a:p>
            <a:pPr>
              <a:defRPr/>
            </a:pPr>
            <a:fld id="{61A551BB-187D-4823-B036-C13DBF6BD322}" type="slidenum">
              <a:rPr lang="en-US" smtClean="0"/>
              <a:pPr>
                <a:defRPr/>
              </a:pPr>
              <a:t>14</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15790"/>
            <a:ext cx="5486400" cy="4499610"/>
          </a:xfrm>
        </p:spPr>
        <p:txBody>
          <a:bodyPr>
            <a:normAutofit fontScale="85000" lnSpcReduction="20000"/>
          </a:bodyPr>
          <a:lstStyle/>
          <a:p>
            <a:r>
              <a:rPr lang="en-US" b="1" dirty="0"/>
              <a:t>SANDY</a:t>
            </a:r>
          </a:p>
          <a:p>
            <a:r>
              <a:rPr lang="en-US" dirty="0" smtClean="0"/>
              <a:t>Now I’d like to</a:t>
            </a:r>
            <a:r>
              <a:rPr lang="en-US" baseline="0" dirty="0" smtClean="0"/>
              <a:t> describe in detail The Plan’s </a:t>
            </a:r>
            <a:r>
              <a:rPr lang="en-US" dirty="0" smtClean="0"/>
              <a:t>objectives</a:t>
            </a:r>
            <a:r>
              <a:rPr lang="en-US" dirty="0"/>
              <a:t>: </a:t>
            </a:r>
          </a:p>
          <a:p>
            <a:endParaRPr lang="en-US" dirty="0"/>
          </a:p>
          <a:p>
            <a:pPr>
              <a:buFont typeface="Arial" pitchFamily="34" charset="0"/>
              <a:buChar char="•"/>
            </a:pPr>
            <a:r>
              <a:rPr lang="en-US" dirty="0"/>
              <a:t>The first objective, to use health IT to make care safer, focuses on the use of health IT as a tool to mitigate or prevent adverse events and hazards</a:t>
            </a:r>
            <a:r>
              <a:rPr lang="en-US" dirty="0" smtClean="0"/>
              <a:t>, regardless </a:t>
            </a:r>
            <a:r>
              <a:rPr lang="en-US" dirty="0"/>
              <a:t>of their cause (e.g., Clinical Decision Support systems can warn providers of drug allergies or dangerous drug-drug interactions before the patients receive the drugs). </a:t>
            </a:r>
          </a:p>
          <a:p>
            <a:pPr>
              <a:buFont typeface="Arial" pitchFamily="34" charset="0"/>
              <a:buChar char="•"/>
            </a:pPr>
            <a:endParaRPr lang="en-US" dirty="0"/>
          </a:p>
          <a:p>
            <a:pPr>
              <a:buFont typeface="Arial" pitchFamily="34" charset="0"/>
              <a:buChar char="•"/>
            </a:pPr>
            <a:r>
              <a:rPr lang="en-US" dirty="0"/>
              <a:t>The second objective, continuously improving the safety of health IT, focuses on preventing adverse events and hazards that are caused by or closely associated with health IT itself (e.g., medical errors caused by incomplete or poorly designed graphical user interfaces). </a:t>
            </a:r>
          </a:p>
          <a:p>
            <a:pPr>
              <a:buFont typeface="Arial" pitchFamily="34" charset="0"/>
              <a:buChar char="•"/>
            </a:pPr>
            <a:endParaRPr lang="en-US" b="1" dirty="0"/>
          </a:p>
          <a:p>
            <a:pPr>
              <a:buFont typeface="Arial" pitchFamily="34" charset="0"/>
              <a:buChar char="•"/>
            </a:pPr>
            <a:r>
              <a:rPr lang="en-US" dirty="0"/>
              <a:t>Achieving these objectives is a shared responsibility. No one entity or group can fully realize the potential of health IT to improve patient safety. Therefore, this Plan seeks to coordinate the actions of the relevant stakeholders, including: </a:t>
            </a:r>
          </a:p>
          <a:p>
            <a:endParaRPr lang="en-US" dirty="0"/>
          </a:p>
          <a:p>
            <a:pPr marL="171450" indent="-171450">
              <a:buFont typeface="Arial" pitchFamily="34" charset="0"/>
              <a:buChar char="•"/>
            </a:pPr>
            <a:r>
              <a:rPr lang="en-US" dirty="0"/>
              <a:t>Clinicians</a:t>
            </a:r>
          </a:p>
          <a:p>
            <a:pPr marL="171450" indent="-171450">
              <a:buFont typeface="Arial" pitchFamily="34" charset="0"/>
              <a:buChar char="•"/>
            </a:pPr>
            <a:r>
              <a:rPr lang="en-US" dirty="0"/>
              <a:t>Care Delivery Organizations, including, </a:t>
            </a:r>
          </a:p>
          <a:p>
            <a:pPr marL="628650" lvl="1" indent="-171450">
              <a:buFont typeface="Courier New" pitchFamily="49" charset="0"/>
              <a:buChar char="o"/>
            </a:pPr>
            <a:r>
              <a:rPr lang="en-US" dirty="0"/>
              <a:t>IT staff </a:t>
            </a:r>
          </a:p>
          <a:p>
            <a:pPr marL="628650" lvl="1" indent="-171450">
              <a:buFont typeface="Courier New" pitchFamily="49" charset="0"/>
              <a:buChar char="o"/>
            </a:pPr>
            <a:r>
              <a:rPr lang="en-US" dirty="0"/>
              <a:t>Quality improvement staff</a:t>
            </a:r>
          </a:p>
          <a:p>
            <a:pPr marL="628650" lvl="1" indent="-171450">
              <a:buFont typeface="Courier New" pitchFamily="49" charset="0"/>
              <a:buChar char="o"/>
            </a:pPr>
            <a:r>
              <a:rPr lang="en-US" dirty="0"/>
              <a:t>Administrators </a:t>
            </a:r>
          </a:p>
          <a:p>
            <a:pPr marL="171450" indent="-171450">
              <a:buFont typeface="Arial" pitchFamily="34" charset="0"/>
              <a:buChar char="•"/>
            </a:pPr>
            <a:endParaRPr lang="en-US" dirty="0"/>
          </a:p>
          <a:p>
            <a:pPr marL="171450" indent="-171450">
              <a:buFont typeface="Arial" pitchFamily="34" charset="0"/>
              <a:buChar char="•"/>
            </a:pPr>
            <a:r>
              <a:rPr lang="en-US" dirty="0"/>
              <a:t>Patients and their caregivers; </a:t>
            </a:r>
          </a:p>
          <a:p>
            <a:pPr marL="171450" indent="-171450">
              <a:buFont typeface="Arial" pitchFamily="34" charset="0"/>
              <a:buChar char="•"/>
            </a:pPr>
            <a:r>
              <a:rPr lang="en-US" dirty="0"/>
              <a:t>Federal and state governments; </a:t>
            </a:r>
          </a:p>
          <a:p>
            <a:pPr marL="171450" indent="-171450">
              <a:buFont typeface="Arial" pitchFamily="34" charset="0"/>
              <a:buChar char="•"/>
            </a:pPr>
            <a:r>
              <a:rPr lang="en-US" dirty="0"/>
              <a:t>Health IT developers; </a:t>
            </a:r>
          </a:p>
          <a:p>
            <a:pPr marL="171450" indent="-171450">
              <a:buFont typeface="Arial" pitchFamily="34" charset="0"/>
              <a:buChar char="•"/>
            </a:pPr>
            <a:r>
              <a:rPr lang="en-US" dirty="0"/>
              <a:t>Usability experts; </a:t>
            </a:r>
          </a:p>
          <a:p>
            <a:pPr marL="171450" indent="-171450">
              <a:buFont typeface="Arial" pitchFamily="34" charset="0"/>
              <a:buChar char="•"/>
            </a:pPr>
            <a:r>
              <a:rPr lang="en-US" dirty="0"/>
              <a:t>Patient safety organizations; </a:t>
            </a:r>
          </a:p>
          <a:p>
            <a:pPr marL="171450" indent="-171450">
              <a:buFont typeface="Arial" pitchFamily="34" charset="0"/>
              <a:buChar char="•"/>
            </a:pPr>
            <a:r>
              <a:rPr lang="en-US" dirty="0"/>
              <a:t>Accrediting bodies; and </a:t>
            </a:r>
          </a:p>
          <a:p>
            <a:pPr marL="171450" indent="-171450">
              <a:buFont typeface="Arial" pitchFamily="34" charset="0"/>
              <a:buChar char="•"/>
            </a:pPr>
            <a:r>
              <a:rPr lang="en-US" dirty="0"/>
              <a:t>Other organizations and stakeholders, including</a:t>
            </a:r>
          </a:p>
          <a:p>
            <a:pPr marL="628650" lvl="1" indent="-171450">
              <a:buFont typeface="Courier New" pitchFamily="49" charset="0"/>
              <a:buChar char="o"/>
            </a:pPr>
            <a:r>
              <a:rPr lang="en-US" dirty="0"/>
              <a:t>Educational organizations </a:t>
            </a:r>
          </a:p>
          <a:p>
            <a:pPr marL="628650" lvl="1" indent="-171450">
              <a:buFont typeface="Courier New" pitchFamily="49" charset="0"/>
              <a:buChar char="o"/>
            </a:pPr>
            <a:r>
              <a:rPr lang="en-US" dirty="0"/>
              <a:t>Health insurers </a:t>
            </a:r>
          </a:p>
          <a:p>
            <a:pPr marL="628650" lvl="1" indent="-171450">
              <a:buFont typeface="Courier New" pitchFamily="49" charset="0"/>
              <a:buChar char="o"/>
            </a:pPr>
            <a:r>
              <a:rPr lang="en-US" dirty="0"/>
              <a:t>Professional associations</a:t>
            </a:r>
          </a:p>
          <a:p>
            <a:pPr marL="628650" lvl="1" indent="-171450">
              <a:buFont typeface="Courier New" pitchFamily="49" charset="0"/>
              <a:buChar char="o"/>
            </a:pPr>
            <a:r>
              <a:rPr lang="en-US" dirty="0"/>
              <a:t>Publishers</a:t>
            </a:r>
          </a:p>
          <a:p>
            <a:endParaRPr lang="en-US" dirty="0"/>
          </a:p>
          <a:p>
            <a:endParaRPr lang="en-US" sz="1200"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B8B7EFFD-C8E6-4B8A-AD7C-AA077F2C4F95}" type="slidenum">
              <a:rPr lang="en-US" smtClean="0"/>
              <a:pPr/>
              <a:t>15</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sz="1800" b="1" dirty="0"/>
              <a:t>SANDY:</a:t>
            </a:r>
          </a:p>
          <a:p>
            <a:endParaRPr lang="en-US" sz="1800" b="1" dirty="0"/>
          </a:p>
          <a:p>
            <a:r>
              <a:rPr lang="en-US" sz="1800" dirty="0"/>
              <a:t>The Department of Health and Human </a:t>
            </a:r>
            <a:r>
              <a:rPr lang="en-US" sz="1800" dirty="0" smtClean="0"/>
              <a:t>Service's  </a:t>
            </a:r>
            <a:r>
              <a:rPr lang="en-US" sz="1800" dirty="0"/>
              <a:t>goal is that patients and providers have confidence in the safety of the health care system, including its health IT infrastructure, based on evidence of safety </a:t>
            </a:r>
            <a:endParaRPr lang="en-US" sz="1800" b="1" dirty="0"/>
          </a:p>
          <a:p>
            <a:endParaRPr lang="en-US" sz="1800" b="1" dirty="0"/>
          </a:p>
          <a:p>
            <a:pPr lvl="0"/>
            <a:r>
              <a:rPr lang="en-US" sz="1800" b="1" dirty="0"/>
              <a:t>So how will ONC meet this goal?</a:t>
            </a:r>
          </a:p>
          <a:p>
            <a:pPr lvl="0">
              <a:buFont typeface="Arial" pitchFamily="34" charset="0"/>
              <a:buNone/>
            </a:pPr>
            <a:r>
              <a:rPr lang="en-US" sz="1800" dirty="0"/>
              <a:t>Through these three </a:t>
            </a:r>
            <a:r>
              <a:rPr lang="en-US" sz="1800" dirty="0" smtClean="0"/>
              <a:t>actions:</a:t>
            </a:r>
            <a:endParaRPr lang="en-US" sz="1800" dirty="0"/>
          </a:p>
          <a:p>
            <a:pPr lvl="0">
              <a:buFont typeface="Arial" pitchFamily="34" charset="0"/>
              <a:buChar char="•"/>
            </a:pPr>
            <a:r>
              <a:rPr lang="en-US" sz="1800" dirty="0"/>
              <a:t>Protect confidentiality, integrity, and availability of health information </a:t>
            </a:r>
          </a:p>
          <a:p>
            <a:pPr lvl="0">
              <a:buFont typeface="Arial" pitchFamily="34" charset="0"/>
              <a:buChar char="•"/>
            </a:pPr>
            <a:r>
              <a:rPr lang="en-US" sz="1800" dirty="0"/>
              <a:t>Inform individuals of their rights and increase transparency regarding the uses of protected health information </a:t>
            </a:r>
          </a:p>
          <a:p>
            <a:pPr lvl="0">
              <a:buFont typeface="Arial" pitchFamily="34" charset="0"/>
              <a:buChar char="•"/>
            </a:pPr>
            <a:r>
              <a:rPr lang="en-US" sz="1800" dirty="0"/>
              <a:t>Improve safety and effectiveness of health IT</a:t>
            </a:r>
          </a:p>
          <a:p>
            <a:endParaRPr lang="en-US" sz="105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B8B7EFFD-C8E6-4B8A-AD7C-AA077F2C4F95}" type="slidenum">
              <a:rPr lang="en-US" smtClean="0"/>
              <a:pPr/>
              <a:t>16</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pPr>
              <a:buFont typeface="Arial" pitchFamily="34" charset="0"/>
              <a:buNone/>
            </a:pPr>
            <a:r>
              <a:rPr lang="en-US" b="1" dirty="0" smtClean="0"/>
              <a:t>Learning: </a:t>
            </a:r>
            <a:r>
              <a:rPr lang="en-US" b="0" dirty="0" smtClean="0"/>
              <a:t>Increasing</a:t>
            </a:r>
            <a:r>
              <a:rPr lang="en-US" b="0" baseline="0" dirty="0" smtClean="0"/>
              <a:t> the quantity and quality of data and knowledge about health IT safety</a:t>
            </a:r>
          </a:p>
          <a:p>
            <a:pPr>
              <a:buFont typeface="Arial" pitchFamily="34" charset="0"/>
              <a:buNone/>
            </a:pPr>
            <a:r>
              <a:rPr lang="en-US" b="1" baseline="0" dirty="0" smtClean="0"/>
              <a:t>Improving: </a:t>
            </a:r>
            <a:r>
              <a:rPr lang="en-US" b="0" baseline="0" dirty="0" smtClean="0"/>
              <a:t>Targeting resources and corrective actions to improve health IT safety and patient safety</a:t>
            </a:r>
          </a:p>
          <a:p>
            <a:pPr>
              <a:buFont typeface="Arial" pitchFamily="34" charset="0"/>
              <a:buNone/>
            </a:pPr>
            <a:r>
              <a:rPr lang="en-US" b="1" baseline="0" dirty="0" smtClean="0"/>
              <a:t>Leading: </a:t>
            </a:r>
            <a:r>
              <a:rPr lang="en-US" b="0" baseline="0" dirty="0" smtClean="0"/>
              <a:t>Promoting a culture of safety related to health IT</a:t>
            </a:r>
            <a:endParaRPr lang="en-US" b="0" dirty="0" smtClean="0"/>
          </a:p>
          <a:p>
            <a:pPr>
              <a:buFont typeface="Arial" pitchFamily="34" charset="0"/>
              <a:buNone/>
            </a:pPr>
            <a:endParaRPr lang="en-US" b="0" dirty="0"/>
          </a:p>
        </p:txBody>
      </p:sp>
      <p:sp>
        <p:nvSpPr>
          <p:cNvPr id="4" name="Slide Number Placeholder 3"/>
          <p:cNvSpPr>
            <a:spLocks noGrp="1"/>
          </p:cNvSpPr>
          <p:nvPr>
            <p:ph type="sldNum" sz="quarter" idx="10"/>
          </p:nvPr>
        </p:nvSpPr>
        <p:spPr/>
        <p:txBody>
          <a:bodyPr/>
          <a:lstStyle/>
          <a:p>
            <a:fld id="{3321E4C9-5D0B-4F4B-BA18-98C6CD98D39B}" type="slidenum">
              <a:rPr lang="en-US" smtClean="0"/>
              <a:pPr/>
              <a:t>17</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Symbol" pitchFamily="18" charset="2"/>
              <a:buNone/>
            </a:pPr>
            <a:r>
              <a:rPr lang="en-US" sz="1200" b="1" i="0" dirty="0" smtClean="0">
                <a:latin typeface="Rockwell" pitchFamily="18" charset="0"/>
              </a:rPr>
              <a:t>Learning</a:t>
            </a:r>
          </a:p>
          <a:p>
            <a:pPr marL="171450" indent="-171450">
              <a:buFont typeface="Arial" pitchFamily="34" charset="0"/>
              <a:buChar char="•"/>
            </a:pPr>
            <a:r>
              <a:rPr lang="en-US" sz="1200" b="0" i="0" dirty="0" smtClean="0">
                <a:latin typeface="Rockwell" pitchFamily="18" charset="0"/>
              </a:rPr>
              <a:t>Make it easier</a:t>
            </a:r>
            <a:r>
              <a:rPr lang="en-US" sz="1200" b="0" i="0" baseline="0" dirty="0" smtClean="0">
                <a:latin typeface="Rockwell" pitchFamily="18" charset="0"/>
              </a:rPr>
              <a:t> for clinicians to report patient safety events </a:t>
            </a:r>
            <a:endParaRPr lang="en-US" sz="1200" b="0" i="0" dirty="0" smtClean="0">
              <a:latin typeface="Rockwell" pitchFamily="18" charset="0"/>
            </a:endParaRPr>
          </a:p>
          <a:p>
            <a:pPr marL="171450" indent="-171450">
              <a:buFont typeface="Arial" pitchFamily="34" charset="0"/>
              <a:buChar char="•"/>
            </a:pPr>
            <a:r>
              <a:rPr lang="en-US" sz="1200" b="0" i="0" dirty="0" smtClean="0">
                <a:latin typeface="Rockwell" pitchFamily="18" charset="0"/>
              </a:rPr>
              <a:t>Engage</a:t>
            </a:r>
            <a:r>
              <a:rPr lang="en-US" sz="1200" b="0" i="0" baseline="0" dirty="0" smtClean="0">
                <a:latin typeface="Rockwell" pitchFamily="18" charset="0"/>
              </a:rPr>
              <a:t> health IT vendors to embrace their shared responsibility</a:t>
            </a:r>
            <a:endParaRPr lang="en-US" sz="1200" b="0" i="0" dirty="0" smtClean="0">
              <a:latin typeface="Rockwell" pitchFamily="18" charset="0"/>
            </a:endParaRPr>
          </a:p>
          <a:p>
            <a:pPr marL="171450" indent="-171450">
              <a:buFont typeface="Arial" pitchFamily="34" charset="0"/>
              <a:buChar char="•"/>
            </a:pPr>
            <a:r>
              <a:rPr lang="en-US" sz="1200" b="0" i="0" dirty="0" smtClean="0">
                <a:latin typeface="Rockwell" pitchFamily="18" charset="0"/>
              </a:rPr>
              <a:t>Provide support to Patient Safety Organizations (PSOs)</a:t>
            </a:r>
          </a:p>
          <a:p>
            <a:pPr>
              <a:buFont typeface="Symbol" pitchFamily="18" charset="2"/>
              <a:buNone/>
            </a:pPr>
            <a:endParaRPr lang="en-US" sz="1200" b="1" i="0" dirty="0" smtClean="0">
              <a:latin typeface="Rockwell" pitchFamily="18" charset="0"/>
            </a:endParaRPr>
          </a:p>
        </p:txBody>
      </p:sp>
      <p:sp>
        <p:nvSpPr>
          <p:cNvPr id="4" name="Slide Number Placeholder 3"/>
          <p:cNvSpPr>
            <a:spLocks noGrp="1"/>
          </p:cNvSpPr>
          <p:nvPr>
            <p:ph type="sldNum" sz="quarter" idx="10"/>
          </p:nvPr>
        </p:nvSpPr>
        <p:spPr/>
        <p:txBody>
          <a:bodyPr/>
          <a:lstStyle/>
          <a:p>
            <a:fld id="{3321E4C9-5D0B-4F4B-BA18-98C6CD98D39B}" type="slidenum">
              <a:rPr lang="en-US" smtClean="0"/>
              <a:pPr/>
              <a:t>18</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a:ln/>
        </p:spPr>
      </p:sp>
      <p:sp>
        <p:nvSpPr>
          <p:cNvPr id="28675" name="Notes Placeholder 2"/>
          <p:cNvSpPr>
            <a:spLocks noGrp="1"/>
          </p:cNvSpPr>
          <p:nvPr>
            <p:ph type="body" idx="1"/>
          </p:nvPr>
        </p:nvSpPr>
        <p:spPr>
          <a:noFill/>
          <a:ln/>
        </p:spPr>
        <p:txBody>
          <a:bodyPr/>
          <a:lstStyle/>
          <a:p>
            <a:r>
              <a:rPr lang="en-US" dirty="0" smtClean="0"/>
              <a:t>Participants practice raising and</a:t>
            </a:r>
            <a:r>
              <a:rPr lang="en-US" baseline="0" dirty="0" smtClean="0"/>
              <a:t> </a:t>
            </a:r>
            <a:r>
              <a:rPr lang="en-US" dirty="0" smtClean="0"/>
              <a:t>lowering their hands</a:t>
            </a:r>
          </a:p>
          <a:p>
            <a:r>
              <a:rPr lang="en-US" dirty="0" smtClean="0"/>
              <a:t>Chat room exercise:  Please answer the question:  Please enter your name, Title</a:t>
            </a:r>
            <a:r>
              <a:rPr lang="en-US" baseline="0" dirty="0" smtClean="0"/>
              <a:t>, and Rec. </a:t>
            </a:r>
            <a:endParaRPr lang="en-US" dirty="0" smtClean="0"/>
          </a:p>
        </p:txBody>
      </p:sp>
      <p:sp>
        <p:nvSpPr>
          <p:cNvPr id="28676" name="Slide Number Placeholder 3"/>
          <p:cNvSpPr>
            <a:spLocks noGrp="1"/>
          </p:cNvSpPr>
          <p:nvPr>
            <p:ph type="sldNum" sz="quarter" idx="5"/>
          </p:nvPr>
        </p:nvSpPr>
        <p:spPr>
          <a:noFill/>
        </p:spPr>
        <p:txBody>
          <a:bodyPr/>
          <a:lstStyle/>
          <a:p>
            <a:fld id="{A3B32071-FB9B-44AA-A9FB-169272CAE2EB}" type="slidenum">
              <a:rPr lang="en-US" smtClean="0"/>
              <a:pPr/>
              <a:t>1</a:t>
            </a:fld>
            <a:endParaRPr lang="en-US" dirty="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Learning</a:t>
            </a:r>
          </a:p>
          <a:p>
            <a:pPr marL="171450" indent="-171450">
              <a:buFont typeface="Arial" panose="020B0604020202020204" pitchFamily="34" charset="0"/>
              <a:buChar char="•"/>
            </a:pPr>
            <a:r>
              <a:rPr lang="en-US" b="0" dirty="0" smtClean="0"/>
              <a:t>Align</a:t>
            </a:r>
            <a:r>
              <a:rPr lang="en-US" b="0" baseline="0" dirty="0" smtClean="0"/>
              <a:t> CMS health and safety standards </a:t>
            </a:r>
            <a:endParaRPr lang="en-US" b="0" dirty="0" smtClean="0"/>
          </a:p>
          <a:p>
            <a:pPr marL="171450" indent="-171450">
              <a:buFont typeface="Arial" panose="020B0604020202020204" pitchFamily="34" charset="0"/>
              <a:buChar char="•"/>
            </a:pPr>
            <a:r>
              <a:rPr lang="en-US" b="0" dirty="0" smtClean="0"/>
              <a:t>Collect data on</a:t>
            </a:r>
            <a:r>
              <a:rPr lang="en-US" b="0" baseline="0" dirty="0" smtClean="0"/>
              <a:t> health IT safety events</a:t>
            </a:r>
            <a:endParaRPr lang="en-US" b="0" dirty="0" smtClean="0"/>
          </a:p>
          <a:p>
            <a:pPr marL="171450" indent="-171450">
              <a:buFont typeface="Arial" panose="020B0604020202020204" pitchFamily="34" charset="0"/>
              <a:buChar char="•"/>
            </a:pPr>
            <a:r>
              <a:rPr lang="en-US" b="0" dirty="0" smtClean="0"/>
              <a:t>Monitor health IT adverse event reports</a:t>
            </a:r>
          </a:p>
          <a:p>
            <a:pPr marL="171450" indent="-171450">
              <a:buFont typeface="Arial" panose="020B0604020202020204" pitchFamily="34" charset="0"/>
              <a:buChar char="•"/>
            </a:pPr>
            <a:r>
              <a:rPr lang="en-US" b="0" dirty="0" smtClean="0"/>
              <a:t>Incorporate health IT safety</a:t>
            </a:r>
            <a:r>
              <a:rPr lang="en-US" b="0" baseline="0" dirty="0" smtClean="0"/>
              <a:t> in post-market surveillance through ONC-Authorized Certification Bodies (ONC-ACBs) </a:t>
            </a:r>
            <a:endParaRPr lang="en-US" b="0" dirty="0" smtClean="0"/>
          </a:p>
          <a:p>
            <a:endParaRPr lang="en-US" b="1" dirty="0"/>
          </a:p>
        </p:txBody>
      </p:sp>
      <p:sp>
        <p:nvSpPr>
          <p:cNvPr id="4" name="Slide Number Placeholder 3"/>
          <p:cNvSpPr>
            <a:spLocks noGrp="1"/>
          </p:cNvSpPr>
          <p:nvPr>
            <p:ph type="sldNum" sz="quarter" idx="10"/>
          </p:nvPr>
        </p:nvSpPr>
        <p:spPr/>
        <p:txBody>
          <a:bodyPr/>
          <a:lstStyle/>
          <a:p>
            <a:fld id="{3321E4C9-5D0B-4F4B-BA18-98C6CD98D39B}" type="slidenum">
              <a:rPr lang="en-US" smtClean="0"/>
              <a:pPr/>
              <a:t>19</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b="1" dirty="0" smtClean="0"/>
              <a:t>Improving</a:t>
            </a:r>
          </a:p>
          <a:p>
            <a:pPr marL="171450" indent="-171450">
              <a:buFont typeface="Arial" panose="020B0604020202020204" pitchFamily="34" charset="0"/>
              <a:buChar char="•"/>
            </a:pPr>
            <a:r>
              <a:rPr lang="en-US" dirty="0" smtClean="0"/>
              <a:t>Use Meaningful Use to Improve Patient Safety</a:t>
            </a:r>
          </a:p>
          <a:p>
            <a:pPr marL="171450" indent="-171450">
              <a:buFont typeface="Arial" panose="020B0604020202020204" pitchFamily="34" charset="0"/>
              <a:buChar char="•"/>
            </a:pPr>
            <a:r>
              <a:rPr lang="en-US" dirty="0" smtClean="0"/>
              <a:t>Incorporate safety into certification</a:t>
            </a:r>
          </a:p>
          <a:p>
            <a:pPr marL="171450" indent="-171450">
              <a:buFont typeface="Arial" panose="020B0604020202020204" pitchFamily="34" charset="0"/>
              <a:buChar char="•"/>
            </a:pPr>
            <a:r>
              <a:rPr lang="en-US" dirty="0" smtClean="0"/>
              <a:t>Support</a:t>
            </a:r>
            <a:r>
              <a:rPr lang="en-US" baseline="0" dirty="0" smtClean="0"/>
              <a:t> research and development of testing, user tools, and best practices related to health IT safety and its safe use</a:t>
            </a:r>
            <a:endParaRPr lang="en-US" dirty="0" smtClean="0"/>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175D04CA-113E-42C8-B2D6-F42F6941ABF2}" type="slidenum">
              <a:rPr lang="en-US" smtClean="0"/>
              <a:pPr/>
              <a:t>20</a:t>
            </a:fld>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b="1" dirty="0" smtClean="0"/>
              <a:t>Leading</a:t>
            </a:r>
          </a:p>
          <a:p>
            <a:pPr marL="171450" indent="-171450">
              <a:buFont typeface="Arial" panose="020B0604020202020204" pitchFamily="34" charset="0"/>
              <a:buChar char="•"/>
            </a:pPr>
            <a:r>
              <a:rPr lang="en-US" b="0" dirty="0" smtClean="0"/>
              <a:t>Establish an ONC</a:t>
            </a:r>
            <a:r>
              <a:rPr lang="en-US" b="0" baseline="0" dirty="0" smtClean="0"/>
              <a:t> Safety Program</a:t>
            </a:r>
          </a:p>
          <a:p>
            <a:pPr marL="171450" indent="-171450">
              <a:buFont typeface="Arial" panose="020B0604020202020204" pitchFamily="34" charset="0"/>
              <a:buChar char="•"/>
            </a:pPr>
            <a:r>
              <a:rPr lang="en-US" b="0" baseline="0" dirty="0" smtClean="0"/>
              <a:t>Develop health IT safety priority areas</a:t>
            </a:r>
          </a:p>
          <a:p>
            <a:pPr marL="171450" indent="-171450">
              <a:buFont typeface="Arial" panose="020B0604020202020204" pitchFamily="34" charset="0"/>
              <a:buChar char="•"/>
            </a:pPr>
            <a:r>
              <a:rPr lang="en-US" b="0" baseline="0" dirty="0" smtClean="0"/>
              <a:t>Encourage private sector leadership and shared responsibility for health IT patient safety</a:t>
            </a:r>
          </a:p>
          <a:p>
            <a:pPr marL="171450" indent="-171450">
              <a:buFont typeface="Arial" panose="020B0604020202020204" pitchFamily="34" charset="0"/>
              <a:buChar char="•"/>
            </a:pPr>
            <a:r>
              <a:rPr lang="en-US" b="0" baseline="0" dirty="0" smtClean="0"/>
              <a:t>Publish a report on a strategy and recommendations </a:t>
            </a:r>
            <a:endParaRPr lang="en-US" b="0" dirty="0" smtClean="0"/>
          </a:p>
          <a:p>
            <a:endParaRPr lang="en-US" b="0" dirty="0"/>
          </a:p>
        </p:txBody>
      </p:sp>
      <p:sp>
        <p:nvSpPr>
          <p:cNvPr id="4" name="Slide Number Placeholder 3"/>
          <p:cNvSpPr>
            <a:spLocks noGrp="1"/>
          </p:cNvSpPr>
          <p:nvPr>
            <p:ph type="sldNum" sz="quarter" idx="10"/>
          </p:nvPr>
        </p:nvSpPr>
        <p:spPr/>
        <p:txBody>
          <a:bodyPr/>
          <a:lstStyle/>
          <a:p>
            <a:fld id="{3321E4C9-5D0B-4F4B-BA18-98C6CD98D39B}" type="slidenum">
              <a:rPr lang="en-US" smtClean="0"/>
              <a:pPr/>
              <a:t>21</a:t>
            </a:fld>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0000" lnSpcReduction="20000"/>
          </a:bodyPr>
          <a:lstStyle/>
          <a:p>
            <a:pPr lvl="1">
              <a:buFont typeface="Arial" pitchFamily="34" charset="0"/>
              <a:buNone/>
            </a:pPr>
            <a:endParaRPr lang="en-US" dirty="0"/>
          </a:p>
        </p:txBody>
      </p:sp>
      <p:sp>
        <p:nvSpPr>
          <p:cNvPr id="4" name="Slide Number Placeholder 3"/>
          <p:cNvSpPr>
            <a:spLocks noGrp="1"/>
          </p:cNvSpPr>
          <p:nvPr>
            <p:ph type="sldNum" sz="quarter" idx="10"/>
          </p:nvPr>
        </p:nvSpPr>
        <p:spPr/>
        <p:txBody>
          <a:bodyPr/>
          <a:lstStyle/>
          <a:p>
            <a:fld id="{B8B7EFFD-C8E6-4B8A-AD7C-AA077F2C4F95}" type="slidenum">
              <a:rPr lang="en-US" smtClean="0"/>
              <a:pPr/>
              <a:t>22</a:t>
            </a:fld>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endParaRPr lang="en-US" dirty="0"/>
          </a:p>
        </p:txBody>
      </p:sp>
      <p:sp>
        <p:nvSpPr>
          <p:cNvPr id="4" name="Slide Number Placeholder 3"/>
          <p:cNvSpPr>
            <a:spLocks noGrp="1"/>
          </p:cNvSpPr>
          <p:nvPr>
            <p:ph type="sldNum" sz="quarter" idx="10"/>
          </p:nvPr>
        </p:nvSpPr>
        <p:spPr/>
        <p:txBody>
          <a:bodyPr/>
          <a:lstStyle/>
          <a:p>
            <a:fld id="{B8B7EFFD-C8E6-4B8A-AD7C-AA077F2C4F95}" type="slidenum">
              <a:rPr lang="en-US" smtClean="0"/>
              <a:pPr/>
              <a:t>23</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fld id="{B8B7EFFD-C8E6-4B8A-AD7C-AA077F2C4F95}" type="slidenum">
              <a:rPr lang="en-US" smtClean="0"/>
              <a:pPr/>
              <a:t>24</a:t>
            </a:fld>
            <a:endParaRPr lang="en-US"/>
          </a:p>
        </p:txBody>
      </p:sp>
    </p:spTree>
    <p:extLst>
      <p:ext uri="{BB962C8B-B14F-4D97-AF65-F5344CB8AC3E}">
        <p14:creationId xmlns:p14="http://schemas.microsoft.com/office/powerpoint/2010/main" val="278833769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23850" y="228600"/>
            <a:ext cx="4646613" cy="3486150"/>
          </a:xfrm>
        </p:spPr>
      </p:sp>
      <p:sp>
        <p:nvSpPr>
          <p:cNvPr id="3" name="Notes Placeholder 2"/>
          <p:cNvSpPr>
            <a:spLocks noGrp="1"/>
          </p:cNvSpPr>
          <p:nvPr>
            <p:ph type="body" idx="1"/>
          </p:nvPr>
        </p:nvSpPr>
        <p:spPr>
          <a:xfrm>
            <a:off x="447261" y="3886200"/>
            <a:ext cx="5486400" cy="4183380"/>
          </a:xfrm>
        </p:spPr>
        <p:txBody>
          <a:bodyPr>
            <a:normAutofit/>
          </a:bodyPr>
          <a:lstStyle/>
          <a:p>
            <a:pPr>
              <a:lnSpc>
                <a:spcPct val="200000"/>
              </a:lnSpc>
            </a:pPr>
            <a:endParaRPr lang="en-US" sz="1600" dirty="0"/>
          </a:p>
        </p:txBody>
      </p:sp>
      <p:sp>
        <p:nvSpPr>
          <p:cNvPr id="4" name="Slide Number Placeholder 3"/>
          <p:cNvSpPr>
            <a:spLocks noGrp="1"/>
          </p:cNvSpPr>
          <p:nvPr>
            <p:ph type="sldNum" sz="quarter" idx="10"/>
          </p:nvPr>
        </p:nvSpPr>
        <p:spPr/>
        <p:txBody>
          <a:bodyPr/>
          <a:lstStyle/>
          <a:p>
            <a:fld id="{B8B7EFFD-C8E6-4B8A-AD7C-AA077F2C4F95}" type="slidenum">
              <a:rPr lang="en-US" smtClean="0"/>
              <a:pPr/>
              <a:t>25</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88913" y="304800"/>
            <a:ext cx="3200400" cy="2400300"/>
          </a:xfrm>
        </p:spPr>
      </p:sp>
      <p:sp>
        <p:nvSpPr>
          <p:cNvPr id="3" name="Notes Placeholder 2"/>
          <p:cNvSpPr>
            <a:spLocks noGrp="1"/>
          </p:cNvSpPr>
          <p:nvPr>
            <p:ph type="body" idx="1"/>
          </p:nvPr>
        </p:nvSpPr>
        <p:spPr>
          <a:xfrm>
            <a:off x="298174" y="2819400"/>
            <a:ext cx="6261652" cy="5779770"/>
          </a:xfrm>
        </p:spPr>
        <p:txBody>
          <a:bodyPr>
            <a:normAutofit/>
          </a:bodyPr>
          <a:lstStyle/>
          <a:p>
            <a:pPr>
              <a:lnSpc>
                <a:spcPct val="200000"/>
              </a:lnSpc>
            </a:pPr>
            <a:endParaRPr lang="en-US" sz="1800" dirty="0"/>
          </a:p>
        </p:txBody>
      </p:sp>
      <p:sp>
        <p:nvSpPr>
          <p:cNvPr id="4" name="Slide Number Placeholder 3"/>
          <p:cNvSpPr>
            <a:spLocks noGrp="1"/>
          </p:cNvSpPr>
          <p:nvPr>
            <p:ph type="sldNum" sz="quarter" idx="10"/>
          </p:nvPr>
        </p:nvSpPr>
        <p:spPr/>
        <p:txBody>
          <a:bodyPr/>
          <a:lstStyle/>
          <a:p>
            <a:fld id="{B8B7EFFD-C8E6-4B8A-AD7C-AA077F2C4F95}" type="slidenum">
              <a:rPr lang="en-US" smtClean="0"/>
              <a:pPr/>
              <a:t>26</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DAVID</a:t>
            </a:r>
            <a:endParaRPr lang="en-US" dirty="0"/>
          </a:p>
        </p:txBody>
      </p:sp>
      <p:sp>
        <p:nvSpPr>
          <p:cNvPr id="4" name="Slide Number Placeholder 3"/>
          <p:cNvSpPr>
            <a:spLocks noGrp="1"/>
          </p:cNvSpPr>
          <p:nvPr>
            <p:ph type="sldNum" sz="quarter" idx="10"/>
          </p:nvPr>
        </p:nvSpPr>
        <p:spPr/>
        <p:txBody>
          <a:bodyPr/>
          <a:lstStyle/>
          <a:p>
            <a:fld id="{B8B7EFFD-C8E6-4B8A-AD7C-AA077F2C4F95}" type="slidenum">
              <a:rPr lang="en-US" smtClean="0"/>
              <a:pPr/>
              <a:t>27</a:t>
            </a:fld>
            <a:endParaRPr lang="en-US"/>
          </a:p>
        </p:txBody>
      </p:sp>
    </p:spTree>
    <p:extLst>
      <p:ext uri="{BB962C8B-B14F-4D97-AF65-F5344CB8AC3E}">
        <p14:creationId xmlns:p14="http://schemas.microsoft.com/office/powerpoint/2010/main" val="38448804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fld id="{B8B7EFFD-C8E6-4B8A-AD7C-AA077F2C4F95}" type="slidenum">
              <a:rPr lang="en-US" smtClean="0"/>
              <a:pPr/>
              <a:t>28</a:t>
            </a:fld>
            <a:endParaRPr lang="en-US"/>
          </a:p>
        </p:txBody>
      </p:sp>
    </p:spTree>
    <p:extLst>
      <p:ext uri="{BB962C8B-B14F-4D97-AF65-F5344CB8AC3E}">
        <p14:creationId xmlns:p14="http://schemas.microsoft.com/office/powerpoint/2010/main" val="14220002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8B7EFFD-C8E6-4B8A-AD7C-AA077F2C4F95}" type="slidenum">
              <a:rPr lang="en-US" smtClean="0"/>
              <a:pPr/>
              <a:t>2</a:t>
            </a:fld>
            <a:endParaRPr lang="en-US"/>
          </a:p>
        </p:txBody>
      </p:sp>
    </p:spTree>
    <p:extLst>
      <p:ext uri="{BB962C8B-B14F-4D97-AF65-F5344CB8AC3E}">
        <p14:creationId xmlns:p14="http://schemas.microsoft.com/office/powerpoint/2010/main" val="271849342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fld id="{B8B7EFFD-C8E6-4B8A-AD7C-AA077F2C4F95}" type="slidenum">
              <a:rPr lang="en-US" smtClean="0"/>
              <a:pPr/>
              <a:t>29</a:t>
            </a:fld>
            <a:endParaRPr lang="en-US"/>
          </a:p>
        </p:txBody>
      </p:sp>
    </p:spTree>
    <p:extLst>
      <p:ext uri="{BB962C8B-B14F-4D97-AF65-F5344CB8AC3E}">
        <p14:creationId xmlns:p14="http://schemas.microsoft.com/office/powerpoint/2010/main" val="84645826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8B7EFFD-C8E6-4B8A-AD7C-AA077F2C4F95}" type="slidenum">
              <a:rPr lang="en-US" smtClean="0"/>
              <a:pPr/>
              <a:t>30</a:t>
            </a:fld>
            <a:endParaRPr lang="en-US"/>
          </a:p>
        </p:txBody>
      </p:sp>
    </p:spTree>
    <p:extLst>
      <p:ext uri="{BB962C8B-B14F-4D97-AF65-F5344CB8AC3E}">
        <p14:creationId xmlns:p14="http://schemas.microsoft.com/office/powerpoint/2010/main" val="185130384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8B7EFFD-C8E6-4B8A-AD7C-AA077F2C4F95}" type="slidenum">
              <a:rPr lang="en-US" smtClean="0"/>
              <a:pPr/>
              <a:t>31</a:t>
            </a:fld>
            <a:endParaRPr lang="en-US"/>
          </a:p>
        </p:txBody>
      </p:sp>
    </p:spTree>
    <p:extLst>
      <p:ext uri="{BB962C8B-B14F-4D97-AF65-F5344CB8AC3E}">
        <p14:creationId xmlns:p14="http://schemas.microsoft.com/office/powerpoint/2010/main" val="90069348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646613" cy="3486150"/>
          </a:xfrm>
        </p:spPr>
      </p:sp>
      <p:sp>
        <p:nvSpPr>
          <p:cNvPr id="3" name="Notes Placeholder 2"/>
          <p:cNvSpPr>
            <a:spLocks noGrp="1"/>
          </p:cNvSpPr>
          <p:nvPr>
            <p:ph type="body" idx="1"/>
          </p:nvPr>
        </p:nvSpPr>
        <p:spPr/>
        <p:txBody>
          <a:bodyPr>
            <a:normAutofit/>
          </a:bodyPr>
          <a:lstStyle/>
          <a:p>
            <a:r>
              <a:rPr lang="en-US" sz="1400" dirty="0" smtClean="0"/>
              <a:t>The Patient Safety and Quality Improvement Act of 2005 (Patient Safety Act) authorized the creation of Patient Safety Organizations (PSOs) to improve the quality and safety of U.S. health care delivery. The Patient Safety Act encourages clinicians and health care organizations to voluntarily report and share quality and patient safety information without fear of legal discovery. </a:t>
            </a:r>
          </a:p>
          <a:p>
            <a:endParaRPr lang="en-US" sz="1400" dirty="0" smtClean="0"/>
          </a:p>
          <a:p>
            <a:r>
              <a:rPr lang="en-US" sz="1400" dirty="0" smtClean="0"/>
              <a:t>To implement the Patient Safety Act, the Department of Health and Human Services issued the Patient Safety and Quality Improvement Final Rule (Patient Safety Rule). The Agency for Healthcare Research and Quality administers the provisions of the Patient Safety Act and the Patient Safety Rule dealing with Patient Safety Organizations operations.</a:t>
            </a:r>
          </a:p>
          <a:p>
            <a:endParaRPr lang="en-US" sz="1400" dirty="0"/>
          </a:p>
        </p:txBody>
      </p:sp>
      <p:sp>
        <p:nvSpPr>
          <p:cNvPr id="4" name="Slide Number Placeholder 3"/>
          <p:cNvSpPr>
            <a:spLocks noGrp="1"/>
          </p:cNvSpPr>
          <p:nvPr>
            <p:ph type="sldNum" sz="quarter" idx="10"/>
          </p:nvPr>
        </p:nvSpPr>
        <p:spPr/>
        <p:txBody>
          <a:bodyPr/>
          <a:lstStyle/>
          <a:p>
            <a:fld id="{B8B7EFFD-C8E6-4B8A-AD7C-AA077F2C4F95}" type="slidenum">
              <a:rPr lang="en-US" smtClean="0"/>
              <a:pPr/>
              <a:t>32</a:t>
            </a:fld>
            <a:endParaRPr lang="en-US"/>
          </a:p>
        </p:txBody>
      </p:sp>
      <p:pic>
        <p:nvPicPr>
          <p:cNvPr id="77828" name="Picture 4" descr="C:\Documents and Settings\sandra.rausch\Local Settings\Temporary Internet Files\Content.IE5\1N3LM63A\MC900351700[1].wmf"/>
          <p:cNvPicPr>
            <a:picLocks noChangeAspect="1" noChangeArrowheads="1"/>
          </p:cNvPicPr>
          <p:nvPr/>
        </p:nvPicPr>
        <p:blipFill>
          <a:blip r:embed="rId3"/>
          <a:srcRect/>
          <a:stretch>
            <a:fillRect/>
          </a:stretch>
        </p:blipFill>
        <p:spPr bwMode="auto">
          <a:xfrm>
            <a:off x="1490871" y="1600200"/>
            <a:ext cx="1549913" cy="1795604"/>
          </a:xfrm>
          <a:prstGeom prst="rect">
            <a:avLst/>
          </a:prstGeom>
          <a:noFill/>
        </p:spPr>
      </p:pic>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8B7EFFD-C8E6-4B8A-AD7C-AA077F2C4F95}" type="slidenum">
              <a:rPr lang="en-US" smtClean="0"/>
              <a:pPr/>
              <a:t>33</a:t>
            </a:fld>
            <a:endParaRPr lang="en-US"/>
          </a:p>
        </p:txBody>
      </p:sp>
    </p:spTree>
    <p:extLst>
      <p:ext uri="{BB962C8B-B14F-4D97-AF65-F5344CB8AC3E}">
        <p14:creationId xmlns:p14="http://schemas.microsoft.com/office/powerpoint/2010/main" val="374987662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smtClean="0">
                <a:latin typeface="Arial" pitchFamily="34" charset="0"/>
                <a:cs typeface="Arial" pitchFamily="34" charset="0"/>
              </a:rPr>
              <a:t>Each shaded state on this map is the home of at least</a:t>
            </a:r>
            <a:r>
              <a:rPr lang="en-US" b="0" baseline="0" dirty="0" smtClean="0">
                <a:latin typeface="Arial" pitchFamily="34" charset="0"/>
                <a:cs typeface="Arial" pitchFamily="34" charset="0"/>
              </a:rPr>
              <a:t> one PSO. </a:t>
            </a:r>
            <a:r>
              <a:rPr lang="en-US" dirty="0" smtClean="0"/>
              <a:t>Currently there</a:t>
            </a:r>
            <a:r>
              <a:rPr lang="en-US" baseline="0" dirty="0" smtClean="0"/>
              <a:t> are over 4,000 hospitals with over 50 beds in the US and 78 Agency for Healthcare Research and Quality registered PSOs.  So you can see there is a great need  for additional PSO registration and educational outreach to these hospitals. You can find a list of registered PSOs at the Agency for Healthcare Research and Quality website, which we will give you at the end of this presentation. There you can see if you have a PSO registered in your state.  We would recommend that if you do have a PSO in your area, it would be beneficial to contact them for more information.  RECs are encouraged to have a collaborative relationship with the PSOs serving in the same geographical areas. </a:t>
            </a:r>
            <a:r>
              <a:rPr lang="en-US" b="0" baseline="0" dirty="0" smtClean="0">
                <a:latin typeface="Arial" pitchFamily="34" charset="0"/>
                <a:cs typeface="Arial" pitchFamily="34" charset="0"/>
              </a:rPr>
              <a:t>The following states have been selected: Maine, New Hampshire, Rhode Island, Massachusetts, New York, Connecticut, Pennsylvania, New Jersey, District of Columbia, Maryland, Virginia, North Carolina, South Carolina, Georgia, Alabama, Tennessee, Kentucky, Michigan, Louisiana, Arkansas, Missouri, Minnesota, Texas, Kansas, Nebraska, California, and Arizona.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endParaRPr lang="en-US" b="1" dirty="0" smtClean="0"/>
          </a:p>
        </p:txBody>
      </p:sp>
      <p:sp>
        <p:nvSpPr>
          <p:cNvPr id="4" name="Slide Number Placeholder 3"/>
          <p:cNvSpPr>
            <a:spLocks noGrp="1"/>
          </p:cNvSpPr>
          <p:nvPr>
            <p:ph type="sldNum" sz="quarter" idx="10"/>
          </p:nvPr>
        </p:nvSpPr>
        <p:spPr/>
        <p:txBody>
          <a:bodyPr/>
          <a:lstStyle/>
          <a:p>
            <a:fld id="{B8B7EFFD-C8E6-4B8A-AD7C-AA077F2C4F95}" type="slidenum">
              <a:rPr lang="en-US" smtClean="0"/>
              <a:pPr/>
              <a:t>34</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fld id="{B8B7EFFD-C8E6-4B8A-AD7C-AA077F2C4F95}" type="slidenum">
              <a:rPr lang="en-US" smtClean="0"/>
              <a:pPr/>
              <a:t>35</a:t>
            </a:fld>
            <a:endParaRPr lang="en-US"/>
          </a:p>
        </p:txBody>
      </p:sp>
      <p:sp>
        <p:nvSpPr>
          <p:cNvPr id="5" name="Notes Placeholder 4"/>
          <p:cNvSpPr>
            <a:spLocks noGrp="1"/>
          </p:cNvSpPr>
          <p:nvPr>
            <p:ph type="body" sz="quarter" idx="11"/>
          </p:nvPr>
        </p:nvSpPr>
        <p:spPr/>
        <p:txBody>
          <a:bodyPr>
            <a:normAutofit/>
          </a:bodyPr>
          <a:lstStyle/>
          <a:p>
            <a:r>
              <a:rPr lang="en-US" b="1" dirty="0" smtClean="0"/>
              <a:t>Another ONC initiative</a:t>
            </a:r>
            <a:r>
              <a:rPr lang="en-US" b="1" baseline="0" dirty="0" smtClean="0"/>
              <a:t> to foster improved surveillance of health IT Patient Safety related events is our new partnership with the Joint Commission:</a:t>
            </a:r>
          </a:p>
          <a:p>
            <a:endParaRPr lang="en-US" b="1" baseline="0" dirty="0" smtClean="0"/>
          </a:p>
          <a:p>
            <a:r>
              <a:rPr lang="en-US" sz="1200" kern="1200" baseline="0" dirty="0" smtClean="0">
                <a:solidFill>
                  <a:schemeClr val="tx1"/>
                </a:solidFill>
                <a:latin typeface="+mn-lt"/>
                <a:ea typeface="+mn-ea"/>
                <a:cs typeface="+mn-cs"/>
              </a:rPr>
              <a:t>The Joint Commission has been at the forefront of patient safety, as the largest accrediting body for health care organizations in the United States. ONC and The Joint Commission are committed to ensuring that electronic health records (EHRs) are a strong foundation for a culture of safety in healthcare, built on continuous learning and process improvement. But we both recognize that health IT creates its own new safety issues. </a:t>
            </a:r>
            <a:endParaRPr lang="en-US" dirty="0" smtClean="0"/>
          </a:p>
          <a:p>
            <a:endParaRPr lang="en-US" sz="1200" kern="1200" baseline="0" dirty="0" smtClean="0">
              <a:solidFill>
                <a:schemeClr val="tx1"/>
              </a:solidFill>
              <a:latin typeface="+mn-lt"/>
              <a:ea typeface="+mn-ea"/>
              <a:cs typeface="+mn-cs"/>
            </a:endParaRPr>
          </a:p>
          <a:p>
            <a:pPr marL="171450" indent="-171450">
              <a:buFont typeface="Arial" pitchFamily="34" charset="0"/>
              <a:buChar char="•"/>
            </a:pPr>
            <a:r>
              <a:rPr lang="en-US" sz="1200" kern="1200" baseline="0" dirty="0" smtClean="0">
                <a:solidFill>
                  <a:schemeClr val="tx1"/>
                </a:solidFill>
                <a:latin typeface="+mn-lt"/>
                <a:ea typeface="+mn-ea"/>
                <a:cs typeface="+mn-cs"/>
              </a:rPr>
              <a:t>ONC’s contract with The Joint Commission will ensure that we have an early detection system on health IT-related safety issues, including those associated with EHRs. </a:t>
            </a:r>
          </a:p>
          <a:p>
            <a:pPr marL="171450" indent="-171450">
              <a:buFont typeface="Arial" pitchFamily="34" charset="0"/>
              <a:buChar char="•"/>
            </a:pPr>
            <a:r>
              <a:rPr lang="en-US" sz="1200" kern="1200" baseline="0" dirty="0" smtClean="0">
                <a:solidFill>
                  <a:schemeClr val="tx1"/>
                </a:solidFill>
                <a:latin typeface="+mn-lt"/>
                <a:ea typeface="+mn-ea"/>
                <a:cs typeface="+mn-cs"/>
              </a:rPr>
              <a:t>The Joint Commission will enhance the use of its de-identified database under its Sentinel Events program to identify, investigate, and ultimately prevent sentinel events, including deaths, serious injuries, and potentially unsafe conditions, associated with health IT. </a:t>
            </a:r>
          </a:p>
          <a:p>
            <a:pPr marL="171450" indent="-171450">
              <a:buFont typeface="Arial" pitchFamily="34" charset="0"/>
              <a:buChar char="•"/>
            </a:pPr>
            <a:r>
              <a:rPr lang="en-US" sz="1200" kern="1200" baseline="0" dirty="0" smtClean="0">
                <a:solidFill>
                  <a:schemeClr val="tx1"/>
                </a:solidFill>
                <a:latin typeface="+mn-lt"/>
                <a:ea typeface="+mn-ea"/>
                <a:cs typeface="+mn-cs"/>
              </a:rPr>
              <a:t>The results of The Joint Commission’s work will inform ONC’s health IT patient safety program, as we engage all stakeholders in activities that achieve the objectives of ONC’s </a:t>
            </a:r>
            <a:r>
              <a:rPr lang="en-US" sz="1200" i="1" kern="1200" baseline="0" dirty="0" smtClean="0">
                <a:solidFill>
                  <a:schemeClr val="tx1"/>
                </a:solidFill>
                <a:latin typeface="+mn-lt"/>
                <a:ea typeface="+mn-ea"/>
                <a:cs typeface="+mn-cs"/>
              </a:rPr>
              <a:t>Health IT Patient Safety Action and Surveillance Plan — to use health IT to make care safer and to continuously improve the safety of health IT. </a:t>
            </a:r>
          </a:p>
          <a:p>
            <a:pPr>
              <a:buFont typeface="Arial" pitchFamily="34" charset="0"/>
              <a:buChar char="•"/>
            </a:pPr>
            <a:endParaRPr lang="en-US" sz="1200" i="1" kern="1200" baseline="0" dirty="0" smtClean="0">
              <a:solidFill>
                <a:schemeClr val="tx1"/>
              </a:solidFill>
              <a:latin typeface="+mn-lt"/>
              <a:ea typeface="+mn-ea"/>
              <a:cs typeface="+mn-cs"/>
            </a:endParaRPr>
          </a:p>
          <a:p>
            <a:pPr>
              <a:buFont typeface="Arial" pitchFamily="34" charset="0"/>
              <a:buNone/>
            </a:pPr>
            <a:endParaRPr lang="en-US" dirty="0" smtClean="0"/>
          </a:p>
          <a:p>
            <a:pPr>
              <a:buFont typeface="Arial" pitchFamily="34" charset="0"/>
              <a:buNone/>
            </a:pPr>
            <a:endParaRPr lang="en-US" dirty="0" smtClean="0"/>
          </a:p>
        </p:txBody>
      </p:sp>
      <p:sp>
        <p:nvSpPr>
          <p:cNvPr id="6" name="Notes Placeholder 5"/>
          <p:cNvSpPr>
            <a:spLocks noGrp="1"/>
          </p:cNvSpPr>
          <p:nvPr>
            <p:ph type="body" idx="1"/>
          </p:nvPr>
        </p:nvSpPr>
        <p:spPr/>
        <p:txBody>
          <a:bodyPr>
            <a:normAutofit/>
          </a:bodyPr>
          <a:lstStyle/>
          <a:p>
            <a:r>
              <a:rPr lang="en-US" b="1" dirty="0" smtClean="0"/>
              <a:t>SANDY – ADD TJC/ONC logo as slide picture – hand shake</a:t>
            </a:r>
          </a:p>
          <a:p>
            <a:endParaRPr lang="en-US" b="1" dirty="0" smtClean="0"/>
          </a:p>
          <a:p>
            <a:pPr marL="0" indent="0">
              <a:buNone/>
            </a:pPr>
            <a:r>
              <a:rPr lang="en-US" dirty="0" smtClean="0"/>
              <a:t>The Joint Commission will enhance the use of its de-identified database under its Sentinel Events program to identify, investigate, and ultimately prevent sentinel events, including deaths, serious injuries, and potentially unsafe conditions, associated with health IT.</a:t>
            </a:r>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8B7EFFD-C8E6-4B8A-AD7C-AA077F2C4F95}" type="slidenum">
              <a:rPr lang="en-US" smtClean="0"/>
              <a:pPr/>
              <a:t>36</a:t>
            </a:fld>
            <a:endParaRPr lang="en-US"/>
          </a:p>
        </p:txBody>
      </p:sp>
    </p:spTree>
    <p:extLst>
      <p:ext uri="{BB962C8B-B14F-4D97-AF65-F5344CB8AC3E}">
        <p14:creationId xmlns:p14="http://schemas.microsoft.com/office/powerpoint/2010/main" val="322858686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latin typeface="Arial" panose="020B0604020202020204" pitchFamily="34" charset="0"/>
                <a:cs typeface="Arial" panose="020B0604020202020204" pitchFamily="34" charset="0"/>
              </a:rPr>
              <a:t>Meaningfu</a:t>
            </a:r>
            <a:r>
              <a:rPr lang="en-US" b="1" baseline="0" dirty="0" smtClean="0">
                <a:latin typeface="Arial" panose="020B0604020202020204" pitchFamily="34" charset="0"/>
                <a:cs typeface="Arial" panose="020B0604020202020204" pitchFamily="34" charset="0"/>
              </a:rPr>
              <a:t>l Use of EHRs</a:t>
            </a:r>
          </a:p>
          <a:p>
            <a:pPr marL="171450" indent="-171450">
              <a:buFont typeface="Arial" panose="020B0604020202020204" pitchFamily="34" charset="0"/>
              <a:buChar char="•"/>
            </a:pPr>
            <a:r>
              <a:rPr lang="en-US" sz="1200" b="0" dirty="0" smtClean="0">
                <a:latin typeface="Arial" panose="020B0604020202020204" pitchFamily="34" charset="0"/>
                <a:cs typeface="Arial" panose="020B0604020202020204" pitchFamily="34" charset="0"/>
              </a:rPr>
              <a:t>Improved individual and population health outcomes</a:t>
            </a:r>
          </a:p>
          <a:p>
            <a:pPr marL="171450" indent="-171450">
              <a:buFont typeface="Arial" panose="020B0604020202020204" pitchFamily="34" charset="0"/>
              <a:buChar char="•"/>
            </a:pPr>
            <a:r>
              <a:rPr lang="en-US" sz="1200" b="0" dirty="0" smtClean="0">
                <a:latin typeface="Arial" panose="020B0604020202020204" pitchFamily="34" charset="0"/>
                <a:cs typeface="Arial" panose="020B0604020202020204" pitchFamily="34" charset="0"/>
              </a:rPr>
              <a:t>Increased transparency and efficiency</a:t>
            </a:r>
          </a:p>
          <a:p>
            <a:pPr marL="171450" indent="-171450">
              <a:buFont typeface="Arial" panose="020B0604020202020204" pitchFamily="34" charset="0"/>
              <a:buChar char="•"/>
            </a:pPr>
            <a:r>
              <a:rPr lang="en-US" sz="1200" b="0" dirty="0" smtClean="0">
                <a:latin typeface="Arial" panose="020B0604020202020204" pitchFamily="34" charset="0"/>
                <a:cs typeface="Arial" panose="020B0604020202020204" pitchFamily="34" charset="0"/>
              </a:rPr>
              <a:t>Improved ability to study and improve care delivery</a:t>
            </a:r>
          </a:p>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B8B7EFFD-C8E6-4B8A-AD7C-AA077F2C4F95}" type="slidenum">
              <a:rPr lang="en-US" smtClean="0"/>
              <a:pPr/>
              <a:t>37</a:t>
            </a:fld>
            <a:endParaRPr lang="en-US"/>
          </a:p>
        </p:txBody>
      </p:sp>
    </p:spTree>
    <p:extLst>
      <p:ext uri="{BB962C8B-B14F-4D97-AF65-F5344CB8AC3E}">
        <p14:creationId xmlns:p14="http://schemas.microsoft.com/office/powerpoint/2010/main" val="281906536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8B7EFFD-C8E6-4B8A-AD7C-AA077F2C4F95}" type="slidenum">
              <a:rPr lang="en-US" smtClean="0"/>
              <a:pPr/>
              <a:t>38</a:t>
            </a:fld>
            <a:endParaRPr lang="en-US"/>
          </a:p>
        </p:txBody>
      </p:sp>
    </p:spTree>
    <p:extLst>
      <p:ext uri="{BB962C8B-B14F-4D97-AF65-F5344CB8AC3E}">
        <p14:creationId xmlns:p14="http://schemas.microsoft.com/office/powerpoint/2010/main" val="35299147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8B7EFFD-C8E6-4B8A-AD7C-AA077F2C4F95}" type="slidenum">
              <a:rPr lang="en-US" smtClean="0"/>
              <a:pPr/>
              <a:t>3</a:t>
            </a:fld>
            <a:endParaRPr lang="en-US"/>
          </a:p>
        </p:txBody>
      </p:sp>
    </p:spTree>
    <p:extLst>
      <p:ext uri="{BB962C8B-B14F-4D97-AF65-F5344CB8AC3E}">
        <p14:creationId xmlns:p14="http://schemas.microsoft.com/office/powerpoint/2010/main" val="384306052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baseline="0" dirty="0" err="1" smtClean="0"/>
              <a:t>LaVerne</a:t>
            </a:r>
            <a:endParaRPr lang="en-US" b="1" baseline="0" dirty="0" smtClean="0"/>
          </a:p>
          <a:p>
            <a:endParaRPr lang="en-US" baseline="0"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B8B7EFFD-C8E6-4B8A-AD7C-AA077F2C4F95}" type="slidenum">
              <a:rPr lang="en-US" smtClean="0"/>
              <a:pPr/>
              <a:t>39</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err="1" smtClean="0"/>
              <a:t>LaVerne</a:t>
            </a:r>
            <a:endParaRPr lang="en-US" b="1" dirty="0"/>
          </a:p>
        </p:txBody>
      </p:sp>
      <p:sp>
        <p:nvSpPr>
          <p:cNvPr id="4" name="Slide Number Placeholder 3"/>
          <p:cNvSpPr>
            <a:spLocks noGrp="1"/>
          </p:cNvSpPr>
          <p:nvPr>
            <p:ph type="sldNum" sz="quarter" idx="10"/>
          </p:nvPr>
        </p:nvSpPr>
        <p:spPr/>
        <p:txBody>
          <a:bodyPr/>
          <a:lstStyle/>
          <a:p>
            <a:fld id="{B8B7EFFD-C8E6-4B8A-AD7C-AA077F2C4F95}" type="slidenum">
              <a:rPr lang="en-US" smtClean="0"/>
              <a:pPr/>
              <a:t>40</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p:spPr>
      </p:sp>
      <p:sp>
        <p:nvSpPr>
          <p:cNvPr id="53251"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b="1" dirty="0" err="1" smtClean="0"/>
              <a:t>LaVerne</a:t>
            </a:r>
            <a:endParaRPr lang="en-US" b="1" dirty="0" smtClean="0"/>
          </a:p>
        </p:txBody>
      </p:sp>
      <p:sp>
        <p:nvSpPr>
          <p:cNvPr id="4" name="Slide Number Placeholder 3"/>
          <p:cNvSpPr>
            <a:spLocks noGrp="1"/>
          </p:cNvSpPr>
          <p:nvPr>
            <p:ph type="sldNum" sz="quarter" idx="5"/>
          </p:nvPr>
        </p:nvSpPr>
        <p:spPr/>
        <p:txBody>
          <a:bodyPr/>
          <a:lstStyle/>
          <a:p>
            <a:pPr>
              <a:defRPr/>
            </a:pPr>
            <a:fld id="{725A86F9-6A3C-41F8-9D23-487336216659}" type="slidenum">
              <a:rPr lang="en-US" smtClean="0"/>
              <a:pPr>
                <a:defRPr/>
              </a:pPr>
              <a:t>41</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err="1" smtClean="0"/>
              <a:t>LaVerne</a:t>
            </a:r>
            <a:r>
              <a:rPr lang="en-US" b="1" dirty="0" smtClean="0"/>
              <a:t>:</a:t>
            </a:r>
            <a:r>
              <a:rPr lang="en-US" b="1" baseline="0" dirty="0" smtClean="0"/>
              <a:t>  And now we would like to take any questions from the audience…</a:t>
            </a:r>
            <a:endParaRPr lang="en-US" b="1" dirty="0"/>
          </a:p>
        </p:txBody>
      </p:sp>
      <p:sp>
        <p:nvSpPr>
          <p:cNvPr id="4" name="Slide Number Placeholder 3"/>
          <p:cNvSpPr>
            <a:spLocks noGrp="1"/>
          </p:cNvSpPr>
          <p:nvPr>
            <p:ph type="sldNum" sz="quarter" idx="10"/>
          </p:nvPr>
        </p:nvSpPr>
        <p:spPr/>
        <p:txBody>
          <a:bodyPr/>
          <a:lstStyle/>
          <a:p>
            <a:fld id="{B8B7EFFD-C8E6-4B8A-AD7C-AA077F2C4F95}" type="slidenum">
              <a:rPr lang="en-US" smtClean="0"/>
              <a:pPr/>
              <a:t>42</a:t>
            </a:fld>
            <a:endParaRPr lang="en-US"/>
          </a:p>
        </p:txBody>
      </p:sp>
    </p:spTree>
    <p:extLst>
      <p:ext uri="{BB962C8B-B14F-4D97-AF65-F5344CB8AC3E}">
        <p14:creationId xmlns:p14="http://schemas.microsoft.com/office/powerpoint/2010/main" val="380763351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Connie</a:t>
            </a:r>
            <a:endParaRPr lang="en-US" b="1" dirty="0"/>
          </a:p>
        </p:txBody>
      </p:sp>
      <p:sp>
        <p:nvSpPr>
          <p:cNvPr id="4" name="Slide Number Placeholder 3"/>
          <p:cNvSpPr>
            <a:spLocks noGrp="1"/>
          </p:cNvSpPr>
          <p:nvPr>
            <p:ph type="sldNum" sz="quarter" idx="10"/>
          </p:nvPr>
        </p:nvSpPr>
        <p:spPr/>
        <p:txBody>
          <a:bodyPr/>
          <a:lstStyle/>
          <a:p>
            <a:fld id="{B8B7EFFD-C8E6-4B8A-AD7C-AA077F2C4F95}" type="slidenum">
              <a:rPr lang="en-US" smtClean="0"/>
              <a:pPr/>
              <a:t>43</a:t>
            </a:fld>
            <a:endParaRPr lang="en-US"/>
          </a:p>
        </p:txBody>
      </p:sp>
    </p:spTree>
    <p:extLst>
      <p:ext uri="{BB962C8B-B14F-4D97-AF65-F5344CB8AC3E}">
        <p14:creationId xmlns:p14="http://schemas.microsoft.com/office/powerpoint/2010/main" val="7955481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fld id="{B8B7EFFD-C8E6-4B8A-AD7C-AA077F2C4F95}" type="slidenum">
              <a:rPr lang="en-US" smtClean="0"/>
              <a:pPr/>
              <a:t>4</a:t>
            </a:fld>
            <a:endParaRPr lang="en-US"/>
          </a:p>
        </p:txBody>
      </p:sp>
    </p:spTree>
    <p:extLst>
      <p:ext uri="{BB962C8B-B14F-4D97-AF65-F5344CB8AC3E}">
        <p14:creationId xmlns:p14="http://schemas.microsoft.com/office/powerpoint/2010/main" val="12767671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LaV</a:t>
            </a:r>
            <a:r>
              <a:rPr lang="en-US" baseline="0" dirty="0" smtClean="0"/>
              <a:t>e</a:t>
            </a:r>
            <a:r>
              <a:rPr lang="en-US" dirty="0" smtClean="0"/>
              <a:t>rne</a:t>
            </a:r>
          </a:p>
          <a:p>
            <a:endParaRPr lang="en-US" b="0" dirty="0" smtClean="0"/>
          </a:p>
          <a:p>
            <a:r>
              <a:rPr lang="en-US" b="0" dirty="0" smtClean="0"/>
              <a:t>I’ve been a nurse for 19 years working in various specialties across hospitals,</a:t>
            </a:r>
            <a:r>
              <a:rPr lang="en-US" b="0" baseline="0" dirty="0" smtClean="0"/>
              <a:t> medical facilities, insurance companies, and federal agencies in Maryland</a:t>
            </a:r>
            <a:r>
              <a:rPr lang="en-US" b="0" dirty="0" smtClean="0"/>
              <a:t>: The various settings  that I’ve worked include: acute care, long term/ post acute care, managed care, commercial health insurance, and health and human services agencies. </a:t>
            </a:r>
          </a:p>
          <a:p>
            <a:endParaRPr lang="en-US" b="0" dirty="0" smtClean="0"/>
          </a:p>
          <a:p>
            <a:r>
              <a:rPr lang="en-US" b="0" dirty="0" smtClean="0"/>
              <a:t>Summarize Roles</a:t>
            </a:r>
          </a:p>
          <a:p>
            <a:endParaRPr lang="en-US" b="0" dirty="0" smtClean="0"/>
          </a:p>
          <a:p>
            <a:r>
              <a:rPr lang="en-US" b="0" dirty="0" smtClean="0"/>
              <a:t>Nurse Consultant: (CCSQ) /Quality Improvement Group, -Government Task Lead for the Improving Individual Patient Care Medication Safety Collaborative, a partnership with HRSA and Quality Improvement Organizations (QIO), and 10th SOW Knowledge Management Collaboration Tool for National Coordinating Centers, and Quality Improvement Organizations. </a:t>
            </a:r>
          </a:p>
          <a:p>
            <a:r>
              <a:rPr lang="en-US" b="0" dirty="0" smtClean="0"/>
              <a:t>Office of Financial Management, Division of Recovery Audit Operations (DRAO).  </a:t>
            </a:r>
          </a:p>
          <a:p>
            <a:endParaRPr lang="en-US" b="0" dirty="0" smtClean="0"/>
          </a:p>
          <a:p>
            <a:r>
              <a:rPr lang="en-US" b="0" dirty="0" smtClean="0"/>
              <a:t>My  role as Nurse Consultant /Nurse</a:t>
            </a:r>
            <a:r>
              <a:rPr lang="en-US" b="0" baseline="0" dirty="0" smtClean="0"/>
              <a:t> Informaticist with</a:t>
            </a:r>
            <a:r>
              <a:rPr lang="en-US" b="0" dirty="0" smtClean="0"/>
              <a:t>in OCMO includes; strategic planning ,focuses on  meaningful use impact assessment, HIT Adoption &amp; Patient</a:t>
            </a:r>
            <a:r>
              <a:rPr lang="en-US" b="0" baseline="0" dirty="0" smtClean="0"/>
              <a:t> Safety, </a:t>
            </a:r>
            <a:r>
              <a:rPr lang="en-US" b="0" dirty="0" smtClean="0"/>
              <a:t>provider adoption, nursing informatics workgroup collaboration , clinical informatics consultation, and barrier analysis of EHR adoption among healthcare providers.</a:t>
            </a:r>
            <a:endParaRPr lang="en-US" b="0" dirty="0"/>
          </a:p>
        </p:txBody>
      </p:sp>
      <p:sp>
        <p:nvSpPr>
          <p:cNvPr id="4" name="Slide Number Placeholder 3"/>
          <p:cNvSpPr>
            <a:spLocks noGrp="1"/>
          </p:cNvSpPr>
          <p:nvPr>
            <p:ph type="sldNum" sz="quarter" idx="10"/>
          </p:nvPr>
        </p:nvSpPr>
        <p:spPr/>
        <p:txBody>
          <a:bodyPr/>
          <a:lstStyle/>
          <a:p>
            <a:fld id="{B8B7EFFD-C8E6-4B8A-AD7C-AA077F2C4F95}" type="slidenum">
              <a:rPr lang="en-US" smtClean="0"/>
              <a:pPr/>
              <a:t>5</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endParaRPr lang="en-US" baseline="0" dirty="0" smtClean="0"/>
          </a:p>
        </p:txBody>
      </p:sp>
      <p:sp>
        <p:nvSpPr>
          <p:cNvPr id="4" name="Slide Number Placeholder 3"/>
          <p:cNvSpPr>
            <a:spLocks noGrp="1"/>
          </p:cNvSpPr>
          <p:nvPr>
            <p:ph type="sldNum" sz="quarter" idx="10"/>
          </p:nvPr>
        </p:nvSpPr>
        <p:spPr/>
        <p:txBody>
          <a:bodyPr/>
          <a:lstStyle/>
          <a:p>
            <a:fld id="{B8B7EFFD-C8E6-4B8A-AD7C-AA077F2C4F95}" type="slidenum">
              <a:rPr lang="en-US" smtClean="0"/>
              <a:pPr/>
              <a:t>6</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pPr>
              <a:defRPr/>
            </a:pPr>
            <a:r>
              <a:rPr lang="en-US" sz="2000" b="1" dirty="0"/>
              <a:t>SANDY:</a:t>
            </a:r>
            <a:r>
              <a:rPr lang="en-US" sz="2000" dirty="0"/>
              <a:t> </a:t>
            </a:r>
          </a:p>
          <a:p>
            <a:pPr>
              <a:defRPr/>
            </a:pPr>
            <a:r>
              <a:rPr lang="en-US" sz="2000" dirty="0"/>
              <a:t>This afternoon,  we will describe OCMO functions, the Health IT Patient Safety Action and Surveillance </a:t>
            </a:r>
            <a:r>
              <a:rPr lang="en-US" sz="2000" dirty="0" smtClean="0"/>
              <a:t>Plan,  </a:t>
            </a:r>
            <a:r>
              <a:rPr lang="en-US" sz="2000" dirty="0"/>
              <a:t>recent legislation related to Patient Safety, an overview of Patient Safety Organizations and provide you resources for additional information…</a:t>
            </a:r>
          </a:p>
          <a:p>
            <a:pPr>
              <a:defRPr/>
            </a:pPr>
            <a:endParaRPr lang="en-US" sz="2000" dirty="0"/>
          </a:p>
          <a:p>
            <a:pPr>
              <a:defRPr/>
            </a:pPr>
            <a:r>
              <a:rPr lang="en-US" sz="2000" b="1" dirty="0"/>
              <a:t>N</a:t>
            </a:r>
            <a:r>
              <a:rPr lang="en-US" sz="2000" b="1" dirty="0" smtClean="0"/>
              <a:t>ow I would like to turn over the presentation to Dr. David Hunt, Medical Officer for ONC, who will speak about safety from a provider’s perspective…</a:t>
            </a:r>
            <a:endParaRPr lang="en-US" sz="2000" b="1"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sz="2000" baseline="0" dirty="0" smtClean="0"/>
          </a:p>
        </p:txBody>
      </p:sp>
      <p:sp>
        <p:nvSpPr>
          <p:cNvPr id="4" name="Slide Number Placeholder 3"/>
          <p:cNvSpPr>
            <a:spLocks noGrp="1"/>
          </p:cNvSpPr>
          <p:nvPr>
            <p:ph type="sldNum" sz="quarter" idx="10"/>
          </p:nvPr>
        </p:nvSpPr>
        <p:spPr/>
        <p:txBody>
          <a:bodyPr/>
          <a:lstStyle/>
          <a:p>
            <a:fld id="{B8B7EFFD-C8E6-4B8A-AD7C-AA077F2C4F95}" type="slidenum">
              <a:rPr lang="en-US" smtClean="0"/>
              <a:pPr/>
              <a:t>7</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8B7EFFD-C8E6-4B8A-AD7C-AA077F2C4F95}" type="slidenum">
              <a:rPr lang="en-US" smtClean="0"/>
              <a:pPr/>
              <a:t>8</a:t>
            </a:fld>
            <a:endParaRPr lang="en-US"/>
          </a:p>
        </p:txBody>
      </p:sp>
    </p:spTree>
    <p:extLst>
      <p:ext uri="{BB962C8B-B14F-4D97-AF65-F5344CB8AC3E}">
        <p14:creationId xmlns:p14="http://schemas.microsoft.com/office/powerpoint/2010/main" val="35755515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9" name="Slide Number Placeholder 5"/>
          <p:cNvSpPr>
            <a:spLocks noGrp="1"/>
          </p:cNvSpPr>
          <p:nvPr>
            <p:ph type="sldNum" sz="quarter" idx="12"/>
          </p:nvPr>
        </p:nvSpPr>
        <p:spPr>
          <a:xfrm>
            <a:off x="7010400" y="6492875"/>
            <a:ext cx="2133600" cy="365125"/>
          </a:xfrm>
        </p:spPr>
        <p:txBody>
          <a:bodyPr/>
          <a:lstStyle/>
          <a:p>
            <a:fld id="{D04207AB-DC8F-4E13-8DC0-6025F5BF10CE}" type="slidenum">
              <a:rPr lang="en-US" smtClean="0"/>
              <a:pPr/>
              <a:t>‹#›</a:t>
            </a:fld>
            <a:endParaRPr lang="en-US"/>
          </a:p>
        </p:txBody>
      </p:sp>
    </p:spTree>
    <p:extLst>
      <p:ext uri="{BB962C8B-B14F-4D97-AF65-F5344CB8AC3E}">
        <p14:creationId xmlns:p14="http://schemas.microsoft.com/office/powerpoint/2010/main" val="260161113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6200" y="76200"/>
            <a:ext cx="5791200" cy="1020762"/>
          </a:xfrm>
        </p:spPr>
        <p:txBody>
          <a:bodyPr>
            <a:normAutofit/>
          </a:bodyPr>
          <a:lstStyle>
            <a:lvl1pPr>
              <a:defRPr sz="2800">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normAutofit/>
          </a:bodyPr>
          <a:lstStyle>
            <a:lvl1pPr>
              <a:defRPr sz="2400"/>
            </a:lvl1pPr>
            <a:lvl2pPr>
              <a:defRPr sz="2400"/>
            </a:lvl2pPr>
            <a:lvl3pPr>
              <a:defRPr sz="2400"/>
            </a:lvl3pPr>
            <a:lvl4pPr>
              <a:defRPr sz="2400"/>
            </a:lvl4pPr>
            <a:lvl5pPr>
              <a:defRPr sz="2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12"/>
          </p:nvPr>
        </p:nvSpPr>
        <p:spPr/>
        <p:txBody>
          <a:bodyPr/>
          <a:lstStyle/>
          <a:p>
            <a:fld id="{D04207AB-DC8F-4E13-8DC0-6025F5BF10CE}" type="slidenum">
              <a:rPr lang="en-US" smtClean="0"/>
              <a:pPr/>
              <a:t>‹#›</a:t>
            </a:fld>
            <a:endParaRPr lang="en-US"/>
          </a:p>
        </p:txBody>
      </p:sp>
    </p:spTree>
    <p:extLst>
      <p:ext uri="{BB962C8B-B14F-4D97-AF65-F5344CB8AC3E}">
        <p14:creationId xmlns:p14="http://schemas.microsoft.com/office/powerpoint/2010/main" val="31612483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95400"/>
            <a:ext cx="4038600" cy="4525963"/>
          </a:xfrm>
        </p:spPr>
        <p:txBody>
          <a:bodyPr>
            <a:normAutofit/>
          </a:bodyPr>
          <a:lstStyle>
            <a:lvl1pPr>
              <a:defRPr sz="2400"/>
            </a:lvl1pPr>
            <a:lvl2pPr>
              <a:defRPr sz="2400"/>
            </a:lvl2pPr>
            <a:lvl3pPr>
              <a:defRPr sz="2400"/>
            </a:lvl3pPr>
            <a:lvl4pPr>
              <a:defRPr sz="2400"/>
            </a:lvl4pPr>
            <a:lvl5pPr>
              <a:defRPr sz="2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295400"/>
            <a:ext cx="4038600" cy="4525963"/>
          </a:xfrm>
        </p:spPr>
        <p:txBody>
          <a:bodyPr>
            <a:normAutofit/>
          </a:bodyPr>
          <a:lstStyle>
            <a:lvl1pPr>
              <a:defRPr sz="2400"/>
            </a:lvl1pPr>
            <a:lvl2pPr>
              <a:defRPr sz="2400"/>
            </a:lvl2pPr>
            <a:lvl3pPr>
              <a:defRPr sz="2400"/>
            </a:lvl3pPr>
            <a:lvl4pPr>
              <a:defRPr sz="2400"/>
            </a:lvl4pPr>
            <a:lvl5pPr>
              <a:defRPr sz="24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2"/>
          </p:nvPr>
        </p:nvSpPr>
        <p:spPr/>
        <p:txBody>
          <a:bodyPr/>
          <a:lstStyle/>
          <a:p>
            <a:fld id="{D04207AB-DC8F-4E13-8DC0-6025F5BF10CE}" type="slidenum">
              <a:rPr lang="en-US" smtClean="0"/>
              <a:pPr/>
              <a:t>‹#›</a:t>
            </a:fld>
            <a:endParaRPr lang="en-US"/>
          </a:p>
        </p:txBody>
      </p:sp>
    </p:spTree>
    <p:extLst>
      <p:ext uri="{BB962C8B-B14F-4D97-AF65-F5344CB8AC3E}">
        <p14:creationId xmlns:p14="http://schemas.microsoft.com/office/powerpoint/2010/main" val="89997781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p:txBody>
          <a:bodyPr/>
          <a:lstStyle/>
          <a:p>
            <a:fld id="{D04207AB-DC8F-4E13-8DC0-6025F5BF10CE}" type="slidenum">
              <a:rPr lang="en-US" smtClean="0"/>
              <a:pPr/>
              <a:t>‹#›</a:t>
            </a:fld>
            <a:endParaRPr lang="en-US"/>
          </a:p>
        </p:txBody>
      </p:sp>
    </p:spTree>
    <p:extLst>
      <p:ext uri="{BB962C8B-B14F-4D97-AF65-F5344CB8AC3E}">
        <p14:creationId xmlns:p14="http://schemas.microsoft.com/office/powerpoint/2010/main" val="728257685"/>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E592EAC6-883D-47F1-B0F9-A9D96C4B3B5F}" type="datetime1">
              <a:rPr lang="en-US" smtClean="0"/>
              <a:pPr/>
              <a:t>11/12/2013</a:t>
            </a:fld>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r>
              <a:rPr lang="en-US" smtClean="0"/>
              <a:t>Office of the National Coordinator for Health Information Technology</a:t>
            </a:r>
            <a:endParaRPr lang="en-US"/>
          </a:p>
        </p:txBody>
      </p:sp>
      <p:sp>
        <p:nvSpPr>
          <p:cNvPr id="4" name="Slide Number Placeholder 3"/>
          <p:cNvSpPr>
            <a:spLocks noGrp="1"/>
          </p:cNvSpPr>
          <p:nvPr>
            <p:ph type="sldNum" sz="quarter" idx="12"/>
          </p:nvPr>
        </p:nvSpPr>
        <p:spPr/>
        <p:txBody>
          <a:bodyPr/>
          <a:lstStyle/>
          <a:p>
            <a:fld id="{D04207AB-DC8F-4E13-8DC0-6025F5BF10CE}" type="slidenum">
              <a:rPr lang="en-US" smtClean="0"/>
              <a:pPr/>
              <a:t>‹#›</a:t>
            </a:fld>
            <a:endParaRPr lang="en-US"/>
          </a:p>
        </p:txBody>
      </p:sp>
    </p:spTree>
    <p:extLst>
      <p:ext uri="{BB962C8B-B14F-4D97-AF65-F5344CB8AC3E}">
        <p14:creationId xmlns:p14="http://schemas.microsoft.com/office/powerpoint/2010/main" val="288723388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descr="onc-puttingI-pptsubpage2.jp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Placeholder 1"/>
          <p:cNvSpPr>
            <a:spLocks noGrp="1"/>
          </p:cNvSpPr>
          <p:nvPr>
            <p:ph type="title"/>
          </p:nvPr>
        </p:nvSpPr>
        <p:spPr>
          <a:xfrm>
            <a:off x="76200" y="76200"/>
            <a:ext cx="6019800" cy="1020762"/>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152400" y="1295400"/>
            <a:ext cx="8839200" cy="49530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7010400" y="6492875"/>
            <a:ext cx="2133600" cy="365125"/>
          </a:xfrm>
          <a:prstGeom prst="rect">
            <a:avLst/>
          </a:prstGeom>
        </p:spPr>
        <p:txBody>
          <a:bodyPr vert="horz" lIns="91440" tIns="45720" rIns="91440" bIns="45720" rtlCol="0" anchor="ctr"/>
          <a:lstStyle>
            <a:lvl1pPr algn="r">
              <a:defRPr sz="1200">
                <a:solidFill>
                  <a:schemeClr val="tx1">
                    <a:tint val="75000"/>
                  </a:schemeClr>
                </a:solidFill>
                <a:latin typeface="Arial" pitchFamily="34" charset="0"/>
                <a:cs typeface="Arial" pitchFamily="34" charset="0"/>
              </a:defRPr>
            </a:lvl1pPr>
          </a:lstStyle>
          <a:p>
            <a:fld id="{52214023-1FD8-9D43-8D2B-FB377155174B}" type="slidenum">
              <a:rPr lang="en-US" smtClean="0"/>
              <a:pPr/>
              <a:t>‹#›</a:t>
            </a:fld>
            <a:endParaRPr lang="en-US" dirty="0"/>
          </a:p>
        </p:txBody>
      </p:sp>
    </p:spTree>
    <p:extLst>
      <p:ext uri="{BB962C8B-B14F-4D97-AF65-F5344CB8AC3E}">
        <p14:creationId xmlns:p14="http://schemas.microsoft.com/office/powerpoint/2010/main" val="196627314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4" r:id="rId4"/>
    <p:sldLayoutId id="2147483655" r:id="rId5"/>
  </p:sldLayoutIdLst>
  <p:timing>
    <p:tnLst>
      <p:par>
        <p:cTn id="1" dur="indefinite" restart="never" nodeType="tmRoot"/>
      </p:par>
    </p:tnLst>
  </p:timing>
  <p:hf hdr="0"/>
  <p:txStyles>
    <p:titleStyle>
      <a:lvl1pPr algn="l" defTabSz="914400" rtl="0" eaLnBrk="1" latinLnBrk="0" hangingPunct="1">
        <a:spcBef>
          <a:spcPct val="0"/>
        </a:spcBef>
        <a:buNone/>
        <a:defRPr sz="2800" b="1" kern="1200">
          <a:solidFill>
            <a:schemeClr val="bg1"/>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3.wmf"/><Relationship Id="rId2" Type="http://schemas.openxmlformats.org/officeDocument/2006/relationships/notesSlide" Target="../notesSlides/notesSlide33.xml"/><Relationship Id="rId1" Type="http://schemas.openxmlformats.org/officeDocument/2006/relationships/slideLayout" Target="../slideLayouts/slideLayout4.xml"/><Relationship Id="rId5" Type="http://schemas.openxmlformats.org/officeDocument/2006/relationships/image" Target="../media/image35.gif"/><Relationship Id="rId4" Type="http://schemas.openxmlformats.org/officeDocument/2006/relationships/image" Target="../media/image34.jpeg"/></Relationships>
</file>

<file path=ppt/slides/_rels/slide34.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34.xml"/><Relationship Id="rId1" Type="http://schemas.openxmlformats.org/officeDocument/2006/relationships/slideLayout" Target="../slideLayouts/slideLayout3.xml"/><Relationship Id="rId5" Type="http://schemas.openxmlformats.org/officeDocument/2006/relationships/hyperlink" Target="http://www.pso.ahrq.gov/listing/alphalist.htm" TargetMode="External"/><Relationship Id="rId4" Type="http://schemas.openxmlformats.org/officeDocument/2006/relationships/hyperlink" Target="http://www.pso.ahrq.gov/listing/geolist.htm" TargetMode="External"/></Relationships>
</file>

<file path=ppt/slides/_rels/slide35.xml.rels><?xml version="1.0" encoding="UTF-8" standalone="yes"?>
<Relationships xmlns="http://schemas.openxmlformats.org/package/2006/relationships"><Relationship Id="rId3" Type="http://schemas.openxmlformats.org/officeDocument/2006/relationships/image" Target="../media/image37.gif"/><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6.xml"/><Relationship Id="rId1" Type="http://schemas.openxmlformats.org/officeDocument/2006/relationships/slideLayout" Target="../slideLayouts/slideLayout4.xml"/><Relationship Id="rId5" Type="http://schemas.openxmlformats.org/officeDocument/2006/relationships/image" Target="../media/image40.jpeg"/><Relationship Id="rId4" Type="http://schemas.openxmlformats.org/officeDocument/2006/relationships/image" Target="../media/image39.jpe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hyperlink" Target="http://wiki.siframework.org/Structured+Data+Capture+Meeting+Artifacts" TargetMode="External"/><Relationship Id="rId2" Type="http://schemas.openxmlformats.org/officeDocument/2006/relationships/notesSlide" Target="../notesSlides/notesSlide41.xml"/><Relationship Id="rId1" Type="http://schemas.openxmlformats.org/officeDocument/2006/relationships/slideLayout" Target="../slideLayouts/slideLayout2.xml"/><Relationship Id="rId5" Type="http://schemas.openxmlformats.org/officeDocument/2006/relationships/slide" Target="slide34.xml"/><Relationship Id="rId4" Type="http://schemas.openxmlformats.org/officeDocument/2006/relationships/hyperlink" Target="http://www.pso.ahrq.gov/formats/commonfmt.htm" TargetMode="External"/></Relationships>
</file>

<file path=ppt/slides/_rels/slide42.xml.rels><?xml version="1.0" encoding="UTF-8" standalone="yes"?>
<Relationships xmlns="http://schemas.openxmlformats.org/package/2006/relationships"><Relationship Id="rId3" Type="http://schemas.openxmlformats.org/officeDocument/2006/relationships/hyperlink" Target="mailto:LaVerne.Perlie@hhs.gov?subject=LaVerne%20Perlie's%20Email%20Address" TargetMode="External"/><Relationship Id="rId2" Type="http://schemas.openxmlformats.org/officeDocument/2006/relationships/notesSlide" Target="../notesSlides/notesSlide42.xml"/><Relationship Id="rId1" Type="http://schemas.openxmlformats.org/officeDocument/2006/relationships/slideLayout" Target="../slideLayouts/slideLayout2.xml"/><Relationship Id="rId6" Type="http://schemas.openxmlformats.org/officeDocument/2006/relationships/hyperlink" Target="http://www.healthit.hhs.gov/" TargetMode="External"/><Relationship Id="rId5" Type="http://schemas.openxmlformats.org/officeDocument/2006/relationships/hyperlink" Target="mailto:DavidR.Hunt@hhs.gov?subject=David%20Hunt's%20Email%20Address" TargetMode="External"/><Relationship Id="rId4" Type="http://schemas.openxmlformats.org/officeDocument/2006/relationships/hyperlink" Target="mailto:Sandra.Rausch@hhs.gov?subject=Sandra%20Rausch's%20Email%20Address%20" TargetMode="External"/></Relationships>
</file>

<file path=ppt/slides/_rels/slide43.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hyperlink" Target="http://hitrc-collaborative.org/confluence/display/rec/Overcoming+Meaningful+Use+Barriers+-+Solutions+from+the+Field" TargetMode="External"/><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gif"/><Relationship Id="rId10" Type="http://schemas.openxmlformats.org/officeDocument/2006/relationships/image" Target="../media/image13.jpeg"/><Relationship Id="rId4" Type="http://schemas.openxmlformats.org/officeDocument/2006/relationships/image" Target="../media/image7.jpeg"/><Relationship Id="rId9" Type="http://schemas.openxmlformats.org/officeDocument/2006/relationships/image" Target="../media/image12.jpeg"/></Relationships>
</file>

<file path=ppt/slides/_rels/slide7.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hyperlink" Target="http://www.bing.com/images/search?q=hhs+logo+2013&amp;id=349FE2D7F5051ABC43E634D0405323001DDD9570&amp;FORM=IQFRBA" TargetMode="External"/><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23.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 Id="rId14" Type="http://schemas.openxmlformats.org/officeDocument/2006/relationships/image" Target="../media/image24.jpeg"/></Relationships>
</file>

<file path=ppt/slides/_rels/slide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Weekly Webinar Series Title Page "/>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1000"/>
            <a:ext cx="9144000" cy="6858000"/>
          </a:xfrm>
          <a:prstGeom prst="rect">
            <a:avLst/>
          </a:prstGeom>
        </p:spPr>
      </p:pic>
      <p:sp>
        <p:nvSpPr>
          <p:cNvPr id="9" name="Title 8"/>
          <p:cNvSpPr>
            <a:spLocks noGrp="1"/>
          </p:cNvSpPr>
          <p:nvPr>
            <p:ph type="ctrTitle"/>
          </p:nvPr>
        </p:nvSpPr>
        <p:spPr>
          <a:xfrm>
            <a:off x="685800" y="2286001"/>
            <a:ext cx="8458200" cy="1143000"/>
          </a:xfrm>
        </p:spPr>
        <p:txBody>
          <a:bodyPr anchor="t" anchorCtr="0">
            <a:noAutofit/>
          </a:bodyPr>
          <a:lstStyle/>
          <a:p>
            <a:pPr>
              <a:lnSpc>
                <a:spcPct val="70000"/>
              </a:lnSpc>
            </a:pPr>
            <a:r>
              <a:rPr lang="en-US" sz="4000" dirty="0" smtClean="0">
                <a:solidFill>
                  <a:schemeClr val="accent2">
                    <a:lumMod val="50000"/>
                  </a:schemeClr>
                </a:solidFill>
              </a:rPr>
              <a:t>Weekly Webinar Series</a:t>
            </a:r>
            <a:br>
              <a:rPr lang="en-US" sz="4000" dirty="0" smtClean="0">
                <a:solidFill>
                  <a:schemeClr val="accent2">
                    <a:lumMod val="50000"/>
                  </a:schemeClr>
                </a:solidFill>
              </a:rPr>
            </a:br>
            <a:r>
              <a:rPr lang="en-US" sz="4000" b="0" dirty="0" smtClean="0">
                <a:solidFill>
                  <a:schemeClr val="accent2">
                    <a:lumMod val="50000"/>
                  </a:schemeClr>
                </a:solidFill>
              </a:rPr>
              <a:t>Overcoming Meaningful Use Barriers: Solutions from the Field</a:t>
            </a:r>
            <a:endParaRPr lang="en-US" sz="4000" b="0" i="1" dirty="0">
              <a:solidFill>
                <a:schemeClr val="accent2">
                  <a:lumMod val="50000"/>
                </a:schemeClr>
              </a:solidFill>
            </a:endParaRPr>
          </a:p>
        </p:txBody>
      </p:sp>
      <p:sp>
        <p:nvSpPr>
          <p:cNvPr id="7" name="Subtitle 6"/>
          <p:cNvSpPr>
            <a:spLocks noGrp="1"/>
          </p:cNvSpPr>
          <p:nvPr>
            <p:ph type="subTitle" idx="1"/>
          </p:nvPr>
        </p:nvSpPr>
        <p:spPr>
          <a:xfrm>
            <a:off x="685800" y="4038600"/>
            <a:ext cx="7024359" cy="787190"/>
          </a:xfrm>
        </p:spPr>
        <p:txBody>
          <a:bodyPr>
            <a:noAutofit/>
          </a:bodyPr>
          <a:lstStyle/>
          <a:p>
            <a:pPr algn="l">
              <a:lnSpc>
                <a:spcPct val="70000"/>
              </a:lnSpc>
            </a:pPr>
            <a:r>
              <a:rPr lang="en-US" dirty="0" smtClean="0">
                <a:solidFill>
                  <a:schemeClr val="tx1"/>
                </a:solidFill>
              </a:rPr>
              <a:t>The Officer of the National Coordinator’s Health </a:t>
            </a:r>
            <a:r>
              <a:rPr lang="en-US" dirty="0">
                <a:solidFill>
                  <a:schemeClr val="tx1"/>
                </a:solidFill>
              </a:rPr>
              <a:t>IT Patient Safety Action &amp; Surveillance Plan</a:t>
            </a:r>
            <a:endParaRPr lang="en-US" b="1" dirty="0">
              <a:solidFill>
                <a:schemeClr val="accent2">
                  <a:lumMod val="50000"/>
                </a:schemeClr>
              </a:solidFill>
            </a:endParaRPr>
          </a:p>
        </p:txBody>
      </p:sp>
      <p:sp>
        <p:nvSpPr>
          <p:cNvPr id="11" name="Subtitle 6"/>
          <p:cNvSpPr txBox="1">
            <a:spLocks/>
          </p:cNvSpPr>
          <p:nvPr/>
        </p:nvSpPr>
        <p:spPr>
          <a:xfrm>
            <a:off x="685800" y="5314650"/>
            <a:ext cx="7024359" cy="343501"/>
          </a:xfrm>
          <a:prstGeom prst="rect">
            <a:avLst/>
          </a:prstGeom>
        </p:spPr>
        <p:txBody>
          <a:bodyPr vert="horz" lIns="91440" tIns="45720" rIns="91440" bIns="45720" rtlCol="0">
            <a:noAutofit/>
          </a:bodyPr>
          <a:lstStyle>
            <a:lvl1pPr indent="0">
              <a:lnSpc>
                <a:spcPct val="70000"/>
              </a:lnSpc>
              <a:spcBef>
                <a:spcPct val="20000"/>
              </a:spcBef>
              <a:buFont typeface="Arial" pitchFamily="34" charset="0"/>
              <a:buNone/>
              <a:defRPr sz="2800" b="1">
                <a:solidFill>
                  <a:schemeClr val="tx2">
                    <a:lumMod val="75000"/>
                  </a:schemeClr>
                </a:solidFill>
                <a:latin typeface="Arial" pitchFamily="34" charset="0"/>
                <a:cs typeface="Arial" pitchFamily="34" charset="0"/>
              </a:defRPr>
            </a:lvl1pPr>
            <a:lvl2pPr indent="0" algn="ctr">
              <a:spcBef>
                <a:spcPct val="20000"/>
              </a:spcBef>
              <a:buFont typeface="Arial" pitchFamily="34" charset="0"/>
              <a:buNone/>
              <a:defRPr sz="2400">
                <a:solidFill>
                  <a:schemeClr val="tx1">
                    <a:tint val="75000"/>
                  </a:schemeClr>
                </a:solidFill>
                <a:latin typeface="Arial" pitchFamily="34" charset="0"/>
                <a:cs typeface="Arial" pitchFamily="34" charset="0"/>
              </a:defRPr>
            </a:lvl2pPr>
            <a:lvl3pPr indent="0" algn="ctr">
              <a:spcBef>
                <a:spcPct val="20000"/>
              </a:spcBef>
              <a:buFont typeface="Arial" pitchFamily="34" charset="0"/>
              <a:buNone/>
              <a:defRPr sz="2000">
                <a:solidFill>
                  <a:schemeClr val="tx1">
                    <a:tint val="75000"/>
                  </a:schemeClr>
                </a:solidFill>
                <a:latin typeface="Arial" pitchFamily="34" charset="0"/>
                <a:cs typeface="Arial" pitchFamily="34" charset="0"/>
              </a:defRPr>
            </a:lvl3pPr>
            <a:lvl4pPr indent="0" algn="ctr">
              <a:spcBef>
                <a:spcPct val="20000"/>
              </a:spcBef>
              <a:buFont typeface="Arial" pitchFamily="34" charset="0"/>
              <a:buNone/>
              <a:defRPr>
                <a:solidFill>
                  <a:schemeClr val="tx1">
                    <a:tint val="75000"/>
                  </a:schemeClr>
                </a:solidFill>
                <a:latin typeface="Arial" pitchFamily="34" charset="0"/>
                <a:cs typeface="Arial" pitchFamily="34" charset="0"/>
              </a:defRPr>
            </a:lvl4pPr>
            <a:lvl5pPr indent="0" algn="ctr">
              <a:spcBef>
                <a:spcPct val="20000"/>
              </a:spcBef>
              <a:buFont typeface="Arial" pitchFamily="34" charset="0"/>
              <a:buNone/>
              <a:defRPr>
                <a:solidFill>
                  <a:schemeClr val="tx1">
                    <a:tint val="75000"/>
                  </a:schemeClr>
                </a:solidFill>
                <a:latin typeface="Arial" pitchFamily="34" charset="0"/>
                <a:cs typeface="Arial" pitchFamily="34" charset="0"/>
              </a:defRPr>
            </a:lvl5pPr>
            <a:lvl6pPr indent="0" algn="ctr">
              <a:spcBef>
                <a:spcPct val="20000"/>
              </a:spcBef>
              <a:buFont typeface="Arial" pitchFamily="34" charset="0"/>
              <a:buNone/>
              <a:defRPr sz="2000">
                <a:solidFill>
                  <a:schemeClr val="tx1">
                    <a:tint val="75000"/>
                  </a:schemeClr>
                </a:solidFill>
              </a:defRPr>
            </a:lvl6pPr>
            <a:lvl7pPr indent="0" algn="ctr">
              <a:spcBef>
                <a:spcPct val="20000"/>
              </a:spcBef>
              <a:buFont typeface="Arial" pitchFamily="34" charset="0"/>
              <a:buNone/>
              <a:defRPr sz="2000">
                <a:solidFill>
                  <a:schemeClr val="tx1">
                    <a:tint val="75000"/>
                  </a:schemeClr>
                </a:solidFill>
              </a:defRPr>
            </a:lvl7pPr>
            <a:lvl8pPr indent="0" algn="ctr">
              <a:spcBef>
                <a:spcPct val="20000"/>
              </a:spcBef>
              <a:buFont typeface="Arial" pitchFamily="34" charset="0"/>
              <a:buNone/>
              <a:defRPr sz="2000">
                <a:solidFill>
                  <a:schemeClr val="tx1">
                    <a:tint val="75000"/>
                  </a:schemeClr>
                </a:solidFill>
              </a:defRPr>
            </a:lvl8pPr>
            <a:lvl9pPr indent="0" algn="ctr">
              <a:spcBef>
                <a:spcPct val="20000"/>
              </a:spcBef>
              <a:buFont typeface="Arial" pitchFamily="34" charset="0"/>
              <a:buNone/>
              <a:defRPr sz="2000">
                <a:solidFill>
                  <a:schemeClr val="tx1">
                    <a:tint val="75000"/>
                  </a:schemeClr>
                </a:solidFill>
              </a:defRPr>
            </a:lvl9pPr>
          </a:lstStyle>
          <a:p>
            <a:r>
              <a:rPr lang="en-US" sz="2000" dirty="0" smtClean="0">
                <a:solidFill>
                  <a:schemeClr val="accent2">
                    <a:lumMod val="50000"/>
                  </a:schemeClr>
                </a:solidFill>
              </a:rPr>
              <a:t>11/1/2013</a:t>
            </a:r>
            <a:endParaRPr lang="en-US" sz="2000" dirty="0">
              <a:solidFill>
                <a:schemeClr val="accent2">
                  <a:lumMod val="50000"/>
                </a:schemeClr>
              </a:solidFill>
            </a:endParaRPr>
          </a:p>
        </p:txBody>
      </p:sp>
    </p:spTree>
    <p:extLst>
      <p:ext uri="{BB962C8B-B14F-4D97-AF65-F5344CB8AC3E}">
        <p14:creationId xmlns:p14="http://schemas.microsoft.com/office/powerpoint/2010/main" val="424470623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Section 3001… Continued </a:t>
            </a:r>
            <a:endParaRPr lang="en-US" dirty="0"/>
          </a:p>
        </p:txBody>
      </p:sp>
      <p:sp>
        <p:nvSpPr>
          <p:cNvPr id="3" name="Content Placeholder 2"/>
          <p:cNvSpPr>
            <a:spLocks noGrp="1"/>
          </p:cNvSpPr>
          <p:nvPr>
            <p:ph idx="1"/>
          </p:nvPr>
        </p:nvSpPr>
        <p:spPr/>
        <p:txBody>
          <a:bodyPr/>
          <a:lstStyle/>
          <a:p>
            <a:pPr marL="457200" indent="-457200">
              <a:buClr>
                <a:schemeClr val="tx1"/>
              </a:buClr>
              <a:buFont typeface="+mj-lt"/>
              <a:buAutoNum type="arabicParenR"/>
            </a:pPr>
            <a:r>
              <a:rPr lang="en-US" dirty="0" smtClean="0">
                <a:solidFill>
                  <a:srgbClr val="ED1C24"/>
                </a:solidFill>
              </a:rPr>
              <a:t>Promotes</a:t>
            </a:r>
            <a:r>
              <a:rPr lang="en-US" dirty="0" smtClean="0"/>
              <a:t> early detection, </a:t>
            </a:r>
            <a:r>
              <a:rPr lang="en-US" dirty="0" smtClean="0">
                <a:solidFill>
                  <a:srgbClr val="ED1C24"/>
                </a:solidFill>
              </a:rPr>
              <a:t>prevention</a:t>
            </a:r>
            <a:r>
              <a:rPr lang="en-US" dirty="0" smtClean="0"/>
              <a:t> and </a:t>
            </a:r>
            <a:r>
              <a:rPr lang="en-US" dirty="0" smtClean="0">
                <a:solidFill>
                  <a:srgbClr val="ED1C24"/>
                </a:solidFill>
              </a:rPr>
              <a:t>management</a:t>
            </a:r>
            <a:r>
              <a:rPr lang="en-US" dirty="0" smtClean="0"/>
              <a:t> of chronic diseases…</a:t>
            </a:r>
          </a:p>
          <a:p>
            <a:pPr marL="457200" indent="-457200">
              <a:buClr>
                <a:schemeClr val="tx1"/>
              </a:buClr>
              <a:buFont typeface="+mj-lt"/>
              <a:buAutoNum type="arabicParenR"/>
            </a:pPr>
            <a:r>
              <a:rPr lang="en-US" dirty="0" smtClean="0">
                <a:solidFill>
                  <a:srgbClr val="ED1C24"/>
                </a:solidFill>
              </a:rPr>
              <a:t>Promotes</a:t>
            </a:r>
            <a:r>
              <a:rPr lang="en-US" dirty="0" smtClean="0"/>
              <a:t> a more effective </a:t>
            </a:r>
            <a:r>
              <a:rPr lang="en-US" dirty="0" smtClean="0">
                <a:solidFill>
                  <a:srgbClr val="ED1C24"/>
                </a:solidFill>
              </a:rPr>
              <a:t>marketplace</a:t>
            </a:r>
            <a:r>
              <a:rPr lang="en-US" dirty="0" smtClean="0"/>
              <a:t>, greater </a:t>
            </a:r>
            <a:r>
              <a:rPr lang="en-US" dirty="0" smtClean="0">
                <a:solidFill>
                  <a:srgbClr val="ED1C24"/>
                </a:solidFill>
              </a:rPr>
              <a:t>competition</a:t>
            </a:r>
            <a:r>
              <a:rPr lang="en-US" dirty="0" smtClean="0"/>
              <a:t>, greater systems </a:t>
            </a:r>
            <a:r>
              <a:rPr lang="en-US" dirty="0" smtClean="0">
                <a:solidFill>
                  <a:srgbClr val="ED1C24"/>
                </a:solidFill>
              </a:rPr>
              <a:t>analysis</a:t>
            </a:r>
            <a:r>
              <a:rPr lang="en-US" dirty="0" smtClean="0"/>
              <a:t>, increased consumer </a:t>
            </a:r>
            <a:r>
              <a:rPr lang="en-US" dirty="0" smtClean="0">
                <a:solidFill>
                  <a:srgbClr val="ED1C24"/>
                </a:solidFill>
              </a:rPr>
              <a:t>choice</a:t>
            </a:r>
            <a:r>
              <a:rPr lang="en-US" dirty="0" smtClean="0"/>
              <a:t>, and improved </a:t>
            </a:r>
            <a:r>
              <a:rPr lang="en-US" dirty="0" smtClean="0">
                <a:solidFill>
                  <a:srgbClr val="ED1C24"/>
                </a:solidFill>
              </a:rPr>
              <a:t>outcomes</a:t>
            </a:r>
            <a:r>
              <a:rPr lang="en-US" dirty="0" smtClean="0"/>
              <a:t> in healthcare services… </a:t>
            </a:r>
          </a:p>
          <a:p>
            <a:pPr marL="457200" indent="-457200">
              <a:buClr>
                <a:schemeClr val="tx1"/>
              </a:buClr>
              <a:buFont typeface="+mj-lt"/>
              <a:buAutoNum type="arabicParenR"/>
            </a:pPr>
            <a:r>
              <a:rPr lang="en-US" dirty="0" smtClean="0">
                <a:solidFill>
                  <a:srgbClr val="ED1C24"/>
                </a:solidFill>
              </a:rPr>
              <a:t>Improves</a:t>
            </a:r>
            <a:r>
              <a:rPr lang="en-US" dirty="0" smtClean="0"/>
              <a:t> efforts to </a:t>
            </a:r>
            <a:r>
              <a:rPr lang="en-US" dirty="0" smtClean="0">
                <a:solidFill>
                  <a:srgbClr val="ED1C24"/>
                </a:solidFill>
              </a:rPr>
              <a:t>reduce</a:t>
            </a:r>
            <a:r>
              <a:rPr lang="en-US" dirty="0" smtClean="0"/>
              <a:t> health </a:t>
            </a:r>
            <a:r>
              <a:rPr lang="en-US" dirty="0" smtClean="0">
                <a:solidFill>
                  <a:srgbClr val="ED1C24"/>
                </a:solidFill>
              </a:rPr>
              <a:t>disparities</a:t>
            </a:r>
            <a:r>
              <a:rPr lang="en-US" dirty="0" smtClean="0"/>
              <a:t>… </a:t>
            </a:r>
          </a:p>
          <a:p>
            <a:pPr marL="0" indent="0">
              <a:buNone/>
            </a:pPr>
            <a:endParaRPr lang="en-US" dirty="0"/>
          </a:p>
        </p:txBody>
      </p:sp>
      <p:sp>
        <p:nvSpPr>
          <p:cNvPr id="4" name="Slide Number Placeholder 3"/>
          <p:cNvSpPr>
            <a:spLocks noGrp="1"/>
          </p:cNvSpPr>
          <p:nvPr>
            <p:ph type="sldNum" sz="quarter" idx="12"/>
          </p:nvPr>
        </p:nvSpPr>
        <p:spPr/>
        <p:txBody>
          <a:bodyPr/>
          <a:lstStyle/>
          <a:p>
            <a:fld id="{D04207AB-DC8F-4E13-8DC0-6025F5BF10CE}" type="slidenum">
              <a:rPr lang="en-US" smtClean="0"/>
              <a:pPr/>
              <a:t>9</a:t>
            </a:fld>
            <a:endParaRPr lang="en-US"/>
          </a:p>
        </p:txBody>
      </p:sp>
    </p:spTree>
    <p:extLst>
      <p:ext uri="{BB962C8B-B14F-4D97-AF65-F5344CB8AC3E}">
        <p14:creationId xmlns:p14="http://schemas.microsoft.com/office/powerpoint/2010/main" val="182871216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76200" y="76200"/>
            <a:ext cx="6248400" cy="1020762"/>
          </a:xfrm>
        </p:spPr>
        <p:txBody>
          <a:bodyPr/>
          <a:lstStyle/>
          <a:p>
            <a:r>
              <a:rPr lang="en-US" dirty="0" smtClean="0"/>
              <a:t>OCMO Vision and Mission</a:t>
            </a:r>
            <a:endParaRPr lang="en-US" dirty="0"/>
          </a:p>
        </p:txBody>
      </p:sp>
      <p:sp>
        <p:nvSpPr>
          <p:cNvPr id="2" name="Content Placeholder 1"/>
          <p:cNvSpPr>
            <a:spLocks noGrp="1"/>
          </p:cNvSpPr>
          <p:nvPr>
            <p:ph idx="1"/>
          </p:nvPr>
        </p:nvSpPr>
        <p:spPr/>
        <p:txBody>
          <a:bodyPr>
            <a:normAutofit/>
          </a:bodyPr>
          <a:lstStyle/>
          <a:p>
            <a:pPr>
              <a:buNone/>
            </a:pPr>
            <a:r>
              <a:rPr lang="en-US" b="1" dirty="0"/>
              <a:t>VISION</a:t>
            </a:r>
            <a:endParaRPr lang="en-US" dirty="0"/>
          </a:p>
          <a:p>
            <a:r>
              <a:rPr lang="en-US" dirty="0" smtClean="0"/>
              <a:t>The </a:t>
            </a:r>
            <a:r>
              <a:rPr lang="en-US" dirty="0"/>
              <a:t>Office of the Chief Medical </a:t>
            </a:r>
            <a:r>
              <a:rPr lang="en-US" dirty="0" smtClean="0"/>
              <a:t>Officer (OCMO) </a:t>
            </a:r>
            <a:r>
              <a:rPr lang="en-US" dirty="0"/>
              <a:t>champions innovation and meaningful use of health IT to improve the health experience for all Americans.</a:t>
            </a:r>
          </a:p>
          <a:p>
            <a:pPr>
              <a:buNone/>
            </a:pPr>
            <a:endParaRPr lang="en-US" dirty="0"/>
          </a:p>
          <a:p>
            <a:pPr>
              <a:buNone/>
            </a:pPr>
            <a:r>
              <a:rPr lang="en-US" b="1" dirty="0"/>
              <a:t>MISSION</a:t>
            </a:r>
            <a:endParaRPr lang="en-US" dirty="0"/>
          </a:p>
          <a:p>
            <a:r>
              <a:rPr lang="en-US" dirty="0" smtClean="0"/>
              <a:t>The </a:t>
            </a:r>
            <a:r>
              <a:rPr lang="en-US" dirty="0"/>
              <a:t>Office of the Chief Medical Officer provides the clinical perspective within the Office of the National Coordinator for Health IT </a:t>
            </a:r>
            <a:r>
              <a:rPr lang="en-US" dirty="0" smtClean="0"/>
              <a:t>(ONC) and </a:t>
            </a:r>
            <a:r>
              <a:rPr lang="en-US" dirty="0"/>
              <a:t>engages stakeholders, promoting the meaningful use of health IT to improve quality, safety and user experience. </a:t>
            </a:r>
          </a:p>
          <a:p>
            <a:endParaRPr lang="en-US" dirty="0"/>
          </a:p>
        </p:txBody>
      </p:sp>
      <p:sp>
        <p:nvSpPr>
          <p:cNvPr id="6" name="Slide Number Placeholder 5"/>
          <p:cNvSpPr>
            <a:spLocks noGrp="1"/>
          </p:cNvSpPr>
          <p:nvPr>
            <p:ph type="sldNum" sz="quarter" idx="12"/>
          </p:nvPr>
        </p:nvSpPr>
        <p:spPr/>
        <p:txBody>
          <a:bodyPr/>
          <a:lstStyle/>
          <a:p>
            <a:fld id="{D04207AB-DC8F-4E13-8DC0-6025F5BF10CE}" type="slidenum">
              <a:rPr lang="en-US" smtClean="0"/>
              <a:pPr/>
              <a:t>10</a:t>
            </a:fld>
            <a:endParaRPr lang="en-US" dirty="0"/>
          </a:p>
        </p:txBody>
      </p:sp>
    </p:spTree>
    <p:extLst>
      <p:ext uri="{BB962C8B-B14F-4D97-AF65-F5344CB8AC3E}">
        <p14:creationId xmlns:p14="http://schemas.microsoft.com/office/powerpoint/2010/main" val="1895021603"/>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solidFill>
                  <a:schemeClr val="bg1"/>
                </a:solidFill>
              </a:rPr>
              <a:t>OCMO Areas of Focus</a:t>
            </a:r>
            <a:endParaRPr lang="en-US" sz="3200" dirty="0">
              <a:solidFill>
                <a:schemeClr val="bg1"/>
              </a:solidFill>
            </a:endParaRPr>
          </a:p>
        </p:txBody>
      </p:sp>
      <p:sp>
        <p:nvSpPr>
          <p:cNvPr id="3" name="Content Placeholder 2"/>
          <p:cNvSpPr>
            <a:spLocks noGrp="1"/>
          </p:cNvSpPr>
          <p:nvPr>
            <p:ph idx="1"/>
          </p:nvPr>
        </p:nvSpPr>
        <p:spPr>
          <a:solidFill>
            <a:schemeClr val="accent4">
              <a:lumMod val="40000"/>
              <a:lumOff val="60000"/>
            </a:schemeClr>
          </a:solidFill>
        </p:spPr>
        <p:txBody>
          <a:bodyPr/>
          <a:lstStyle/>
          <a:p>
            <a:pPr marL="0" indent="0">
              <a:buNone/>
            </a:pPr>
            <a:r>
              <a:rPr lang="en-US" b="1" dirty="0" smtClean="0"/>
              <a:t>OCMO focuses on five primary areas including: </a:t>
            </a:r>
          </a:p>
          <a:p>
            <a:r>
              <a:rPr lang="en-US" b="1" dirty="0" smtClean="0"/>
              <a:t>Patient </a:t>
            </a:r>
            <a:r>
              <a:rPr lang="en-US" b="1" dirty="0"/>
              <a:t>Safety</a:t>
            </a:r>
          </a:p>
          <a:p>
            <a:r>
              <a:rPr lang="en-US" dirty="0" smtClean="0"/>
              <a:t>Clinical Decision Support</a:t>
            </a:r>
            <a:endParaRPr lang="en-US" dirty="0"/>
          </a:p>
          <a:p>
            <a:r>
              <a:rPr lang="en-US" dirty="0"/>
              <a:t>Quality Improvement</a:t>
            </a:r>
          </a:p>
          <a:p>
            <a:r>
              <a:rPr lang="en-US" dirty="0"/>
              <a:t>Usability</a:t>
            </a:r>
          </a:p>
          <a:p>
            <a:r>
              <a:rPr lang="en-US" dirty="0"/>
              <a:t>Health IT Adoption</a:t>
            </a:r>
          </a:p>
          <a:p>
            <a:endParaRPr lang="en-US" dirty="0"/>
          </a:p>
        </p:txBody>
      </p:sp>
      <p:sp>
        <p:nvSpPr>
          <p:cNvPr id="6" name="Slide Number Placeholder 5"/>
          <p:cNvSpPr>
            <a:spLocks noGrp="1"/>
          </p:cNvSpPr>
          <p:nvPr>
            <p:ph type="sldNum" sz="quarter" idx="12"/>
          </p:nvPr>
        </p:nvSpPr>
        <p:spPr/>
        <p:txBody>
          <a:bodyPr/>
          <a:lstStyle/>
          <a:p>
            <a:fld id="{D04207AB-DC8F-4E13-8DC0-6025F5BF10CE}" type="slidenum">
              <a:rPr lang="en-US" smtClean="0"/>
              <a:pPr/>
              <a:t>11</a:t>
            </a:fld>
            <a:endParaRPr lang="en-US" dirty="0"/>
          </a:p>
        </p:txBody>
      </p:sp>
    </p:spTree>
    <p:extLst>
      <p:ext uri="{BB962C8B-B14F-4D97-AF65-F5344CB8AC3E}">
        <p14:creationId xmlns:p14="http://schemas.microsoft.com/office/powerpoint/2010/main" val="83195175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200" dirty="0" smtClean="0">
                <a:solidFill>
                  <a:schemeClr val="bg1"/>
                </a:solidFill>
              </a:rPr>
              <a:t>OCMO Leadership Strategies</a:t>
            </a:r>
            <a:endParaRPr lang="en-US" sz="3200" dirty="0">
              <a:solidFill>
                <a:schemeClr val="bg1"/>
              </a:solidFill>
            </a:endParaRPr>
          </a:p>
        </p:txBody>
      </p:sp>
      <p:sp>
        <p:nvSpPr>
          <p:cNvPr id="3" name="Content Placeholder 2"/>
          <p:cNvSpPr>
            <a:spLocks noGrp="1"/>
          </p:cNvSpPr>
          <p:nvPr>
            <p:ph idx="1"/>
          </p:nvPr>
        </p:nvSpPr>
        <p:spPr>
          <a:solidFill>
            <a:schemeClr val="accent4">
              <a:lumMod val="40000"/>
              <a:lumOff val="60000"/>
            </a:schemeClr>
          </a:solidFill>
        </p:spPr>
        <p:txBody>
          <a:bodyPr/>
          <a:lstStyle/>
          <a:p>
            <a:pPr marL="0" indent="0">
              <a:buNone/>
            </a:pPr>
            <a:r>
              <a:rPr lang="en-US" b="1" dirty="0" smtClean="0"/>
              <a:t>Effective leadership strategies include: </a:t>
            </a:r>
          </a:p>
          <a:p>
            <a:r>
              <a:rPr lang="en-US" dirty="0" smtClean="0"/>
              <a:t>Coordination</a:t>
            </a:r>
          </a:p>
          <a:p>
            <a:r>
              <a:rPr lang="en-US" dirty="0" smtClean="0"/>
              <a:t>Consultation </a:t>
            </a:r>
          </a:p>
          <a:p>
            <a:r>
              <a:rPr lang="en-US" dirty="0" smtClean="0"/>
              <a:t>Collaboration </a:t>
            </a:r>
            <a:endParaRPr lang="en-US" dirty="0"/>
          </a:p>
        </p:txBody>
      </p:sp>
      <p:sp>
        <p:nvSpPr>
          <p:cNvPr id="6" name="Slide Number Placeholder 5"/>
          <p:cNvSpPr>
            <a:spLocks noGrp="1"/>
          </p:cNvSpPr>
          <p:nvPr>
            <p:ph type="sldNum" sz="quarter" idx="12"/>
          </p:nvPr>
        </p:nvSpPr>
        <p:spPr/>
        <p:txBody>
          <a:bodyPr/>
          <a:lstStyle/>
          <a:p>
            <a:fld id="{D04207AB-DC8F-4E13-8DC0-6025F5BF10CE}" type="slidenum">
              <a:rPr lang="en-US" smtClean="0"/>
              <a:pPr/>
              <a:t>12</a:t>
            </a:fld>
            <a:endParaRPr lang="en-US" dirty="0"/>
          </a:p>
        </p:txBody>
      </p:sp>
    </p:spTree>
    <p:extLst>
      <p:ext uri="{BB962C8B-B14F-4D97-AF65-F5344CB8AC3E}">
        <p14:creationId xmlns:p14="http://schemas.microsoft.com/office/powerpoint/2010/main" val="35996065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200" dirty="0" smtClean="0">
                <a:solidFill>
                  <a:schemeClr val="bg1"/>
                </a:solidFill>
              </a:rPr>
              <a:t>Institute of Medicine (IOM) Health IT &amp; Patient Safety</a:t>
            </a:r>
            <a:endParaRPr lang="en-US" sz="3200" dirty="0">
              <a:solidFill>
                <a:schemeClr val="bg1"/>
              </a:solidFill>
            </a:endParaRPr>
          </a:p>
        </p:txBody>
      </p:sp>
      <p:sp>
        <p:nvSpPr>
          <p:cNvPr id="5" name="Content Placeholder 4"/>
          <p:cNvSpPr>
            <a:spLocks noGrp="1"/>
          </p:cNvSpPr>
          <p:nvPr>
            <p:ph sz="half" idx="1"/>
          </p:nvPr>
        </p:nvSpPr>
        <p:spPr/>
        <p:txBody>
          <a:bodyPr/>
          <a:lstStyle/>
          <a:p>
            <a:r>
              <a:rPr lang="en-US" dirty="0" smtClean="0"/>
              <a:t>Commissioned by ONC</a:t>
            </a:r>
          </a:p>
          <a:p>
            <a:r>
              <a:rPr lang="en-US" dirty="0" smtClean="0"/>
              <a:t>10 Recommendations</a:t>
            </a:r>
          </a:p>
          <a:p>
            <a:r>
              <a:rPr lang="en-US" dirty="0" smtClean="0"/>
              <a:t>Published Nov. 2011</a:t>
            </a:r>
          </a:p>
          <a:p>
            <a:r>
              <a:rPr lang="en-US" dirty="0" smtClean="0"/>
              <a:t>ONC recommendations </a:t>
            </a:r>
          </a:p>
          <a:p>
            <a:endParaRPr lang="en-US" dirty="0" smtClean="0"/>
          </a:p>
          <a:p>
            <a:endParaRPr lang="en-US" dirty="0"/>
          </a:p>
        </p:txBody>
      </p:sp>
      <p:pic>
        <p:nvPicPr>
          <p:cNvPr id="9" name="Content Placeholder 8" descr="Health IT Patient Safety Plan Cover Page"/>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4943190" y="1295400"/>
            <a:ext cx="3448620" cy="4525963"/>
          </a:xfrm>
        </p:spPr>
      </p:pic>
      <p:sp>
        <p:nvSpPr>
          <p:cNvPr id="7" name="Slide Number Placeholder 6"/>
          <p:cNvSpPr>
            <a:spLocks noGrp="1"/>
          </p:cNvSpPr>
          <p:nvPr>
            <p:ph type="sldNum" sz="quarter" idx="12"/>
          </p:nvPr>
        </p:nvSpPr>
        <p:spPr/>
        <p:txBody>
          <a:bodyPr/>
          <a:lstStyle/>
          <a:p>
            <a:fld id="{D04207AB-DC8F-4E13-8DC0-6025F5BF10CE}" type="slidenum">
              <a:rPr lang="en-US" smtClean="0"/>
              <a:pPr/>
              <a:t>13</a:t>
            </a:fld>
            <a:endParaRPr lang="en-US" dirty="0"/>
          </a:p>
        </p:txBody>
      </p:sp>
    </p:spTree>
    <p:extLst>
      <p:ext uri="{BB962C8B-B14F-4D97-AF65-F5344CB8AC3E}">
        <p14:creationId xmlns:p14="http://schemas.microsoft.com/office/powerpoint/2010/main" val="316890458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normAutofit/>
          </a:bodyPr>
          <a:lstStyle/>
          <a:p>
            <a:r>
              <a:rPr lang="en-US" sz="2400" dirty="0" smtClean="0"/>
              <a:t>Health Information Technology Patient Safety Action &amp; Surveillance Plan </a:t>
            </a:r>
            <a:endParaRPr lang="en-US" sz="2400" dirty="0"/>
          </a:p>
        </p:txBody>
      </p:sp>
      <p:sp>
        <p:nvSpPr>
          <p:cNvPr id="13" name="Content Placeholder 12"/>
          <p:cNvSpPr>
            <a:spLocks noGrp="1"/>
          </p:cNvSpPr>
          <p:nvPr>
            <p:ph idx="1"/>
          </p:nvPr>
        </p:nvSpPr>
        <p:spPr/>
        <p:txBody>
          <a:bodyPr/>
          <a:lstStyle/>
          <a:p>
            <a:endParaRPr lang="en-US"/>
          </a:p>
        </p:txBody>
      </p:sp>
      <p:sp>
        <p:nvSpPr>
          <p:cNvPr id="6" name="Slide Number Placeholder 5"/>
          <p:cNvSpPr>
            <a:spLocks noGrp="1"/>
          </p:cNvSpPr>
          <p:nvPr>
            <p:ph type="sldNum" sz="quarter" idx="12"/>
          </p:nvPr>
        </p:nvSpPr>
        <p:spPr/>
        <p:txBody>
          <a:bodyPr/>
          <a:lstStyle/>
          <a:p>
            <a:pPr>
              <a:defRPr/>
            </a:pPr>
            <a:fld id="{BACFA671-3809-4813-BDF2-7AF449A63211}" type="slidenum">
              <a:rPr lang="en-US" smtClean="0"/>
              <a:pPr>
                <a:defRPr/>
              </a:pPr>
              <a:t>14</a:t>
            </a:fld>
            <a:endParaRPr lang="en-US" dirty="0"/>
          </a:p>
        </p:txBody>
      </p:sp>
      <p:pic>
        <p:nvPicPr>
          <p:cNvPr id="19459" name="Picture 3" descr="Health Information Technology Patient Safety Action &amp; Surveillance Plan cover page&#10;"/>
          <p:cNvPicPr>
            <a:picLocks noChangeAspect="1" noChangeArrowheads="1"/>
          </p:cNvPicPr>
          <p:nvPr/>
        </p:nvPicPr>
        <p:blipFill>
          <a:blip r:embed="rId3" cstate="print"/>
          <a:srcRect/>
          <a:stretch>
            <a:fillRect/>
          </a:stretch>
        </p:blipFill>
        <p:spPr bwMode="auto">
          <a:xfrm>
            <a:off x="228600" y="1371600"/>
            <a:ext cx="5248275" cy="4987925"/>
          </a:xfrm>
          <a:prstGeom prst="rect">
            <a:avLst/>
          </a:prstGeom>
          <a:noFill/>
          <a:ln w="28575">
            <a:solidFill>
              <a:srgbClr val="056DB1"/>
            </a:solidFill>
            <a:miter lim="800000"/>
            <a:headEnd/>
            <a:tailEnd/>
          </a:ln>
        </p:spPr>
      </p:pic>
      <p:sp>
        <p:nvSpPr>
          <p:cNvPr id="19460" name="TextBox 4"/>
          <p:cNvSpPr txBox="1">
            <a:spLocks noChangeArrowheads="1"/>
          </p:cNvSpPr>
          <p:nvPr/>
        </p:nvSpPr>
        <p:spPr bwMode="auto">
          <a:xfrm>
            <a:off x="5791200" y="1343025"/>
            <a:ext cx="3124200" cy="5016500"/>
          </a:xfrm>
          <a:prstGeom prst="rect">
            <a:avLst/>
          </a:prstGeom>
          <a:noFill/>
          <a:ln w="9525">
            <a:noFill/>
            <a:miter lim="800000"/>
            <a:headEnd/>
            <a:tailEnd/>
          </a:ln>
        </p:spPr>
        <p:txBody>
          <a:bodyPr>
            <a:spAutoFit/>
          </a:bodyPr>
          <a:lstStyle/>
          <a:p>
            <a:pPr marL="179388" indent="-179388">
              <a:buFont typeface="Arial" pitchFamily="34" charset="0"/>
              <a:buChar char="•"/>
            </a:pPr>
            <a:r>
              <a:rPr lang="en-US" sz="2000" dirty="0">
                <a:latin typeface="Arial" pitchFamily="34" charset="0"/>
                <a:cs typeface="Arial" pitchFamily="34" charset="0"/>
              </a:rPr>
              <a:t>Addresses the role of health IT within HHS’s commitment to patient safety.</a:t>
            </a:r>
          </a:p>
          <a:p>
            <a:pPr marL="179388" indent="-179388"/>
            <a:r>
              <a:rPr lang="en-US" sz="2000" dirty="0">
                <a:latin typeface="Arial" pitchFamily="34" charset="0"/>
                <a:cs typeface="Arial" pitchFamily="34" charset="0"/>
              </a:rPr>
              <a:t> </a:t>
            </a:r>
          </a:p>
          <a:p>
            <a:pPr marL="179388" indent="-179388">
              <a:buFont typeface="Arial" pitchFamily="34" charset="0"/>
              <a:buChar char="•"/>
            </a:pPr>
            <a:r>
              <a:rPr lang="en-US" sz="2000" dirty="0">
                <a:latin typeface="Arial" pitchFamily="34" charset="0"/>
                <a:cs typeface="Arial" pitchFamily="34" charset="0"/>
              </a:rPr>
              <a:t>Responds to ONC sponsored IOM Report</a:t>
            </a:r>
          </a:p>
          <a:p>
            <a:pPr marL="179388" indent="-179388">
              <a:buFont typeface="Arial" pitchFamily="34" charset="0"/>
              <a:buChar char="•"/>
            </a:pPr>
            <a:endParaRPr lang="en-US" sz="2000" dirty="0">
              <a:latin typeface="Arial" pitchFamily="34" charset="0"/>
              <a:cs typeface="Arial" pitchFamily="34" charset="0"/>
            </a:endParaRPr>
          </a:p>
          <a:p>
            <a:pPr marL="179388" indent="-179388">
              <a:buFont typeface="Arial" pitchFamily="34" charset="0"/>
              <a:buChar char="•"/>
            </a:pPr>
            <a:r>
              <a:rPr lang="en-US" sz="2000" dirty="0">
                <a:latin typeface="Arial" pitchFamily="34" charset="0"/>
                <a:cs typeface="Arial" pitchFamily="34" charset="0"/>
              </a:rPr>
              <a:t>Builds upon existing authorities </a:t>
            </a:r>
          </a:p>
          <a:p>
            <a:pPr marL="179388" indent="-179388">
              <a:buFont typeface="Arial" pitchFamily="34" charset="0"/>
              <a:buChar char="•"/>
            </a:pPr>
            <a:endParaRPr lang="en-US" sz="2000" dirty="0">
              <a:latin typeface="Arial" pitchFamily="34" charset="0"/>
              <a:cs typeface="Arial" pitchFamily="34" charset="0"/>
            </a:endParaRPr>
          </a:p>
          <a:p>
            <a:pPr marL="179388" indent="-179388">
              <a:buFont typeface="Arial" pitchFamily="34" charset="0"/>
              <a:buChar char="•"/>
            </a:pPr>
            <a:r>
              <a:rPr lang="en-US" sz="2000" dirty="0">
                <a:latin typeface="Arial" pitchFamily="34" charset="0"/>
                <a:cs typeface="Arial" pitchFamily="34" charset="0"/>
              </a:rPr>
              <a:t>Seeks to strengthen patient safety efforts across government programs and the private sector </a:t>
            </a:r>
          </a:p>
        </p:txBody>
      </p:sp>
    </p:spTree>
    <p:extLst>
      <p:ext uri="{BB962C8B-B14F-4D97-AF65-F5344CB8AC3E}">
        <p14:creationId xmlns:p14="http://schemas.microsoft.com/office/powerpoint/2010/main" val="303576710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solidFill>
                  <a:schemeClr val="bg1"/>
                </a:solidFill>
              </a:rPr>
              <a:t>Objectives</a:t>
            </a:r>
            <a:endParaRPr lang="en-US" sz="3200" dirty="0">
              <a:solidFill>
                <a:schemeClr val="bg1"/>
              </a:solidFill>
            </a:endParaRPr>
          </a:p>
        </p:txBody>
      </p:sp>
      <p:sp>
        <p:nvSpPr>
          <p:cNvPr id="6" name="Slide Number Placeholder 5"/>
          <p:cNvSpPr>
            <a:spLocks noGrp="1"/>
          </p:cNvSpPr>
          <p:nvPr>
            <p:ph type="sldNum" sz="quarter" idx="12"/>
          </p:nvPr>
        </p:nvSpPr>
        <p:spPr/>
        <p:txBody>
          <a:bodyPr/>
          <a:lstStyle/>
          <a:p>
            <a:fld id="{D04207AB-DC8F-4E13-8DC0-6025F5BF10CE}" type="slidenum">
              <a:rPr lang="en-US" smtClean="0"/>
              <a:pPr/>
              <a:t>15</a:t>
            </a:fld>
            <a:endParaRPr lang="en-US" dirty="0"/>
          </a:p>
        </p:txBody>
      </p:sp>
      <p:pic>
        <p:nvPicPr>
          <p:cNvPr id="3074" name="Picture 2" descr="Health IT to make care safer"/>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990600" y="1371600"/>
            <a:ext cx="7167507"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descr="Improve the safe use of health I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981200" y="3048000"/>
            <a:ext cx="5105400" cy="2438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0657818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solidFill>
                  <a:schemeClr val="bg1"/>
                </a:solidFill>
              </a:rPr>
              <a:t>Health IT Patient Safety Goal</a:t>
            </a:r>
            <a:endParaRPr lang="en-US" sz="3200" dirty="0">
              <a:solidFill>
                <a:schemeClr val="bg1"/>
              </a:solidFill>
            </a:endParaRPr>
          </a:p>
        </p:txBody>
      </p:sp>
      <p:sp>
        <p:nvSpPr>
          <p:cNvPr id="3" name="Content Placeholder 2"/>
          <p:cNvSpPr>
            <a:spLocks noGrp="1"/>
          </p:cNvSpPr>
          <p:nvPr>
            <p:ph idx="1"/>
          </p:nvPr>
        </p:nvSpPr>
        <p:spPr>
          <a:solidFill>
            <a:schemeClr val="accent5">
              <a:lumMod val="20000"/>
              <a:lumOff val="80000"/>
            </a:schemeClr>
          </a:solidFill>
        </p:spPr>
        <p:txBody>
          <a:bodyPr/>
          <a:lstStyle/>
          <a:p>
            <a:pPr marL="0" indent="0">
              <a:buNone/>
            </a:pPr>
            <a:endParaRPr lang="en-US" dirty="0" smtClean="0"/>
          </a:p>
          <a:p>
            <a:pPr marL="0" indent="0">
              <a:buNone/>
            </a:pPr>
            <a:endParaRPr lang="en-US" dirty="0"/>
          </a:p>
          <a:p>
            <a:pPr marL="0" indent="0">
              <a:buNone/>
            </a:pPr>
            <a:endParaRPr lang="en-US" dirty="0" smtClean="0"/>
          </a:p>
          <a:p>
            <a:pPr marL="0" indent="0" algn="ctr">
              <a:buNone/>
            </a:pPr>
            <a:endParaRPr lang="en-US" dirty="0"/>
          </a:p>
          <a:p>
            <a:pPr marL="0" indent="0" algn="ctr">
              <a:buNone/>
            </a:pPr>
            <a:r>
              <a:rPr lang="en-US" dirty="0" smtClean="0"/>
              <a:t>Inspire </a:t>
            </a:r>
            <a:r>
              <a:rPr lang="en-US" dirty="0"/>
              <a:t>Confidence and Trust in Health IT and Health Information Exchange</a:t>
            </a:r>
          </a:p>
          <a:p>
            <a:endParaRPr lang="en-US" dirty="0"/>
          </a:p>
        </p:txBody>
      </p:sp>
      <p:sp>
        <p:nvSpPr>
          <p:cNvPr id="6" name="Slide Number Placeholder 5"/>
          <p:cNvSpPr>
            <a:spLocks noGrp="1"/>
          </p:cNvSpPr>
          <p:nvPr>
            <p:ph type="sldNum" sz="quarter" idx="12"/>
          </p:nvPr>
        </p:nvSpPr>
        <p:spPr/>
        <p:txBody>
          <a:bodyPr/>
          <a:lstStyle/>
          <a:p>
            <a:fld id="{D04207AB-DC8F-4E13-8DC0-6025F5BF10CE}" type="slidenum">
              <a:rPr lang="en-US" smtClean="0"/>
              <a:pPr/>
              <a:t>16</a:t>
            </a:fld>
            <a:endParaRPr lang="en-US" dirty="0"/>
          </a:p>
        </p:txBody>
      </p:sp>
    </p:spTree>
    <p:extLst>
      <p:ext uri="{BB962C8B-B14F-4D97-AF65-F5344CB8AC3E}">
        <p14:creationId xmlns:p14="http://schemas.microsoft.com/office/powerpoint/2010/main" val="347050733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solidFill>
                  <a:schemeClr val="bg1"/>
                </a:solidFill>
              </a:rPr>
              <a:t>How????????????????</a:t>
            </a:r>
            <a:endParaRPr lang="en-US" sz="3200" dirty="0">
              <a:solidFill>
                <a:schemeClr val="bg1"/>
              </a:solidFill>
            </a:endParaRPr>
          </a:p>
        </p:txBody>
      </p:sp>
      <p:graphicFrame>
        <p:nvGraphicFramePr>
          <p:cNvPr id="4" name="Content Placeholder 3" descr="Diagram describing how the government plans to achieve their patient safety goal "/>
          <p:cNvGraphicFramePr>
            <a:graphicFrameLocks noGrp="1"/>
          </p:cNvGraphicFramePr>
          <p:nvPr>
            <p:ph idx="1"/>
            <p:extLst>
              <p:ext uri="{D42A27DB-BD31-4B8C-83A1-F6EECF244321}">
                <p14:modId xmlns:p14="http://schemas.microsoft.com/office/powerpoint/2010/main" val="1538746953"/>
              </p:ext>
            </p:extLst>
          </p:nvPr>
        </p:nvGraphicFramePr>
        <p:xfrm>
          <a:off x="152400" y="1295400"/>
          <a:ext cx="8839200" cy="4953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Slide Number Placeholder 4"/>
          <p:cNvSpPr>
            <a:spLocks noGrp="1"/>
          </p:cNvSpPr>
          <p:nvPr>
            <p:ph type="sldNum" sz="quarter" idx="12"/>
          </p:nvPr>
        </p:nvSpPr>
        <p:spPr/>
        <p:txBody>
          <a:bodyPr/>
          <a:lstStyle/>
          <a:p>
            <a:fld id="{D04207AB-DC8F-4E13-8DC0-6025F5BF10CE}" type="slidenum">
              <a:rPr lang="en-US" smtClean="0"/>
              <a:pPr/>
              <a:t>17</a:t>
            </a:fld>
            <a:endParaRPr lang="en-US"/>
          </a:p>
        </p:txBody>
      </p:sp>
    </p:spTree>
    <p:extLst>
      <p:ext uri="{BB962C8B-B14F-4D97-AF65-F5344CB8AC3E}">
        <p14:creationId xmlns:p14="http://schemas.microsoft.com/office/powerpoint/2010/main" val="3436622811"/>
      </p:ext>
    </p:extLst>
  </p:cSld>
  <p:clrMapOvr>
    <a:masterClrMapping/>
  </p:clrMapOvr>
  <p:transition spd="med" advClick="0" advTm="5000">
    <p:push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descr="Diagram describing three ways ONC plans to help increase the quantity and quality of patient safety data "/>
          <p:cNvGraphicFramePr>
            <a:graphicFrameLocks noGrp="1"/>
          </p:cNvGraphicFramePr>
          <p:nvPr>
            <p:ph idx="1"/>
            <p:extLst>
              <p:ext uri="{D42A27DB-BD31-4B8C-83A1-F6EECF244321}">
                <p14:modId xmlns:p14="http://schemas.microsoft.com/office/powerpoint/2010/main" val="1219946873"/>
              </p:ext>
            </p:extLst>
          </p:nvPr>
        </p:nvGraphicFramePr>
        <p:xfrm>
          <a:off x="762000" y="1600200"/>
          <a:ext cx="7696200" cy="4038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itle 1"/>
          <p:cNvSpPr>
            <a:spLocks noGrp="1"/>
          </p:cNvSpPr>
          <p:nvPr>
            <p:ph type="title"/>
          </p:nvPr>
        </p:nvSpPr>
        <p:spPr/>
        <p:txBody>
          <a:bodyPr>
            <a:normAutofit/>
          </a:bodyPr>
          <a:lstStyle/>
          <a:p>
            <a:r>
              <a:rPr lang="en-US" sz="3200" dirty="0" smtClean="0">
                <a:solidFill>
                  <a:schemeClr val="bg1"/>
                </a:solidFill>
              </a:rPr>
              <a:t>Learning</a:t>
            </a:r>
            <a:endParaRPr lang="en-US" sz="3200" dirty="0">
              <a:solidFill>
                <a:schemeClr val="bg1"/>
              </a:solidFill>
            </a:endParaRPr>
          </a:p>
        </p:txBody>
      </p:sp>
      <p:sp>
        <p:nvSpPr>
          <p:cNvPr id="5" name="Slide Number Placeholder 4"/>
          <p:cNvSpPr>
            <a:spLocks noGrp="1"/>
          </p:cNvSpPr>
          <p:nvPr>
            <p:ph type="sldNum" sz="quarter" idx="12"/>
          </p:nvPr>
        </p:nvSpPr>
        <p:spPr/>
        <p:txBody>
          <a:bodyPr/>
          <a:lstStyle/>
          <a:p>
            <a:fld id="{D04207AB-DC8F-4E13-8DC0-6025F5BF10CE}" type="slidenum">
              <a:rPr lang="en-US" smtClean="0"/>
              <a:pPr/>
              <a:t>18</a:t>
            </a:fld>
            <a:endParaRPr lang="en-US"/>
          </a:p>
        </p:txBody>
      </p:sp>
    </p:spTree>
    <p:extLst>
      <p:ext uri="{BB962C8B-B14F-4D97-AF65-F5344CB8AC3E}">
        <p14:creationId xmlns:p14="http://schemas.microsoft.com/office/powerpoint/2010/main" val="2978277054"/>
      </p:ext>
    </p:extLst>
  </p:cSld>
  <p:clrMapOvr>
    <a:masterClrMapping/>
  </p:clrMapOvr>
  <p:transition advClick="0" advTm="500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t>Webinar Environment</a:t>
            </a:r>
            <a:endParaRPr lang="en-US" dirty="0"/>
          </a:p>
        </p:txBody>
      </p:sp>
      <p:sp>
        <p:nvSpPr>
          <p:cNvPr id="12" name="Content Placeholder 2"/>
          <p:cNvSpPr>
            <a:spLocks noGrp="1"/>
          </p:cNvSpPr>
          <p:nvPr>
            <p:ph idx="1"/>
          </p:nvPr>
        </p:nvSpPr>
        <p:spPr>
          <a:xfrm>
            <a:off x="381000" y="1600200"/>
            <a:ext cx="4419600" cy="4953000"/>
          </a:xfrm>
        </p:spPr>
        <p:txBody>
          <a:bodyPr>
            <a:normAutofit/>
          </a:bodyPr>
          <a:lstStyle/>
          <a:p>
            <a:pPr marL="0" indent="0">
              <a:buNone/>
            </a:pPr>
            <a:r>
              <a:rPr lang="en-US" sz="2000" b="1" dirty="0"/>
              <a:t>Telephone</a:t>
            </a:r>
          </a:p>
          <a:p>
            <a:r>
              <a:rPr lang="en-US" sz="2000" dirty="0" smtClean="0"/>
              <a:t>All participant lines are muted</a:t>
            </a:r>
          </a:p>
          <a:p>
            <a:r>
              <a:rPr lang="en-US" sz="2000" dirty="0" smtClean="0"/>
              <a:t>This session will be recorded for posting on the HITRC Portal</a:t>
            </a:r>
            <a:endParaRPr lang="en-US" sz="2000" dirty="0"/>
          </a:p>
          <a:p>
            <a:pPr marL="0" indent="0">
              <a:buNone/>
            </a:pPr>
            <a:endParaRPr lang="en-US" sz="2000" b="1" dirty="0"/>
          </a:p>
          <a:p>
            <a:pPr marL="0" indent="0">
              <a:buNone/>
            </a:pPr>
            <a:r>
              <a:rPr lang="en-US" sz="2000" b="1" dirty="0" smtClean="0"/>
              <a:t>Webinar </a:t>
            </a:r>
            <a:r>
              <a:rPr lang="en-US" sz="2000" b="1" dirty="0"/>
              <a:t>Environment Features</a:t>
            </a:r>
          </a:p>
          <a:p>
            <a:pPr marL="285750" indent="-285750"/>
            <a:r>
              <a:rPr lang="en-US" sz="2000" dirty="0"/>
              <a:t>Raise and lower your </a:t>
            </a:r>
            <a:r>
              <a:rPr lang="en-US" sz="2000" dirty="0" smtClean="0"/>
              <a:t>hand </a:t>
            </a:r>
            <a:br>
              <a:rPr lang="en-US" sz="2000" dirty="0" smtClean="0"/>
            </a:br>
            <a:r>
              <a:rPr lang="en-US" sz="2000" dirty="0" smtClean="0"/>
              <a:t>or use the polling features </a:t>
            </a:r>
            <a:br>
              <a:rPr lang="en-US" sz="2000" dirty="0" smtClean="0"/>
            </a:br>
            <a:r>
              <a:rPr lang="en-US" sz="2000" dirty="0" smtClean="0"/>
              <a:t>when prompted</a:t>
            </a:r>
          </a:p>
          <a:p>
            <a:pPr marL="285750" indent="-285750"/>
            <a:r>
              <a:rPr lang="en-US" sz="2000" dirty="0" smtClean="0"/>
              <a:t>Use </a:t>
            </a:r>
            <a:r>
              <a:rPr lang="en-US" sz="2000" dirty="0"/>
              <a:t>the chat </a:t>
            </a:r>
            <a:r>
              <a:rPr lang="en-US" sz="2000" dirty="0" smtClean="0"/>
              <a:t>window </a:t>
            </a:r>
            <a:br>
              <a:rPr lang="en-US" sz="2000" dirty="0" smtClean="0"/>
            </a:br>
            <a:r>
              <a:rPr lang="en-US" sz="2000" dirty="0" smtClean="0"/>
              <a:t>to ask questions or </a:t>
            </a:r>
            <a:br>
              <a:rPr lang="en-US" sz="2000" dirty="0" smtClean="0"/>
            </a:br>
            <a:r>
              <a:rPr lang="en-US" sz="2000" dirty="0" smtClean="0"/>
              <a:t>interact with others</a:t>
            </a:r>
            <a:endParaRPr lang="en-US" sz="2000" dirty="0"/>
          </a:p>
          <a:p>
            <a:endParaRPr lang="en-US" sz="2000" dirty="0"/>
          </a:p>
        </p:txBody>
      </p:sp>
      <p:pic>
        <p:nvPicPr>
          <p:cNvPr id="13" name="Picture 3" descr="Participant Box"/>
          <p:cNvPicPr>
            <a:picLocks noChangeAspect="1" noChangeArrowheads="1"/>
          </p:cNvPicPr>
          <p:nvPr/>
        </p:nvPicPr>
        <p:blipFill rotWithShape="1">
          <a:blip r:embed="rId3">
            <a:extLst>
              <a:ext uri="{28A0092B-C50C-407E-A947-70E740481C1C}">
                <a14:useLocalDpi xmlns:a14="http://schemas.microsoft.com/office/drawing/2010/main" val="0"/>
              </a:ext>
            </a:extLst>
          </a:blip>
          <a:srcRect b="34128"/>
          <a:stretch/>
        </p:blipFill>
        <p:spPr bwMode="auto">
          <a:xfrm>
            <a:off x="5177902" y="1222142"/>
            <a:ext cx="3721608" cy="3482932"/>
          </a:xfrm>
          <a:prstGeom prst="rect">
            <a:avLst/>
          </a:prstGeom>
          <a:noFill/>
          <a:ln w="3175">
            <a:solidFill>
              <a:schemeClr val="tx1"/>
            </a:solidFill>
            <a:miter lim="800000"/>
            <a:headEnd/>
            <a:tailEnd/>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Lst>
        </p:spPr>
      </p:pic>
      <p:cxnSp>
        <p:nvCxnSpPr>
          <p:cNvPr id="16" name="Straight Arrow Connector 15" descr="straight arrow "/>
          <p:cNvCxnSpPr/>
          <p:nvPr/>
        </p:nvCxnSpPr>
        <p:spPr>
          <a:xfrm>
            <a:off x="5334001" y="4518355"/>
            <a:ext cx="1828799" cy="0"/>
          </a:xfrm>
          <a:prstGeom prst="straightConnector1">
            <a:avLst/>
          </a:prstGeom>
          <a:ln>
            <a:headEnd type="none" w="med" len="med"/>
            <a:tailEnd type="triangle" w="med" len="med"/>
          </a:ln>
        </p:spPr>
        <p:style>
          <a:lnRef idx="3">
            <a:schemeClr val="accent3"/>
          </a:lnRef>
          <a:fillRef idx="0">
            <a:schemeClr val="accent3"/>
          </a:fillRef>
          <a:effectRef idx="2">
            <a:schemeClr val="accent3"/>
          </a:effectRef>
          <a:fontRef idx="minor">
            <a:schemeClr val="tx1"/>
          </a:fontRef>
        </p:style>
      </p:cxnSp>
      <p:sp>
        <p:nvSpPr>
          <p:cNvPr id="15" name="TextBox 14" descr="Raise and Lower Your Hand Demonstration"/>
          <p:cNvSpPr txBox="1"/>
          <p:nvPr/>
        </p:nvSpPr>
        <p:spPr>
          <a:xfrm>
            <a:off x="3810000" y="4195191"/>
            <a:ext cx="1752600" cy="646331"/>
          </a:xfrm>
          <a:prstGeom prst="rect">
            <a:avLst/>
          </a:prstGeom>
          <a:ln/>
        </p:spPr>
        <p:style>
          <a:lnRef idx="1">
            <a:schemeClr val="accent3"/>
          </a:lnRef>
          <a:fillRef idx="3">
            <a:schemeClr val="accent3"/>
          </a:fillRef>
          <a:effectRef idx="2">
            <a:schemeClr val="accent3"/>
          </a:effectRef>
          <a:fontRef idx="minor">
            <a:schemeClr val="lt1"/>
          </a:fontRef>
        </p:style>
        <p:txBody>
          <a:bodyPr wrap="square" rtlCol="0">
            <a:spAutoFit/>
          </a:bodyPr>
          <a:lstStyle/>
          <a:p>
            <a:pPr algn="ctr"/>
            <a:r>
              <a:rPr lang="en-US" b="1" dirty="0" smtClean="0"/>
              <a:t>Raise and Lower </a:t>
            </a:r>
          </a:p>
          <a:p>
            <a:pPr algn="ctr"/>
            <a:r>
              <a:rPr lang="en-US" b="1" dirty="0" smtClean="0"/>
              <a:t>Your Hand</a:t>
            </a:r>
            <a:endParaRPr lang="en-US" b="1" dirty="0"/>
          </a:p>
        </p:txBody>
      </p:sp>
      <p:cxnSp>
        <p:nvCxnSpPr>
          <p:cNvPr id="17" name="Straight Arrow Connector 16" descr="straight arrow connector "/>
          <p:cNvCxnSpPr/>
          <p:nvPr/>
        </p:nvCxnSpPr>
        <p:spPr>
          <a:xfrm flipV="1">
            <a:off x="7696200" y="4648985"/>
            <a:ext cx="0" cy="478579"/>
          </a:xfrm>
          <a:prstGeom prst="straightConnector1">
            <a:avLst/>
          </a:prstGeom>
          <a:ln>
            <a:headEnd type="none" w="med" len="med"/>
            <a:tailEnd type="triangle" w="med" len="med"/>
          </a:ln>
        </p:spPr>
        <p:style>
          <a:lnRef idx="3">
            <a:schemeClr val="accent3"/>
          </a:lnRef>
          <a:fillRef idx="0">
            <a:schemeClr val="accent3"/>
          </a:fillRef>
          <a:effectRef idx="2">
            <a:schemeClr val="accent3"/>
          </a:effectRef>
          <a:fontRef idx="minor">
            <a:schemeClr val="tx1"/>
          </a:fontRef>
        </p:style>
      </p:cxnSp>
      <p:sp>
        <p:nvSpPr>
          <p:cNvPr id="14" name="TextBox 13" descr="Polling Features Demonstration"/>
          <p:cNvSpPr txBox="1"/>
          <p:nvPr/>
        </p:nvSpPr>
        <p:spPr>
          <a:xfrm>
            <a:off x="6858000" y="4964669"/>
            <a:ext cx="1752600" cy="369332"/>
          </a:xfrm>
          <a:prstGeom prst="rect">
            <a:avLst/>
          </a:prstGeom>
          <a:ln/>
        </p:spPr>
        <p:style>
          <a:lnRef idx="1">
            <a:schemeClr val="accent3"/>
          </a:lnRef>
          <a:fillRef idx="3">
            <a:schemeClr val="accent3"/>
          </a:fillRef>
          <a:effectRef idx="2">
            <a:schemeClr val="accent3"/>
          </a:effectRef>
          <a:fontRef idx="minor">
            <a:schemeClr val="lt1"/>
          </a:fontRef>
        </p:style>
        <p:txBody>
          <a:bodyPr wrap="square" rtlCol="0">
            <a:spAutoFit/>
          </a:bodyPr>
          <a:lstStyle/>
          <a:p>
            <a:pPr algn="ctr"/>
            <a:r>
              <a:rPr lang="en-US" b="1" dirty="0" smtClean="0"/>
              <a:t>Polling Features</a:t>
            </a:r>
            <a:endParaRPr lang="en-US" b="1" dirty="0"/>
          </a:p>
        </p:txBody>
      </p:sp>
      <p:pic>
        <p:nvPicPr>
          <p:cNvPr id="10" name="Picture 2" descr="Host Chat Box Demonstration"/>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78239" t="83573" b="4526"/>
          <a:stretch/>
        </p:blipFill>
        <p:spPr bwMode="auto">
          <a:xfrm>
            <a:off x="5177901" y="5484562"/>
            <a:ext cx="3721608" cy="1144838"/>
          </a:xfrm>
          <a:prstGeom prst="rect">
            <a:avLst/>
          </a:prstGeom>
          <a:noFill/>
          <a:ln w="3175">
            <a:solidFill>
              <a:schemeClr val="tx1"/>
            </a:solidFill>
            <a:miter lim="800000"/>
            <a:headEnd/>
            <a:tailEnd/>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Lst>
        </p:spPr>
      </p:pic>
      <p:sp>
        <p:nvSpPr>
          <p:cNvPr id="29" name="TextBox 28" descr="Chat Window Demonstration"/>
          <p:cNvSpPr txBox="1"/>
          <p:nvPr/>
        </p:nvSpPr>
        <p:spPr>
          <a:xfrm>
            <a:off x="2590801" y="5867934"/>
            <a:ext cx="1981200" cy="369332"/>
          </a:xfrm>
          <a:prstGeom prst="rect">
            <a:avLst/>
          </a:prstGeom>
          <a:ln/>
        </p:spPr>
        <p:style>
          <a:lnRef idx="1">
            <a:schemeClr val="accent3"/>
          </a:lnRef>
          <a:fillRef idx="3">
            <a:schemeClr val="accent3"/>
          </a:fillRef>
          <a:effectRef idx="2">
            <a:schemeClr val="accent3"/>
          </a:effectRef>
          <a:fontRef idx="minor">
            <a:schemeClr val="lt1"/>
          </a:fontRef>
        </p:style>
        <p:txBody>
          <a:bodyPr wrap="square" rtlCol="0">
            <a:spAutoFit/>
          </a:bodyPr>
          <a:lstStyle/>
          <a:p>
            <a:pPr algn="ctr"/>
            <a:r>
              <a:rPr lang="en-US" b="1" dirty="0" smtClean="0"/>
              <a:t>Chat Window</a:t>
            </a:r>
            <a:endParaRPr lang="en-US" b="1" dirty="0"/>
          </a:p>
        </p:txBody>
      </p:sp>
      <p:cxnSp>
        <p:nvCxnSpPr>
          <p:cNvPr id="30" name="Straight Arrow Connector 29" descr="straight arrow connector "/>
          <p:cNvCxnSpPr>
            <a:stCxn id="29" idx="3"/>
          </p:cNvCxnSpPr>
          <p:nvPr/>
        </p:nvCxnSpPr>
        <p:spPr>
          <a:xfrm flipV="1">
            <a:off x="4572001" y="6052599"/>
            <a:ext cx="914400" cy="1"/>
          </a:xfrm>
          <a:prstGeom prst="straightConnector1">
            <a:avLst/>
          </a:prstGeom>
          <a:ln>
            <a:headEnd type="none" w="med" len="med"/>
            <a:tailEnd type="triangle" w="med" len="med"/>
          </a:ln>
        </p:spPr>
        <p:style>
          <a:lnRef idx="3">
            <a:schemeClr val="accent3"/>
          </a:lnRef>
          <a:fillRef idx="0">
            <a:schemeClr val="accent3"/>
          </a:fillRef>
          <a:effectRef idx="2">
            <a:schemeClr val="accent3"/>
          </a:effectRef>
          <a:fontRef idx="minor">
            <a:schemeClr val="tx1"/>
          </a:fontRef>
        </p:style>
      </p:cxnSp>
    </p:spTree>
    <p:extLst>
      <p:ext uri="{BB962C8B-B14F-4D97-AF65-F5344CB8AC3E}">
        <p14:creationId xmlns:p14="http://schemas.microsoft.com/office/powerpoint/2010/main" val="397874717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descr="Diagram describing four ways ONC plans to help increase the quantity and quality of patient safety data "/>
          <p:cNvGraphicFramePr>
            <a:graphicFrameLocks noGrp="1"/>
          </p:cNvGraphicFramePr>
          <p:nvPr>
            <p:ph idx="1"/>
            <p:extLst>
              <p:ext uri="{D42A27DB-BD31-4B8C-83A1-F6EECF244321}">
                <p14:modId xmlns:p14="http://schemas.microsoft.com/office/powerpoint/2010/main" val="2228747093"/>
              </p:ext>
            </p:extLst>
          </p:nvPr>
        </p:nvGraphicFramePr>
        <p:xfrm>
          <a:off x="533400" y="1447800"/>
          <a:ext cx="8077200" cy="4648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itle 1"/>
          <p:cNvSpPr>
            <a:spLocks noGrp="1"/>
          </p:cNvSpPr>
          <p:nvPr>
            <p:ph type="title"/>
          </p:nvPr>
        </p:nvSpPr>
        <p:spPr/>
        <p:txBody>
          <a:bodyPr>
            <a:normAutofit/>
          </a:bodyPr>
          <a:lstStyle/>
          <a:p>
            <a:r>
              <a:rPr lang="en-US" sz="3200" dirty="0" smtClean="0">
                <a:solidFill>
                  <a:schemeClr val="bg1"/>
                </a:solidFill>
              </a:rPr>
              <a:t>Learning</a:t>
            </a:r>
            <a:endParaRPr lang="en-US" sz="3200" dirty="0">
              <a:solidFill>
                <a:schemeClr val="bg1"/>
              </a:solidFill>
            </a:endParaRPr>
          </a:p>
        </p:txBody>
      </p:sp>
      <p:sp>
        <p:nvSpPr>
          <p:cNvPr id="5" name="Slide Number Placeholder 4"/>
          <p:cNvSpPr>
            <a:spLocks noGrp="1"/>
          </p:cNvSpPr>
          <p:nvPr>
            <p:ph type="sldNum" sz="quarter" idx="12"/>
          </p:nvPr>
        </p:nvSpPr>
        <p:spPr/>
        <p:txBody>
          <a:bodyPr/>
          <a:lstStyle/>
          <a:p>
            <a:fld id="{D04207AB-DC8F-4E13-8DC0-6025F5BF10CE}" type="slidenum">
              <a:rPr lang="en-US" smtClean="0"/>
              <a:pPr/>
              <a:t>19</a:t>
            </a:fld>
            <a:endParaRPr lang="en-US"/>
          </a:p>
        </p:txBody>
      </p:sp>
    </p:spTree>
    <p:extLst>
      <p:ext uri="{BB962C8B-B14F-4D97-AF65-F5344CB8AC3E}">
        <p14:creationId xmlns:p14="http://schemas.microsoft.com/office/powerpoint/2010/main" val="654005924"/>
      </p:ext>
    </p:extLst>
  </p:cSld>
  <p:clrMapOvr>
    <a:masterClrMapping/>
  </p:clrMapOvr>
  <p:transition advClick="0" advTm="500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descr="Diagram describing how ONC plans to help improve patient safety"/>
          <p:cNvGraphicFramePr>
            <a:graphicFrameLocks noGrp="1"/>
          </p:cNvGraphicFramePr>
          <p:nvPr>
            <p:ph idx="1"/>
            <p:extLst>
              <p:ext uri="{D42A27DB-BD31-4B8C-83A1-F6EECF244321}">
                <p14:modId xmlns:p14="http://schemas.microsoft.com/office/powerpoint/2010/main" val="2654023855"/>
              </p:ext>
            </p:extLst>
          </p:nvPr>
        </p:nvGraphicFramePr>
        <p:xfrm>
          <a:off x="457200" y="1371600"/>
          <a:ext cx="8229600" cy="477361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itle 1"/>
          <p:cNvSpPr>
            <a:spLocks noGrp="1"/>
          </p:cNvSpPr>
          <p:nvPr>
            <p:ph type="title"/>
          </p:nvPr>
        </p:nvSpPr>
        <p:spPr/>
        <p:txBody>
          <a:bodyPr>
            <a:normAutofit/>
          </a:bodyPr>
          <a:lstStyle/>
          <a:p>
            <a:r>
              <a:rPr lang="en-US" sz="3200" dirty="0" smtClean="0">
                <a:solidFill>
                  <a:schemeClr val="bg1"/>
                </a:solidFill>
              </a:rPr>
              <a:t>Improving</a:t>
            </a:r>
            <a:endParaRPr lang="en-US" sz="3200" dirty="0">
              <a:solidFill>
                <a:schemeClr val="bg1"/>
              </a:solidFill>
            </a:endParaRPr>
          </a:p>
        </p:txBody>
      </p:sp>
      <p:sp>
        <p:nvSpPr>
          <p:cNvPr id="5" name="Slide Number Placeholder 4"/>
          <p:cNvSpPr>
            <a:spLocks noGrp="1"/>
          </p:cNvSpPr>
          <p:nvPr>
            <p:ph type="sldNum" sz="quarter" idx="12"/>
          </p:nvPr>
        </p:nvSpPr>
        <p:spPr/>
        <p:txBody>
          <a:bodyPr/>
          <a:lstStyle/>
          <a:p>
            <a:fld id="{D04207AB-DC8F-4E13-8DC0-6025F5BF10CE}" type="slidenum">
              <a:rPr lang="en-US" smtClean="0"/>
              <a:pPr/>
              <a:t>20</a:t>
            </a:fld>
            <a:endParaRPr lang="en-US" dirty="0"/>
          </a:p>
        </p:txBody>
      </p:sp>
    </p:spTree>
    <p:extLst>
      <p:ext uri="{BB962C8B-B14F-4D97-AF65-F5344CB8AC3E}">
        <p14:creationId xmlns:p14="http://schemas.microsoft.com/office/powerpoint/2010/main" val="56107967"/>
      </p:ext>
    </p:extLst>
  </p:cSld>
  <p:clrMapOvr>
    <a:masterClrMapping/>
  </p:clrMapOvr>
  <p:transition advClick="0" advTm="500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descr="Diagram describing how ONC plans to promote a culture of patient safety related to health IT "/>
          <p:cNvGraphicFramePr>
            <a:graphicFrameLocks noGrp="1"/>
          </p:cNvGraphicFramePr>
          <p:nvPr>
            <p:ph idx="1"/>
            <p:extLst>
              <p:ext uri="{D42A27DB-BD31-4B8C-83A1-F6EECF244321}">
                <p14:modId xmlns:p14="http://schemas.microsoft.com/office/powerpoint/2010/main" val="2583774092"/>
              </p:ext>
            </p:extLst>
          </p:nvPr>
        </p:nvGraphicFramePr>
        <p:xfrm>
          <a:off x="457200" y="1371600"/>
          <a:ext cx="8229600" cy="4724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itle 1"/>
          <p:cNvSpPr>
            <a:spLocks noGrp="1"/>
          </p:cNvSpPr>
          <p:nvPr>
            <p:ph type="title"/>
          </p:nvPr>
        </p:nvSpPr>
        <p:spPr/>
        <p:txBody>
          <a:bodyPr>
            <a:normAutofit/>
          </a:bodyPr>
          <a:lstStyle/>
          <a:p>
            <a:r>
              <a:rPr lang="en-US" sz="3200" dirty="0" smtClean="0">
                <a:solidFill>
                  <a:schemeClr val="bg1"/>
                </a:solidFill>
              </a:rPr>
              <a:t>Leading</a:t>
            </a:r>
            <a:endParaRPr lang="en-US" sz="3200" dirty="0">
              <a:solidFill>
                <a:schemeClr val="bg1"/>
              </a:solidFill>
            </a:endParaRPr>
          </a:p>
        </p:txBody>
      </p:sp>
      <p:sp>
        <p:nvSpPr>
          <p:cNvPr id="5" name="Slide Number Placeholder 4"/>
          <p:cNvSpPr>
            <a:spLocks noGrp="1"/>
          </p:cNvSpPr>
          <p:nvPr>
            <p:ph type="sldNum" sz="quarter" idx="12"/>
          </p:nvPr>
        </p:nvSpPr>
        <p:spPr/>
        <p:txBody>
          <a:bodyPr/>
          <a:lstStyle/>
          <a:p>
            <a:fld id="{D04207AB-DC8F-4E13-8DC0-6025F5BF10CE}" type="slidenum">
              <a:rPr lang="en-US" smtClean="0"/>
              <a:pPr/>
              <a:t>21</a:t>
            </a:fld>
            <a:endParaRPr lang="en-US" dirty="0"/>
          </a:p>
        </p:txBody>
      </p:sp>
    </p:spTree>
    <p:extLst>
      <p:ext uri="{BB962C8B-B14F-4D97-AF65-F5344CB8AC3E}">
        <p14:creationId xmlns:p14="http://schemas.microsoft.com/office/powerpoint/2010/main" val="3028143696"/>
      </p:ext>
    </p:extLst>
  </p:cSld>
  <p:clrMapOvr>
    <a:masterClrMapping/>
  </p:clrMapOvr>
  <p:transition advClick="0" advTm="500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020762"/>
          </a:xfrm>
        </p:spPr>
        <p:txBody>
          <a:bodyPr>
            <a:noAutofit/>
          </a:bodyPr>
          <a:lstStyle/>
          <a:p>
            <a:r>
              <a:rPr lang="en-US" sz="3200" dirty="0" smtClean="0">
                <a:solidFill>
                  <a:srgbClr val="FFFFFF"/>
                </a:solidFill>
                <a:latin typeface="+mn-lt"/>
                <a:ea typeface="+mn-ea"/>
                <a:cs typeface="+mn-cs"/>
              </a:rPr>
              <a:t>Health IT Patient Safety Center:</a:t>
            </a:r>
            <a:br>
              <a:rPr lang="en-US" sz="3200" dirty="0" smtClean="0">
                <a:solidFill>
                  <a:srgbClr val="FFFFFF"/>
                </a:solidFill>
                <a:latin typeface="+mn-lt"/>
                <a:ea typeface="+mn-ea"/>
                <a:cs typeface="+mn-cs"/>
              </a:rPr>
            </a:br>
            <a:r>
              <a:rPr lang="en-US" sz="3200" dirty="0" smtClean="0">
                <a:solidFill>
                  <a:srgbClr val="FFFFFF"/>
                </a:solidFill>
                <a:latin typeface="+mn-lt"/>
                <a:ea typeface="+mn-ea"/>
                <a:cs typeface="+mn-cs"/>
              </a:rPr>
              <a:t>Core Functions</a:t>
            </a:r>
          </a:p>
        </p:txBody>
      </p:sp>
      <p:sp>
        <p:nvSpPr>
          <p:cNvPr id="4" name="Date Placeholder 3"/>
          <p:cNvSpPr>
            <a:spLocks noGrp="1"/>
          </p:cNvSpPr>
          <p:nvPr>
            <p:ph type="dt" sz="half" idx="4294967295"/>
          </p:nvPr>
        </p:nvSpPr>
        <p:spPr>
          <a:xfrm>
            <a:off x="457200" y="6356350"/>
            <a:ext cx="2133600" cy="365125"/>
          </a:xfrm>
          <a:prstGeom prst="rect">
            <a:avLst/>
          </a:prstGeom>
        </p:spPr>
        <p:txBody>
          <a:bodyPr/>
          <a:lstStyle/>
          <a:p>
            <a:fld id="{866D3CE3-FEBB-2A40-802A-65029C5B7D46}" type="datetime1">
              <a:rPr lang="en-US" smtClean="0"/>
              <a:pPr/>
              <a:t>11/12/2013</a:t>
            </a:fld>
            <a:endParaRPr lang="en-US" dirty="0"/>
          </a:p>
        </p:txBody>
      </p:sp>
      <p:sp>
        <p:nvSpPr>
          <p:cNvPr id="6" name="Slide Number Placeholder 5"/>
          <p:cNvSpPr>
            <a:spLocks noGrp="1"/>
          </p:cNvSpPr>
          <p:nvPr>
            <p:ph type="sldNum" sz="quarter" idx="12"/>
          </p:nvPr>
        </p:nvSpPr>
        <p:spPr/>
        <p:txBody>
          <a:bodyPr/>
          <a:lstStyle/>
          <a:p>
            <a:fld id="{D04207AB-DC8F-4E13-8DC0-6025F5BF10CE}" type="slidenum">
              <a:rPr lang="en-US" smtClean="0"/>
              <a:pPr/>
              <a:t>22</a:t>
            </a:fld>
            <a:endParaRPr lang="en-US" dirty="0"/>
          </a:p>
        </p:txBody>
      </p:sp>
      <p:graphicFrame>
        <p:nvGraphicFramePr>
          <p:cNvPr id="9" name="Content Placeholder 8" descr="Diagram describing the Core Functions of the Health IT Patient Safety Center "/>
          <p:cNvGraphicFramePr>
            <a:graphicFrameLocks noGrp="1"/>
          </p:cNvGraphicFramePr>
          <p:nvPr>
            <p:ph idx="1"/>
            <p:extLst>
              <p:ext uri="{D42A27DB-BD31-4B8C-83A1-F6EECF244321}">
                <p14:modId xmlns:p14="http://schemas.microsoft.com/office/powerpoint/2010/main" val="4069981557"/>
              </p:ext>
            </p:extLst>
          </p:nvPr>
        </p:nvGraphicFramePr>
        <p:xfrm>
          <a:off x="283029" y="1145494"/>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TextBox 6"/>
          <p:cNvSpPr txBox="1"/>
          <p:nvPr/>
        </p:nvSpPr>
        <p:spPr>
          <a:xfrm>
            <a:off x="304800" y="2057400"/>
            <a:ext cx="2057400" cy="2062103"/>
          </a:xfrm>
          <a:prstGeom prst="rect">
            <a:avLst/>
          </a:prstGeom>
          <a:ln>
            <a:noFill/>
          </a:ln>
        </p:spPr>
        <p:style>
          <a:lnRef idx="2">
            <a:schemeClr val="accent5"/>
          </a:lnRef>
          <a:fillRef idx="1">
            <a:schemeClr val="lt1"/>
          </a:fillRef>
          <a:effectRef idx="0">
            <a:schemeClr val="accent5"/>
          </a:effectRef>
          <a:fontRef idx="minor">
            <a:schemeClr val="dk1"/>
          </a:fontRef>
        </p:style>
        <p:txBody>
          <a:bodyPr wrap="square" rtlCol="0">
            <a:spAutoFit/>
          </a:bodyPr>
          <a:lstStyle/>
          <a:p>
            <a:r>
              <a:rPr lang="en-US" sz="1600" dirty="0" smtClean="0">
                <a:latin typeface="Arial" pitchFamily="34" charset="0"/>
                <a:cs typeface="Arial" pitchFamily="34" charset="0"/>
              </a:rPr>
              <a:t>Ensures </a:t>
            </a:r>
            <a:r>
              <a:rPr lang="en-US" sz="1600" u="sng" dirty="0" smtClean="0">
                <a:latin typeface="Arial" pitchFamily="34" charset="0"/>
                <a:cs typeface="Arial" pitchFamily="34" charset="0"/>
              </a:rPr>
              <a:t>broad and sustained stakeholder engagement</a:t>
            </a:r>
            <a:r>
              <a:rPr lang="en-US" sz="1600" dirty="0" smtClean="0">
                <a:latin typeface="Arial" pitchFamily="34" charset="0"/>
                <a:cs typeface="Arial" pitchFamily="34" charset="0"/>
              </a:rPr>
              <a:t> in all activities, including development of improvement goals, measures, &amp; metrics</a:t>
            </a:r>
            <a:endParaRPr lang="en-US" sz="1600" dirty="0">
              <a:latin typeface="Arial" pitchFamily="34" charset="0"/>
              <a:cs typeface="Arial" pitchFamily="34" charset="0"/>
            </a:endParaRPr>
          </a:p>
        </p:txBody>
      </p:sp>
      <p:sp>
        <p:nvSpPr>
          <p:cNvPr id="11" name="TextBox 10"/>
          <p:cNvSpPr txBox="1"/>
          <p:nvPr/>
        </p:nvSpPr>
        <p:spPr>
          <a:xfrm>
            <a:off x="6799613" y="2057400"/>
            <a:ext cx="2133600" cy="2554545"/>
          </a:xfrm>
          <a:prstGeom prst="rect">
            <a:avLst/>
          </a:prstGeom>
          <a:ln>
            <a:noFill/>
          </a:ln>
        </p:spPr>
        <p:style>
          <a:lnRef idx="2">
            <a:schemeClr val="accent5"/>
          </a:lnRef>
          <a:fillRef idx="1">
            <a:schemeClr val="lt1"/>
          </a:fillRef>
          <a:effectRef idx="0">
            <a:schemeClr val="accent5"/>
          </a:effectRef>
          <a:fontRef idx="minor">
            <a:schemeClr val="dk1"/>
          </a:fontRef>
        </p:style>
        <p:txBody>
          <a:bodyPr wrap="square" rtlCol="0">
            <a:spAutoFit/>
          </a:bodyPr>
          <a:lstStyle/>
          <a:p>
            <a:r>
              <a:rPr lang="en-US" sz="1600" dirty="0" smtClean="0">
                <a:latin typeface="Arial" pitchFamily="34" charset="0"/>
                <a:cs typeface="Arial" pitchFamily="34" charset="0"/>
              </a:rPr>
              <a:t>Expands quantity and types of available data; enables a mechanism for voluntary investigations and analyses; catalyzes private sector research</a:t>
            </a:r>
          </a:p>
        </p:txBody>
      </p:sp>
      <p:sp>
        <p:nvSpPr>
          <p:cNvPr id="12" name="TextBox 11"/>
          <p:cNvSpPr txBox="1"/>
          <p:nvPr/>
        </p:nvSpPr>
        <p:spPr>
          <a:xfrm>
            <a:off x="2630978" y="5638800"/>
            <a:ext cx="3886200" cy="1077218"/>
          </a:xfrm>
          <a:prstGeom prst="rect">
            <a:avLst/>
          </a:prstGeom>
          <a:ln>
            <a:noFill/>
          </a:ln>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en-US" sz="1600" dirty="0" smtClean="0">
                <a:latin typeface="Arial" pitchFamily="34" charset="0"/>
                <a:cs typeface="Arial" pitchFamily="34" charset="0"/>
              </a:rPr>
              <a:t>Provides full suite of tools, services, and web and informational resources to help stakeholders achieve improvement priorities </a:t>
            </a:r>
          </a:p>
        </p:txBody>
      </p:sp>
    </p:spTree>
    <p:extLst>
      <p:ext uri="{BB962C8B-B14F-4D97-AF65-F5344CB8AC3E}">
        <p14:creationId xmlns:p14="http://schemas.microsoft.com/office/powerpoint/2010/main" val="250536595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200" dirty="0" smtClean="0">
                <a:solidFill>
                  <a:schemeClr val="bg1"/>
                </a:solidFill>
              </a:rPr>
              <a:t>Patient Safety Event Reporting</a:t>
            </a:r>
            <a:endParaRPr lang="en-US" sz="3200" dirty="0"/>
          </a:p>
        </p:txBody>
      </p:sp>
      <p:sp>
        <p:nvSpPr>
          <p:cNvPr id="3" name="Content Placeholder 2"/>
          <p:cNvSpPr>
            <a:spLocks noGrp="1"/>
          </p:cNvSpPr>
          <p:nvPr>
            <p:ph idx="1"/>
          </p:nvPr>
        </p:nvSpPr>
        <p:spPr/>
        <p:txBody>
          <a:bodyPr/>
          <a:lstStyle/>
          <a:p>
            <a:pPr>
              <a:buNone/>
            </a:pPr>
            <a:r>
              <a:rPr lang="en-US" b="1" dirty="0" smtClean="0"/>
              <a:t>Structured Data Capture Goal</a:t>
            </a:r>
          </a:p>
          <a:p>
            <a:r>
              <a:rPr lang="en-US" dirty="0" smtClean="0"/>
              <a:t>Identify, evaluate and harmonize four new standards that will enable EHRs to capture and store structured data</a:t>
            </a:r>
            <a:endParaRPr lang="en-US" dirty="0"/>
          </a:p>
        </p:txBody>
      </p:sp>
      <p:sp>
        <p:nvSpPr>
          <p:cNvPr id="5" name="Slide Number Placeholder 4"/>
          <p:cNvSpPr>
            <a:spLocks noGrp="1"/>
          </p:cNvSpPr>
          <p:nvPr>
            <p:ph type="sldNum" sz="quarter" idx="12"/>
          </p:nvPr>
        </p:nvSpPr>
        <p:spPr/>
        <p:txBody>
          <a:bodyPr/>
          <a:lstStyle/>
          <a:p>
            <a:fld id="{D04207AB-DC8F-4E13-8DC0-6025F5BF10CE}" type="slidenum">
              <a:rPr lang="en-US" smtClean="0"/>
              <a:pPr/>
              <a:t>23</a:t>
            </a:fld>
            <a:endParaRPr lang="en-US"/>
          </a:p>
        </p:txBody>
      </p:sp>
    </p:spTree>
    <p:extLst>
      <p:ext uri="{BB962C8B-B14F-4D97-AF65-F5344CB8AC3E}">
        <p14:creationId xmlns:p14="http://schemas.microsoft.com/office/powerpoint/2010/main" val="402472399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Physicians and Patient Safety </a:t>
            </a:r>
            <a:endParaRPr lang="en-US" dirty="0"/>
          </a:p>
        </p:txBody>
      </p:sp>
      <p:sp>
        <p:nvSpPr>
          <p:cNvPr id="3" name="Content Placeholder 2"/>
          <p:cNvSpPr>
            <a:spLocks noGrp="1"/>
          </p:cNvSpPr>
          <p:nvPr>
            <p:ph idx="1"/>
          </p:nvPr>
        </p:nvSpPr>
        <p:spPr/>
        <p:txBody>
          <a:bodyPr/>
          <a:lstStyle/>
          <a:p>
            <a:endParaRPr lang="en-US" dirty="0"/>
          </a:p>
        </p:txBody>
      </p:sp>
      <p:sp>
        <p:nvSpPr>
          <p:cNvPr id="5" name="Slide Number Placeholder 4"/>
          <p:cNvSpPr>
            <a:spLocks noGrp="1"/>
          </p:cNvSpPr>
          <p:nvPr>
            <p:ph type="sldNum" sz="quarter" idx="12"/>
          </p:nvPr>
        </p:nvSpPr>
        <p:spPr/>
        <p:txBody>
          <a:bodyPr/>
          <a:lstStyle/>
          <a:p>
            <a:fld id="{D04207AB-DC8F-4E13-8DC0-6025F5BF10CE}" type="slidenum">
              <a:rPr lang="en-US" smtClean="0"/>
              <a:pPr/>
              <a:t>24</a:t>
            </a:fld>
            <a:endParaRPr lang="en-US"/>
          </a:p>
        </p:txBody>
      </p:sp>
      <p:sp>
        <p:nvSpPr>
          <p:cNvPr id="7" name="Title 1"/>
          <p:cNvSpPr txBox="1">
            <a:spLocks/>
          </p:cNvSpPr>
          <p:nvPr/>
        </p:nvSpPr>
        <p:spPr>
          <a:xfrm>
            <a:off x="457200" y="2895600"/>
            <a:ext cx="8458200" cy="1020762"/>
          </a:xfrm>
          <a:prstGeom prst="rect">
            <a:avLst/>
          </a:prstGeom>
        </p:spPr>
        <p:txBody>
          <a:bodyPr vert="horz" lIns="91440" tIns="45720" rIns="91440" bIns="45720" rtlCol="0" anchor="ctr">
            <a:noAutofit/>
          </a:bodyPr>
          <a:lstStyle>
            <a:lvl1pPr algn="l" defTabSz="914400" rtl="0" eaLnBrk="1" latinLnBrk="0" hangingPunct="1">
              <a:spcBef>
                <a:spcPct val="0"/>
              </a:spcBef>
              <a:buNone/>
              <a:defRPr sz="2800" b="1" kern="1200">
                <a:solidFill>
                  <a:schemeClr val="bg1"/>
                </a:solidFill>
                <a:latin typeface="Arial" pitchFamily="34" charset="0"/>
                <a:ea typeface="+mj-ea"/>
                <a:cs typeface="Arial" pitchFamily="34" charset="0"/>
              </a:defRPr>
            </a:lvl1pPr>
          </a:lstStyle>
          <a:p>
            <a:r>
              <a:rPr lang="en-US" sz="4400" dirty="0" smtClean="0">
                <a:solidFill>
                  <a:schemeClr val="tx1"/>
                </a:solidFill>
              </a:rPr>
              <a:t>Physicians and Patient Safety</a:t>
            </a:r>
            <a:endParaRPr lang="en-US" sz="4400" dirty="0">
              <a:solidFill>
                <a:schemeClr val="tx1"/>
              </a:solidFill>
            </a:endParaRPr>
          </a:p>
        </p:txBody>
      </p:sp>
    </p:spTree>
    <p:extLst>
      <p:ext uri="{BB962C8B-B14F-4D97-AF65-F5344CB8AC3E}">
        <p14:creationId xmlns:p14="http://schemas.microsoft.com/office/powerpoint/2010/main" val="294170429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Title 1"/>
          <p:cNvSpPr>
            <a:spLocks noGrp="1"/>
          </p:cNvSpPr>
          <p:nvPr>
            <p:ph type="title"/>
          </p:nvPr>
        </p:nvSpPr>
        <p:spPr>
          <a:xfrm>
            <a:off x="0" y="0"/>
            <a:ext cx="6248400" cy="1143000"/>
          </a:xfrm>
        </p:spPr>
        <p:txBody>
          <a:bodyPr>
            <a:normAutofit/>
          </a:bodyPr>
          <a:lstStyle/>
          <a:p>
            <a:r>
              <a:rPr lang="en-US" b="1" dirty="0" smtClean="0"/>
              <a:t>Claudius Galen</a:t>
            </a:r>
            <a:r>
              <a:rPr lang="en-US" dirty="0"/>
              <a:t> </a:t>
            </a:r>
            <a:r>
              <a:rPr lang="en-US" dirty="0" smtClean="0"/>
              <a:t>(129 – 217)</a:t>
            </a:r>
          </a:p>
        </p:txBody>
      </p:sp>
      <p:sp>
        <p:nvSpPr>
          <p:cNvPr id="9222" name="Slide Number Placeholder 5"/>
          <p:cNvSpPr>
            <a:spLocks noGrp="1"/>
          </p:cNvSpPr>
          <p:nvPr>
            <p:ph type="sldNum" sz="quarter" idx="12"/>
          </p:nvPr>
        </p:nvSpPr>
        <p:spPr>
          <a:noFill/>
        </p:spPr>
        <p:txBody>
          <a:bodyPr/>
          <a:lstStyle/>
          <a:p>
            <a:fld id="{B068FD6E-28ED-4886-904F-237C7C8B3789}" type="slidenum">
              <a:rPr lang="en-US" smtClean="0">
                <a:latin typeface="Arial" pitchFamily="34" charset="0"/>
              </a:rPr>
              <a:pPr/>
              <a:t>25</a:t>
            </a:fld>
            <a:endParaRPr lang="en-US" smtClean="0">
              <a:latin typeface="Arial" pitchFamily="34" charset="0"/>
            </a:endParaRPr>
          </a:p>
        </p:txBody>
      </p:sp>
      <p:pic>
        <p:nvPicPr>
          <p:cNvPr id="9223" name="Picture 2" descr="Claudius Galen"/>
          <p:cNvPicPr>
            <a:picLocks noChangeAspect="1" noChangeArrowheads="1"/>
          </p:cNvPicPr>
          <p:nvPr/>
        </p:nvPicPr>
        <p:blipFill>
          <a:blip r:embed="rId3" cstate="print"/>
          <a:srcRect/>
          <a:stretch>
            <a:fillRect/>
          </a:stretch>
        </p:blipFill>
        <p:spPr bwMode="auto">
          <a:xfrm>
            <a:off x="152400" y="1295400"/>
            <a:ext cx="4313238" cy="4953000"/>
          </a:xfrm>
          <a:prstGeom prst="rect">
            <a:avLst/>
          </a:prstGeom>
          <a:noFill/>
          <a:ln w="9525">
            <a:noFill/>
            <a:miter lim="800000"/>
            <a:headEnd/>
            <a:tailEnd/>
          </a:ln>
        </p:spPr>
      </p:pic>
      <p:sp>
        <p:nvSpPr>
          <p:cNvPr id="8" name="TextBox 7"/>
          <p:cNvSpPr txBox="1">
            <a:spLocks noChangeArrowheads="1"/>
          </p:cNvSpPr>
          <p:nvPr/>
        </p:nvSpPr>
        <p:spPr bwMode="auto">
          <a:xfrm>
            <a:off x="4800600" y="2438400"/>
            <a:ext cx="3886200" cy="1754188"/>
          </a:xfrm>
          <a:prstGeom prst="rect">
            <a:avLst/>
          </a:prstGeom>
          <a:solidFill>
            <a:schemeClr val="bg1"/>
          </a:solidFill>
          <a:ln w="9525">
            <a:noFill/>
            <a:miter lim="800000"/>
            <a:headEnd/>
            <a:tailEnd/>
          </a:ln>
        </p:spPr>
        <p:txBody>
          <a:bodyPr>
            <a:spAutoFit/>
          </a:bodyPr>
          <a:lstStyle/>
          <a:p>
            <a:pPr algn="ctr"/>
            <a:r>
              <a:rPr lang="en-US" sz="5400" i="1" dirty="0"/>
              <a:t>“</a:t>
            </a:r>
            <a:r>
              <a:rPr lang="en-US" sz="5400" i="1" dirty="0" err="1"/>
              <a:t>Primum</a:t>
            </a:r>
            <a:r>
              <a:rPr lang="en-US" sz="5400" i="1" dirty="0"/>
              <a:t> non</a:t>
            </a:r>
            <a:r>
              <a:rPr lang="en-US" sz="5400" dirty="0"/>
              <a:t> </a:t>
            </a:r>
            <a:r>
              <a:rPr lang="en-US" sz="5400" dirty="0" err="1"/>
              <a:t>nocere</a:t>
            </a:r>
            <a:r>
              <a:rPr lang="en-US" sz="5400" dirty="0"/>
              <a:t>.” </a:t>
            </a:r>
          </a:p>
        </p:txBody>
      </p:sp>
    </p:spTree>
    <p:extLst>
      <p:ext uri="{BB962C8B-B14F-4D97-AF65-F5344CB8AC3E}">
        <p14:creationId xmlns:p14="http://schemas.microsoft.com/office/powerpoint/2010/main" val="309371152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Hippocrates"/>
          <p:cNvPicPr>
            <a:picLocks noChangeAspect="1" noChangeArrowheads="1"/>
          </p:cNvPicPr>
          <p:nvPr/>
        </p:nvPicPr>
        <p:blipFill>
          <a:blip r:embed="rId3" cstate="print"/>
          <a:srcRect/>
          <a:stretch>
            <a:fillRect/>
          </a:stretch>
        </p:blipFill>
        <p:spPr bwMode="auto">
          <a:xfrm>
            <a:off x="6032418" y="1600200"/>
            <a:ext cx="2857500" cy="2784475"/>
          </a:xfrm>
          <a:prstGeom prst="rect">
            <a:avLst/>
          </a:prstGeom>
          <a:noFill/>
          <a:ln w="9525">
            <a:solidFill>
              <a:srgbClr val="FFC425"/>
            </a:solidFill>
            <a:miter lim="800000"/>
            <a:headEnd/>
            <a:tailEnd/>
          </a:ln>
        </p:spPr>
      </p:pic>
      <p:sp>
        <p:nvSpPr>
          <p:cNvPr id="10243" name="Rectangle 3"/>
          <p:cNvSpPr>
            <a:spLocks noChangeArrowheads="1"/>
          </p:cNvSpPr>
          <p:nvPr/>
        </p:nvSpPr>
        <p:spPr bwMode="auto">
          <a:xfrm>
            <a:off x="228600" y="1230086"/>
            <a:ext cx="5715000" cy="3276600"/>
          </a:xfrm>
          <a:prstGeom prst="rect">
            <a:avLst/>
          </a:prstGeom>
          <a:noFill/>
          <a:ln w="9525">
            <a:noFill/>
            <a:miter lim="800000"/>
            <a:headEnd/>
            <a:tailEnd/>
          </a:ln>
        </p:spPr>
        <p:txBody>
          <a:bodyPr anchor="ctr"/>
          <a:lstStyle/>
          <a:p>
            <a:r>
              <a:rPr lang="en-US" sz="3600" dirty="0">
                <a:latin typeface="Arial" panose="020B0604020202020204" pitchFamily="34" charset="0"/>
                <a:cs typeface="Arial" panose="020B0604020202020204" pitchFamily="34" charset="0"/>
              </a:rPr>
              <a:t>“As to diseases make a habit of two things - to </a:t>
            </a:r>
            <a:r>
              <a:rPr lang="en-US" sz="3600" dirty="0" smtClean="0">
                <a:latin typeface="Arial" panose="020B0604020202020204" pitchFamily="34" charset="0"/>
                <a:cs typeface="Arial" panose="020B0604020202020204" pitchFamily="34" charset="0"/>
              </a:rPr>
              <a:t>help, or </a:t>
            </a:r>
            <a:r>
              <a:rPr lang="en-US" sz="3600" dirty="0">
                <a:latin typeface="Arial" panose="020B0604020202020204" pitchFamily="34" charset="0"/>
                <a:cs typeface="Arial" panose="020B0604020202020204" pitchFamily="34" charset="0"/>
              </a:rPr>
              <a:t>at least, to do no harm.”</a:t>
            </a:r>
          </a:p>
        </p:txBody>
      </p:sp>
      <p:sp>
        <p:nvSpPr>
          <p:cNvPr id="10244" name="Text Box 5"/>
          <p:cNvSpPr txBox="1">
            <a:spLocks noChangeArrowheads="1"/>
          </p:cNvSpPr>
          <p:nvPr/>
        </p:nvSpPr>
        <p:spPr bwMode="auto">
          <a:xfrm>
            <a:off x="3962400" y="4953000"/>
            <a:ext cx="2024063" cy="519113"/>
          </a:xfrm>
          <a:prstGeom prst="rect">
            <a:avLst/>
          </a:prstGeom>
          <a:noFill/>
          <a:ln w="9525">
            <a:noFill/>
            <a:miter lim="800000"/>
            <a:headEnd/>
            <a:tailEnd/>
          </a:ln>
        </p:spPr>
        <p:txBody>
          <a:bodyPr wrap="none">
            <a:spAutoFit/>
          </a:bodyPr>
          <a:lstStyle/>
          <a:p>
            <a:r>
              <a:rPr lang="en-US" sz="2800" dirty="0">
                <a:latin typeface="Arial" panose="020B0604020202020204" pitchFamily="34" charset="0"/>
                <a:cs typeface="Arial" panose="020B0604020202020204" pitchFamily="34" charset="0"/>
              </a:rPr>
              <a:t>Epidemics I</a:t>
            </a:r>
          </a:p>
        </p:txBody>
      </p:sp>
      <p:sp>
        <p:nvSpPr>
          <p:cNvPr id="2" name="Title 1"/>
          <p:cNvSpPr>
            <a:spLocks noGrp="1"/>
          </p:cNvSpPr>
          <p:nvPr>
            <p:ph type="title"/>
          </p:nvPr>
        </p:nvSpPr>
        <p:spPr/>
        <p:txBody>
          <a:bodyPr>
            <a:normAutofit fontScale="90000"/>
          </a:bodyPr>
          <a:lstStyle/>
          <a:p>
            <a:r>
              <a:rPr lang="en-US" sz="4400" dirty="0"/>
              <a:t/>
            </a:r>
            <a:br>
              <a:rPr lang="en-US" sz="4400" dirty="0"/>
            </a:br>
            <a:r>
              <a:rPr lang="en-US" sz="3100" dirty="0" smtClean="0"/>
              <a:t>Hippocrates </a:t>
            </a:r>
            <a:r>
              <a:rPr lang="en-US" sz="3100" dirty="0"/>
              <a:t>of Kos </a:t>
            </a:r>
            <a:br>
              <a:rPr lang="en-US" sz="3100" dirty="0"/>
            </a:br>
            <a:r>
              <a:rPr lang="en-US" sz="3100" dirty="0"/>
              <a:t>(</a:t>
            </a:r>
            <a:r>
              <a:rPr lang="en-US" sz="3100" i="1" dirty="0"/>
              <a:t>ca</a:t>
            </a:r>
            <a:r>
              <a:rPr lang="en-US" sz="3100" dirty="0"/>
              <a:t>. 460 BC – </a:t>
            </a:r>
            <a:r>
              <a:rPr lang="en-US" sz="3100" i="1" dirty="0"/>
              <a:t>ca.</a:t>
            </a:r>
            <a:r>
              <a:rPr lang="en-US" sz="3100" dirty="0"/>
              <a:t> 370 BC) </a:t>
            </a:r>
            <a:br>
              <a:rPr lang="en-US" sz="3100" dirty="0"/>
            </a:br>
            <a:endParaRPr lang="en-US" sz="3100" dirty="0"/>
          </a:p>
        </p:txBody>
      </p:sp>
      <p:sp>
        <p:nvSpPr>
          <p:cNvPr id="6" name="Slide Number Placeholder 5"/>
          <p:cNvSpPr>
            <a:spLocks noGrp="1"/>
          </p:cNvSpPr>
          <p:nvPr>
            <p:ph type="sldNum" sz="quarter" idx="12"/>
          </p:nvPr>
        </p:nvSpPr>
        <p:spPr/>
        <p:txBody>
          <a:bodyPr/>
          <a:lstStyle/>
          <a:p>
            <a:fld id="{D04207AB-DC8F-4E13-8DC0-6025F5BF10CE}" type="slidenum">
              <a:rPr lang="en-US" smtClean="0"/>
              <a:pPr/>
              <a:t>26</a:t>
            </a:fld>
            <a:endParaRPr lang="en-US"/>
          </a:p>
        </p:txBody>
      </p:sp>
    </p:spTree>
    <p:extLst>
      <p:ext uri="{BB962C8B-B14F-4D97-AF65-F5344CB8AC3E}">
        <p14:creationId xmlns:p14="http://schemas.microsoft.com/office/powerpoint/2010/main" val="305313433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0" y="0"/>
            <a:ext cx="6248400" cy="1020762"/>
          </a:xfrm>
        </p:spPr>
        <p:txBody>
          <a:bodyPr>
            <a:noAutofit/>
          </a:bodyPr>
          <a:lstStyle/>
          <a:p>
            <a:r>
              <a:rPr lang="en-US" sz="3200" b="1" dirty="0" smtClean="0"/>
              <a:t>Patient Safety </a:t>
            </a:r>
            <a:br>
              <a:rPr lang="en-US" sz="3200" b="1" dirty="0" smtClean="0"/>
            </a:br>
            <a:r>
              <a:rPr lang="en-US" sz="3200" b="1" dirty="0" smtClean="0"/>
              <a:t>Clinical Priority Areas</a:t>
            </a:r>
            <a:endParaRPr lang="en-US" sz="3200" b="1" dirty="0"/>
          </a:p>
        </p:txBody>
      </p:sp>
      <p:sp>
        <p:nvSpPr>
          <p:cNvPr id="6" name="Content Placeholder 5"/>
          <p:cNvSpPr>
            <a:spLocks noGrp="1"/>
          </p:cNvSpPr>
          <p:nvPr>
            <p:ph sz="half" idx="1"/>
          </p:nvPr>
        </p:nvSpPr>
        <p:spPr/>
        <p:txBody>
          <a:bodyPr>
            <a:normAutofit/>
          </a:bodyPr>
          <a:lstStyle/>
          <a:p>
            <a:pPr lvl="0"/>
            <a:r>
              <a:rPr lang="en-US" dirty="0" smtClean="0"/>
              <a:t>Adverse Drug Events</a:t>
            </a:r>
          </a:p>
          <a:p>
            <a:pPr lvl="0"/>
            <a:r>
              <a:rPr lang="en-US" dirty="0" smtClean="0"/>
              <a:t>Catheter-Associated Urinary Tract Infections</a:t>
            </a:r>
          </a:p>
          <a:p>
            <a:pPr lvl="0"/>
            <a:r>
              <a:rPr lang="en-US" dirty="0" smtClean="0"/>
              <a:t>Central Line Associated Blood Stream Infections</a:t>
            </a:r>
          </a:p>
          <a:p>
            <a:pPr lvl="0"/>
            <a:r>
              <a:rPr lang="en-US" dirty="0" smtClean="0"/>
              <a:t>Obstetrical Adverse Events</a:t>
            </a:r>
          </a:p>
          <a:p>
            <a:pPr lvl="0"/>
            <a:r>
              <a:rPr lang="en-US" dirty="0" smtClean="0"/>
              <a:t>Readmissions</a:t>
            </a:r>
          </a:p>
          <a:p>
            <a:endParaRPr lang="en-US" dirty="0"/>
          </a:p>
        </p:txBody>
      </p:sp>
      <p:sp>
        <p:nvSpPr>
          <p:cNvPr id="7" name="Content Placeholder 6"/>
          <p:cNvSpPr>
            <a:spLocks noGrp="1"/>
          </p:cNvSpPr>
          <p:nvPr>
            <p:ph sz="half" idx="2"/>
          </p:nvPr>
        </p:nvSpPr>
        <p:spPr/>
        <p:txBody>
          <a:bodyPr>
            <a:normAutofit/>
          </a:bodyPr>
          <a:lstStyle/>
          <a:p>
            <a:pPr lvl="0"/>
            <a:r>
              <a:rPr lang="en-US" dirty="0" smtClean="0"/>
              <a:t>Pressure Ulcers</a:t>
            </a:r>
          </a:p>
          <a:p>
            <a:pPr lvl="0"/>
            <a:r>
              <a:rPr lang="en-US" dirty="0" smtClean="0"/>
              <a:t>Surgical Site Infections</a:t>
            </a:r>
          </a:p>
          <a:p>
            <a:pPr lvl="0"/>
            <a:r>
              <a:rPr lang="en-US" dirty="0" smtClean="0"/>
              <a:t>Venous </a:t>
            </a:r>
            <a:r>
              <a:rPr lang="en-US" dirty="0" err="1" smtClean="0"/>
              <a:t>Thromboembolism</a:t>
            </a:r>
            <a:endParaRPr lang="en-US" dirty="0" smtClean="0"/>
          </a:p>
          <a:p>
            <a:pPr lvl="0"/>
            <a:r>
              <a:rPr lang="en-US" dirty="0" smtClean="0"/>
              <a:t>Ventilator-Associated Pneumonia</a:t>
            </a:r>
          </a:p>
          <a:p>
            <a:r>
              <a:rPr lang="en-US" dirty="0" smtClean="0"/>
              <a:t>Injuries from Falls and Immobility</a:t>
            </a:r>
          </a:p>
        </p:txBody>
      </p:sp>
      <p:sp>
        <p:nvSpPr>
          <p:cNvPr id="4" name="Slide Number Placeholder 3"/>
          <p:cNvSpPr>
            <a:spLocks noGrp="1"/>
          </p:cNvSpPr>
          <p:nvPr>
            <p:ph type="sldNum" sz="quarter" idx="12"/>
          </p:nvPr>
        </p:nvSpPr>
        <p:spPr/>
        <p:txBody>
          <a:bodyPr/>
          <a:lstStyle/>
          <a:p>
            <a:fld id="{D04207AB-DC8F-4E13-8DC0-6025F5BF10CE}" type="slidenum">
              <a:rPr lang="en-US" smtClean="0"/>
              <a:pPr/>
              <a:t>27</a:t>
            </a:fld>
            <a:endParaRPr lang="en-US"/>
          </a:p>
        </p:txBody>
      </p:sp>
    </p:spTree>
    <p:extLst>
      <p:ext uri="{BB962C8B-B14F-4D97-AF65-F5344CB8AC3E}">
        <p14:creationId xmlns:p14="http://schemas.microsoft.com/office/powerpoint/2010/main" val="2124314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1"/>
                </a:solidFill>
              </a:rPr>
              <a:t>Safer Guides</a:t>
            </a:r>
            <a:endParaRPr lang="en-US" dirty="0">
              <a:solidFill>
                <a:schemeClr val="bg1"/>
              </a:solidFill>
            </a:endParaRPr>
          </a:p>
        </p:txBody>
      </p:sp>
      <p:sp>
        <p:nvSpPr>
          <p:cNvPr id="3" name="Content Placeholder 2"/>
          <p:cNvSpPr>
            <a:spLocks noGrp="1"/>
          </p:cNvSpPr>
          <p:nvPr>
            <p:ph idx="1"/>
          </p:nvPr>
        </p:nvSpPr>
        <p:spPr/>
        <p:txBody>
          <a:bodyPr>
            <a:normAutofit/>
          </a:bodyPr>
          <a:lstStyle/>
          <a:p>
            <a:pPr marL="0" indent="0">
              <a:buNone/>
            </a:pPr>
            <a:r>
              <a:rPr lang="en-US" dirty="0" smtClean="0"/>
              <a:t>The </a:t>
            </a:r>
            <a:r>
              <a:rPr lang="en-US" dirty="0"/>
              <a:t>SAFER Guides are nine self-assessment guides designed to help healthcare organizations optimize the </a:t>
            </a:r>
            <a:r>
              <a:rPr lang="en-US" dirty="0" smtClean="0"/>
              <a:t>safety and </a:t>
            </a:r>
            <a:r>
              <a:rPr lang="en-US" dirty="0"/>
              <a:t>safe use of EHRs</a:t>
            </a:r>
            <a:r>
              <a:rPr lang="en-US" dirty="0" smtClean="0"/>
              <a:t>.</a:t>
            </a:r>
          </a:p>
        </p:txBody>
      </p:sp>
      <p:sp>
        <p:nvSpPr>
          <p:cNvPr id="5" name="Slide Number Placeholder 4"/>
          <p:cNvSpPr>
            <a:spLocks noGrp="1"/>
          </p:cNvSpPr>
          <p:nvPr>
            <p:ph type="sldNum" sz="quarter" idx="12"/>
          </p:nvPr>
        </p:nvSpPr>
        <p:spPr/>
        <p:txBody>
          <a:bodyPr/>
          <a:lstStyle/>
          <a:p>
            <a:fld id="{D04207AB-DC8F-4E13-8DC0-6025F5BF10CE}" type="slidenum">
              <a:rPr lang="en-US" smtClean="0"/>
              <a:pPr/>
              <a:t>28</a:t>
            </a:fld>
            <a:endParaRPr lang="en-US"/>
          </a:p>
        </p:txBody>
      </p:sp>
    </p:spTree>
    <p:extLst>
      <p:ext uri="{BB962C8B-B14F-4D97-AF65-F5344CB8AC3E}">
        <p14:creationId xmlns:p14="http://schemas.microsoft.com/office/powerpoint/2010/main" val="24614968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Introductions </a:t>
            </a:r>
            <a:endParaRPr lang="en-US" dirty="0"/>
          </a:p>
        </p:txBody>
      </p:sp>
      <p:sp>
        <p:nvSpPr>
          <p:cNvPr id="4" name="Slide Number Placeholder 3"/>
          <p:cNvSpPr>
            <a:spLocks noGrp="1"/>
          </p:cNvSpPr>
          <p:nvPr>
            <p:ph type="sldNum" sz="quarter" idx="12"/>
          </p:nvPr>
        </p:nvSpPr>
        <p:spPr/>
        <p:txBody>
          <a:bodyPr/>
          <a:lstStyle/>
          <a:p>
            <a:fld id="{D04207AB-DC8F-4E13-8DC0-6025F5BF10CE}" type="slidenum">
              <a:rPr lang="en-US" smtClean="0"/>
              <a:pPr/>
              <a:t>2</a:t>
            </a:fld>
            <a:endParaRPr lang="en-US"/>
          </a:p>
        </p:txBody>
      </p:sp>
      <p:sp>
        <p:nvSpPr>
          <p:cNvPr id="5" name="Content Placeholder 2"/>
          <p:cNvSpPr>
            <a:spLocks noGrp="1"/>
          </p:cNvSpPr>
          <p:nvPr>
            <p:ph idx="1"/>
          </p:nvPr>
        </p:nvSpPr>
        <p:spPr>
          <a:prstGeom prst="rect">
            <a:avLst/>
          </a:prstGeom>
        </p:spPr>
        <p:txBody>
          <a:bodyPr vert="horz" lIns="91440" tIns="45720" rIns="91440" bIns="45720" rtlCol="0">
            <a:normAutofit fontScale="92500" lnSpcReduction="20000"/>
          </a:bodyPr>
          <a:lstStyle>
            <a:lvl1pPr marL="342900" indent="-3429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600" b="1" dirty="0" smtClean="0"/>
              <a:t>Moderator</a:t>
            </a:r>
          </a:p>
          <a:p>
            <a:pPr lvl="1"/>
            <a:r>
              <a:rPr lang="en-US" sz="2600" dirty="0" smtClean="0"/>
              <a:t>Constance Gillison, HITRC Training Team </a:t>
            </a:r>
          </a:p>
          <a:p>
            <a:pPr lvl="1"/>
            <a:endParaRPr lang="en-US" sz="2600" dirty="0"/>
          </a:p>
          <a:p>
            <a:r>
              <a:rPr lang="en-US" sz="2600" b="1" dirty="0"/>
              <a:t>Expert </a:t>
            </a:r>
            <a:r>
              <a:rPr lang="en-US" sz="2600" b="1" dirty="0" smtClean="0"/>
              <a:t>Presenters</a:t>
            </a:r>
            <a:endParaRPr lang="en-US" sz="2600" dirty="0" smtClean="0"/>
          </a:p>
          <a:p>
            <a:pPr lvl="1"/>
            <a:r>
              <a:rPr lang="en-US" sz="2600" dirty="0" smtClean="0"/>
              <a:t>Laverne Perlie, MSN, RN, ONC,  Nurse Consultant, Office of the Chief Medical Officer, HIT Adoption &amp; Patient Safety </a:t>
            </a:r>
          </a:p>
          <a:p>
            <a:pPr lvl="1"/>
            <a:r>
              <a:rPr lang="en-US" sz="2600" dirty="0" smtClean="0"/>
              <a:t>Sandra Rausch, MS, BSN, RN CPHQ, CPHM, ONC, Nurse Consultant, Office of the Chief Medical Officer, HIT Adoption &amp; Patient Safety</a:t>
            </a:r>
          </a:p>
          <a:p>
            <a:pPr lvl="1"/>
            <a:r>
              <a:rPr lang="en-US" sz="2600" dirty="0" smtClean="0"/>
              <a:t>David Hunt, MD, FACS, ONC, Medical Officer, Office of the Chief Medical Officer,  HIT Adoption &amp; Patient Safety</a:t>
            </a:r>
          </a:p>
          <a:p>
            <a:pPr marL="457200" lvl="1" indent="0">
              <a:buNone/>
            </a:pPr>
            <a:endParaRPr lang="en-US" sz="2600" dirty="0"/>
          </a:p>
          <a:p>
            <a:r>
              <a:rPr lang="en-US" sz="2600" b="1" dirty="0"/>
              <a:t>Producer</a:t>
            </a:r>
          </a:p>
          <a:p>
            <a:pPr lvl="1"/>
            <a:r>
              <a:rPr lang="en-US" sz="2600" dirty="0"/>
              <a:t>Patrick Ahearn, RTI International</a:t>
            </a:r>
          </a:p>
          <a:p>
            <a:pPr lvl="1"/>
            <a:endParaRPr lang="en-US" dirty="0"/>
          </a:p>
        </p:txBody>
      </p:sp>
    </p:spTree>
    <p:extLst>
      <p:ext uri="{BB962C8B-B14F-4D97-AF65-F5344CB8AC3E}">
        <p14:creationId xmlns:p14="http://schemas.microsoft.com/office/powerpoint/2010/main" val="276605846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1"/>
                </a:solidFill>
              </a:rPr>
              <a:t>Safer Guides Foundational Areas</a:t>
            </a:r>
            <a:endParaRPr lang="en-US" dirty="0">
              <a:solidFill>
                <a:schemeClr val="bg1"/>
              </a:solidFill>
            </a:endParaRPr>
          </a:p>
        </p:txBody>
      </p:sp>
      <p:sp>
        <p:nvSpPr>
          <p:cNvPr id="3" name="Content Placeholder 2"/>
          <p:cNvSpPr>
            <a:spLocks noGrp="1"/>
          </p:cNvSpPr>
          <p:nvPr>
            <p:ph idx="1"/>
          </p:nvPr>
        </p:nvSpPr>
        <p:spPr>
          <a:solidFill>
            <a:schemeClr val="accent4">
              <a:lumMod val="40000"/>
              <a:lumOff val="60000"/>
            </a:schemeClr>
          </a:solidFill>
        </p:spPr>
        <p:txBody>
          <a:bodyPr/>
          <a:lstStyle/>
          <a:p>
            <a:r>
              <a:rPr lang="en-US" dirty="0" smtClean="0"/>
              <a:t>Foundational Guides</a:t>
            </a:r>
          </a:p>
          <a:p>
            <a:r>
              <a:rPr lang="en-US" dirty="0" smtClean="0"/>
              <a:t>Infrastructure Guides</a:t>
            </a:r>
          </a:p>
          <a:p>
            <a:r>
              <a:rPr lang="en-US" dirty="0" smtClean="0"/>
              <a:t>Clinical Processes Guides</a:t>
            </a:r>
            <a:endParaRPr lang="en-US" dirty="0"/>
          </a:p>
          <a:p>
            <a:pPr marL="0" indent="0">
              <a:buNone/>
            </a:pPr>
            <a:r>
              <a:rPr lang="en-US" dirty="0" smtClean="0"/>
              <a:t>* SAFER guides are scheduled for release at the end of November</a:t>
            </a:r>
            <a:endParaRPr lang="en-US" dirty="0"/>
          </a:p>
        </p:txBody>
      </p:sp>
      <p:sp>
        <p:nvSpPr>
          <p:cNvPr id="5" name="Slide Number Placeholder 4"/>
          <p:cNvSpPr>
            <a:spLocks noGrp="1"/>
          </p:cNvSpPr>
          <p:nvPr>
            <p:ph type="sldNum" sz="quarter" idx="12"/>
          </p:nvPr>
        </p:nvSpPr>
        <p:spPr/>
        <p:txBody>
          <a:bodyPr/>
          <a:lstStyle/>
          <a:p>
            <a:fld id="{D04207AB-DC8F-4E13-8DC0-6025F5BF10CE}" type="slidenum">
              <a:rPr lang="en-US" smtClean="0"/>
              <a:pPr/>
              <a:t>29</a:t>
            </a:fld>
            <a:endParaRPr lang="en-US"/>
          </a:p>
        </p:txBody>
      </p:sp>
    </p:spTree>
    <p:extLst>
      <p:ext uri="{BB962C8B-B14F-4D97-AF65-F5344CB8AC3E}">
        <p14:creationId xmlns:p14="http://schemas.microsoft.com/office/powerpoint/2010/main" val="110624534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0" y="0"/>
            <a:ext cx="6324600" cy="1143000"/>
          </a:xfrm>
        </p:spPr>
        <p:txBody>
          <a:bodyPr>
            <a:normAutofit/>
          </a:bodyPr>
          <a:lstStyle/>
          <a:p>
            <a:r>
              <a:rPr lang="en-US" sz="3200" dirty="0" smtClean="0"/>
              <a:t>Reason </a:t>
            </a:r>
            <a:r>
              <a:rPr lang="en-US" sz="3200" dirty="0"/>
              <a:t>Model </a:t>
            </a:r>
          </a:p>
        </p:txBody>
      </p:sp>
      <p:pic>
        <p:nvPicPr>
          <p:cNvPr id="44034" name="Picture 2" descr="Swiss Cheese Model"/>
          <p:cNvPicPr>
            <a:picLocks noChangeAspect="1" noChangeArrowheads="1"/>
          </p:cNvPicPr>
          <p:nvPr/>
        </p:nvPicPr>
        <p:blipFill>
          <a:blip r:embed="rId3" cstate="print"/>
          <a:srcRect/>
          <a:stretch>
            <a:fillRect/>
          </a:stretch>
        </p:blipFill>
        <p:spPr bwMode="auto">
          <a:xfrm>
            <a:off x="1524000" y="1230087"/>
            <a:ext cx="5715000" cy="3711922"/>
          </a:xfrm>
          <a:prstGeom prst="rect">
            <a:avLst/>
          </a:prstGeom>
          <a:noFill/>
          <a:ln>
            <a:solidFill>
              <a:srgbClr val="056DB1"/>
            </a:solidFill>
          </a:ln>
        </p:spPr>
      </p:pic>
      <p:sp>
        <p:nvSpPr>
          <p:cNvPr id="29" name="Rectangle 28" descr="The Swiss cheese model of how defenses, barriers, and safeguards may be penetrated by an accident trajectory.  &#10;"/>
          <p:cNvSpPr/>
          <p:nvPr/>
        </p:nvSpPr>
        <p:spPr>
          <a:xfrm>
            <a:off x="359229" y="5136524"/>
            <a:ext cx="8458200" cy="830997"/>
          </a:xfrm>
          <a:prstGeom prst="rect">
            <a:avLst/>
          </a:prstGeom>
          <a:solidFill>
            <a:schemeClr val="bg1">
              <a:lumMod val="95000"/>
            </a:schemeClr>
          </a:solidFill>
        </p:spPr>
        <p:txBody>
          <a:bodyPr wrap="square">
            <a:spAutoFit/>
          </a:bodyPr>
          <a:lstStyle/>
          <a:p>
            <a:r>
              <a:rPr lang="en-US" sz="2400" dirty="0" smtClean="0">
                <a:latin typeface="Arial" panose="020B0604020202020204" pitchFamily="34" charset="0"/>
                <a:cs typeface="Arial" panose="020B0604020202020204" pitchFamily="34" charset="0"/>
              </a:rPr>
              <a:t>The Swiss cheese model of how defenses, barriers, and safeguards may be penetrated by an accident trajectory.  </a:t>
            </a:r>
            <a:endParaRPr lang="en-US" sz="2400" dirty="0">
              <a:latin typeface="Arial" panose="020B0604020202020204" pitchFamily="34" charset="0"/>
              <a:cs typeface="Arial" panose="020B0604020202020204" pitchFamily="34" charset="0"/>
            </a:endParaRPr>
          </a:p>
        </p:txBody>
      </p:sp>
      <p:sp>
        <p:nvSpPr>
          <p:cNvPr id="2" name="Rectangle 1"/>
          <p:cNvSpPr/>
          <p:nvPr/>
        </p:nvSpPr>
        <p:spPr>
          <a:xfrm>
            <a:off x="357083" y="6499743"/>
            <a:ext cx="8427076" cy="276999"/>
          </a:xfrm>
          <a:prstGeom prst="rect">
            <a:avLst/>
          </a:prstGeom>
        </p:spPr>
        <p:txBody>
          <a:bodyPr wrap="square">
            <a:spAutoFit/>
          </a:bodyPr>
          <a:lstStyle/>
          <a:p>
            <a:r>
              <a:rPr lang="en-US" sz="1200" dirty="0">
                <a:latin typeface="Arial" panose="020B0604020202020204" pitchFamily="34" charset="0"/>
                <a:cs typeface="Arial" panose="020B0604020202020204" pitchFamily="34" charset="0"/>
              </a:rPr>
              <a:t>Reason, Human Error: Models and Management BMJ, (209) p. 768 Mar 2000</a:t>
            </a:r>
          </a:p>
        </p:txBody>
      </p:sp>
    </p:spTree>
    <p:extLst>
      <p:ext uri="{BB962C8B-B14F-4D97-AF65-F5344CB8AC3E}">
        <p14:creationId xmlns:p14="http://schemas.microsoft.com/office/powerpoint/2010/main" val="214846541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3"/>
          <p:cNvSpPr>
            <a:spLocks noGrp="1" noChangeArrowheads="1"/>
          </p:cNvSpPr>
          <p:nvPr>
            <p:ph type="body" idx="1"/>
          </p:nvPr>
        </p:nvSpPr>
        <p:spPr>
          <a:xfrm>
            <a:off x="304800" y="1371600"/>
            <a:ext cx="8458200" cy="3200400"/>
          </a:xfrm>
          <a:solidFill>
            <a:schemeClr val="accent3">
              <a:lumMod val="20000"/>
              <a:lumOff val="80000"/>
            </a:schemeClr>
          </a:solidFill>
        </p:spPr>
        <p:txBody>
          <a:bodyPr>
            <a:normAutofit lnSpcReduction="10000"/>
          </a:bodyPr>
          <a:lstStyle/>
          <a:p>
            <a:pPr>
              <a:buFontTx/>
              <a:buNone/>
            </a:pPr>
            <a:r>
              <a:rPr lang="en-US" sz="4000" i="1" dirty="0"/>
              <a:t>  </a:t>
            </a:r>
            <a:endParaRPr lang="en-US" sz="4000" i="1" dirty="0" smtClean="0"/>
          </a:p>
          <a:p>
            <a:pPr>
              <a:buFontTx/>
              <a:buNone/>
            </a:pPr>
            <a:r>
              <a:rPr lang="en-US" sz="4000" i="1" dirty="0"/>
              <a:t> </a:t>
            </a:r>
            <a:r>
              <a:rPr lang="en-US" sz="4000" i="1" dirty="0" smtClean="0"/>
              <a:t>“</a:t>
            </a:r>
            <a:r>
              <a:rPr lang="en-US" sz="4000" dirty="0"/>
              <a:t>We cannot change the human </a:t>
            </a:r>
            <a:r>
              <a:rPr lang="en-US" sz="4000" dirty="0" smtClean="0"/>
              <a:t>condition, but </a:t>
            </a:r>
            <a:r>
              <a:rPr lang="en-US" sz="4000" dirty="0"/>
              <a:t>we can change the conditions under which humans work”</a:t>
            </a:r>
            <a:endParaRPr lang="en-US" sz="3600" dirty="0"/>
          </a:p>
        </p:txBody>
      </p:sp>
      <p:sp>
        <p:nvSpPr>
          <p:cNvPr id="19461" name="Text Box 5"/>
          <p:cNvSpPr txBox="1">
            <a:spLocks noChangeArrowheads="1"/>
          </p:cNvSpPr>
          <p:nvPr/>
        </p:nvSpPr>
        <p:spPr bwMode="auto">
          <a:xfrm>
            <a:off x="1458453" y="4572000"/>
            <a:ext cx="7379008" cy="2062103"/>
          </a:xfrm>
          <a:prstGeom prst="rect">
            <a:avLst/>
          </a:prstGeom>
          <a:noFill/>
          <a:ln w="9525">
            <a:noFill/>
            <a:miter lim="800000"/>
            <a:headEnd/>
            <a:tailEnd/>
          </a:ln>
          <a:effectLst/>
        </p:spPr>
        <p:txBody>
          <a:bodyPr wrap="none">
            <a:spAutoFit/>
          </a:bodyPr>
          <a:lstStyle/>
          <a:p>
            <a:pPr algn="r"/>
            <a:r>
              <a:rPr lang="en-US" sz="3200" dirty="0">
                <a:latin typeface="Arial" panose="020B0604020202020204" pitchFamily="34" charset="0"/>
                <a:cs typeface="Arial" panose="020B0604020202020204" pitchFamily="34" charset="0"/>
              </a:rPr>
              <a:t>James </a:t>
            </a:r>
            <a:r>
              <a:rPr lang="en-US" sz="3200" dirty="0" smtClean="0">
                <a:latin typeface="Arial" panose="020B0604020202020204" pitchFamily="34" charset="0"/>
                <a:cs typeface="Arial" panose="020B0604020202020204" pitchFamily="34" charset="0"/>
              </a:rPr>
              <a:t>Reason</a:t>
            </a:r>
          </a:p>
          <a:p>
            <a:pPr algn="r"/>
            <a:r>
              <a:rPr lang="en-US" sz="3200" i="1" u="sng" dirty="0" smtClean="0">
                <a:latin typeface="Arial" panose="020B0604020202020204" pitchFamily="34" charset="0"/>
                <a:cs typeface="Arial" panose="020B0604020202020204" pitchFamily="34" charset="0"/>
              </a:rPr>
              <a:t>Human Error: models and management</a:t>
            </a:r>
          </a:p>
          <a:p>
            <a:pPr algn="r"/>
            <a:r>
              <a:rPr lang="en-US" sz="3200" dirty="0" err="1" smtClean="0">
                <a:latin typeface="Arial" panose="020B0604020202020204" pitchFamily="34" charset="0"/>
                <a:cs typeface="Arial" panose="020B0604020202020204" pitchFamily="34" charset="0"/>
              </a:rPr>
              <a:t>BMJ</a:t>
            </a:r>
            <a:r>
              <a:rPr lang="en-US" sz="3200" dirty="0" smtClean="0">
                <a:latin typeface="Arial" panose="020B0604020202020204" pitchFamily="34" charset="0"/>
                <a:cs typeface="Arial" panose="020B0604020202020204" pitchFamily="34" charset="0"/>
              </a:rPr>
              <a:t> Volume 320, March 2000, p 768</a:t>
            </a:r>
          </a:p>
          <a:p>
            <a:pPr algn="r"/>
            <a:endParaRPr lang="en-US" sz="3200" dirty="0"/>
          </a:p>
        </p:txBody>
      </p:sp>
      <p:sp>
        <p:nvSpPr>
          <p:cNvPr id="5" name="Title 4"/>
          <p:cNvSpPr>
            <a:spLocks noGrp="1"/>
          </p:cNvSpPr>
          <p:nvPr>
            <p:ph type="title"/>
          </p:nvPr>
        </p:nvSpPr>
        <p:spPr>
          <a:xfrm>
            <a:off x="0" y="0"/>
            <a:ext cx="6172200" cy="1143000"/>
          </a:xfrm>
        </p:spPr>
        <p:txBody>
          <a:bodyPr>
            <a:normAutofit/>
          </a:bodyPr>
          <a:lstStyle/>
          <a:p>
            <a:r>
              <a:rPr lang="en-US" b="1" dirty="0" smtClean="0"/>
              <a:t>Safe Systems</a:t>
            </a:r>
            <a:endParaRPr lang="en-US" b="1" dirty="0"/>
          </a:p>
        </p:txBody>
      </p:sp>
    </p:spTree>
    <p:extLst>
      <p:ext uri="{BB962C8B-B14F-4D97-AF65-F5344CB8AC3E}">
        <p14:creationId xmlns:p14="http://schemas.microsoft.com/office/powerpoint/2010/main" val="304569904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1"/>
                </a:solidFill>
              </a:rPr>
              <a:t>Patient Safety and </a:t>
            </a:r>
            <a:br>
              <a:rPr lang="en-US" dirty="0" smtClean="0">
                <a:solidFill>
                  <a:schemeClr val="bg1"/>
                </a:solidFill>
              </a:rPr>
            </a:br>
            <a:r>
              <a:rPr lang="en-US" dirty="0" smtClean="0">
                <a:solidFill>
                  <a:schemeClr val="bg1"/>
                </a:solidFill>
              </a:rPr>
              <a:t>Quality Improvement  Act of 2005</a:t>
            </a:r>
            <a:endParaRPr lang="en-US" dirty="0">
              <a:solidFill>
                <a:schemeClr val="bg1"/>
              </a:solidFill>
            </a:endParaRPr>
          </a:p>
        </p:txBody>
      </p:sp>
      <p:sp>
        <p:nvSpPr>
          <p:cNvPr id="5" name="Slide Number Placeholder 4"/>
          <p:cNvSpPr>
            <a:spLocks noGrp="1"/>
          </p:cNvSpPr>
          <p:nvPr>
            <p:ph type="sldNum" sz="quarter" idx="12"/>
          </p:nvPr>
        </p:nvSpPr>
        <p:spPr/>
        <p:txBody>
          <a:bodyPr/>
          <a:lstStyle/>
          <a:p>
            <a:fld id="{D04207AB-DC8F-4E13-8DC0-6025F5BF10CE}" type="slidenum">
              <a:rPr lang="en-US" smtClean="0"/>
              <a:pPr/>
              <a:t>32</a:t>
            </a:fld>
            <a:endParaRPr lang="en-US"/>
          </a:p>
        </p:txBody>
      </p:sp>
      <p:pic>
        <p:nvPicPr>
          <p:cNvPr id="2050" name="Picture 2" descr="Book titled Law"/>
          <p:cNvPicPr>
            <a:picLocks noChangeAspect="1" noChangeArrowheads="1"/>
          </p:cNvPicPr>
          <p:nvPr/>
        </p:nvPicPr>
        <p:blipFill>
          <a:blip r:embed="rId3" cstate="print"/>
          <a:srcRect/>
          <a:stretch>
            <a:fillRect/>
          </a:stretch>
        </p:blipFill>
        <p:spPr bwMode="auto">
          <a:xfrm>
            <a:off x="475080" y="2286000"/>
            <a:ext cx="2514600" cy="2362200"/>
          </a:xfrm>
          <a:prstGeom prst="rect">
            <a:avLst/>
          </a:prstGeom>
          <a:noFill/>
        </p:spPr>
      </p:pic>
      <p:pic>
        <p:nvPicPr>
          <p:cNvPr id="2052" name="Picture 4" descr="https://encrypted-tbn1.gstatic.com/images?q=tbn:ANd9GcTSSkRcnm_zUI2K-BRelNRHxAbFKSVrp9JuqtVlA7BvzYJEhJ9d"/>
          <p:cNvPicPr>
            <a:picLocks noChangeAspect="1" noChangeArrowheads="1"/>
          </p:cNvPicPr>
          <p:nvPr/>
        </p:nvPicPr>
        <p:blipFill>
          <a:blip r:embed="rId4" cstate="print"/>
          <a:srcRect/>
          <a:stretch>
            <a:fillRect/>
          </a:stretch>
        </p:blipFill>
        <p:spPr bwMode="auto">
          <a:xfrm>
            <a:off x="6001657" y="2764892"/>
            <a:ext cx="2743200" cy="2000250"/>
          </a:xfrm>
          <a:prstGeom prst="rect">
            <a:avLst/>
          </a:prstGeom>
          <a:noFill/>
          <a:ln w="28575">
            <a:solidFill>
              <a:srgbClr val="056DB1"/>
            </a:solidFill>
          </a:ln>
        </p:spPr>
      </p:pic>
      <p:sp>
        <p:nvSpPr>
          <p:cNvPr id="2054" name="AutoShape 6" descr="data:image/jpeg;base64,/9j/4AAQSkZJRgABAQAAAQABAAD/2wCEAAkGBwgHBgkIBwgKCgkLDRYPDQwMDRsUFRAWIB0iIiAdHx8kKDQsJCYxJx8fLT0tMTU3Ojo6Iys/RD84QzQ5OjcBCgoKDQwNGg8PGjclHyU3Nzc3Nzc3Nzc3Nzc3Nzc3Nzc3Nzc3Nzc3Nzc3Nzc3Nzc3Nzc3Nzc3Nzc3Nzc3Nzc3N//AABEIAFsAcAMBIgACEQEDEQH/xAAbAAABBQEBAAAAAAAAAAAAAAAFAAMEBgcBAv/EADsQAAICAQMCBAUBBQQLAAAAAAECAwQRAAUhEjEGEyJBFFFhcYEHIzJCkaEkUmKCFRZDU3JzkpOisfH/xAAaAQACAwEBAAAAAAAAAAAAAAAAAwECBAUG/8QALBEAAQQBAwIDCAMAAAAAAAAAAQACAxEEEiFBMVEUcZEFEzJhgcHw8SIzsf/aAAwDAQACEQMRAD8A3HS0tLQhLQrxBvdfY6azzI0rySCOKJCMu2CfwAASftoodZL4vtPa32zA5b+znoIjyW86XGAAO5CeSo+vV89Knk92wkdU/Gi97KGnpz5KxQ/qBiTNvbPLr59TxWPMZR8+npGfnwc/LOjO5eLtp2+09aSSWWZACywxFgMjI9XbsQcZzyNZjJs25Q07DHbp6VIKWmtTokXfChY4+MueFAwBkgn6sBJvOSR5H6SHV8D0tJgMRnPcAjjHYjWI5MzG/wAhvxtwugMPHleNB2535PYlanN4z2SJUJsSM7IrdEcDsR1AEA4GAcEcE67X8Y7PJSe1PM1WNJWixOvqYhQxIC54ww1m9naKETbLHRacm7ThectZdwzWGXGATgfxdv72pPiTb9sh3+Xa6QavQEqrY6pXYDKh5yCxOB5SAccAqdaDM8OPTqB6rKMeMtb1sgn6C/utQfetrirxWJr9aKOVVdDLIEyGGRwefcaZTxJs727FVb0ZlrpJJLwelFjID+rGPSTgjPGss225Sa1PuW7yrHZ6vPigE0Y82fIKQlCpZsHjIIACgfPUNMSOYQ8qmHAkf/fBhkgn3BPJ+o1STL0AGv0mRYHvCW6tx/vb0WvVPE2z245ZY70aRxEB2mBiAznH74Gex0qvibY7lyKnU3WnPYmJEccUoYtgEnGPoCfxrMb23S0qu02JJYv7arziv0nrGe7k5x+75CY59/mdWnwR4fWeOHeprMvUTIiRLgKoDgZz3yQhH2Y6uyZ5kDK4spUmPG2IyB3NDZXzS1wa7rUsaWmLlytRrPZu2Iq8CDLyyuFVR9Sdcv2fhKrzdBcgelQcZb2GfbJwM/XVMhNG1LFd3iT4rcFAYCeJsVz8kjI9GM4zjqPuTrFnZvhGatBcTwB+UrsbqKNHxdtsvFGO9dHcPWqOUb7OQFP4OqT4a27cYvE9OfeK04hmtSSdbRRjqlIdwWxKxAz244IUdtHb+4W5r0UG12tvKMhLRvN0Tk/4AVYY+4OpFFEms1o9xt7rWmWZXjWXyDHKynIAdE9/kSpPPGuVj+0MjKlaHBjRfQk6v2nf1g6Sd07+olSxY2iGSK0sMUEoZovIMrTufTGqjqUZ6m9zjOD7aBf6t2LEO0bZ5ywyI87SWGTr6y+GOEDccDA9Rx9dGPFG5FtycRlDFtUXmEO2EazIOmJSfYAEk/8AMU+2ubFPO6+GpbLGSeaL9q5GCWMBYnH3Gn5OU7xrImgaTse/S6+m3qiN72x7HpuFDt7Dtm3b7RKWdymkqpXdKUEKsqrGvQmWIGAejOCe4OotrY6kzzSChuMU12z0+dZtp1R+bIOrpRepceojnnpyNE57LMN43GOeKIyWfJilmcRhUjIj/eIP8QkI4IJP116ppQTZJPE1gWZ/hRLNCFvyyxv0ZAKr6UOT29PuDqYsibIyXsj0hjTvsbPf5KCSGgknohUnhra5pMRVb+4NVmKrNPcWFGdcq2OgZ4OR275xqKNkrnckqzbf0A1+k1YNxkZSzM7ZaUoH7dfbt6R76J24HpbdRgkmrTWI4m/sswJ+KnIH8IYZ9Rbg5Hqz7aPb5te21dndo6FaN0HTDHGPLRpXwoBC4BBbp7/LSsSWTKY+Rrmhouhp9CTz32VnyvBFk35oNvO3DcpK8+5Lt1VII/KQGSVuleDjqDoPYd1PbTngzeJFr166Qj/RjWZa8E2AvTgnowPdT0n1HklwBkcmVs1CE7tBUVA9ba6i9IZQR5j+lT/xBUb/ALmu7rW8vdLNSKRYntotuuzL1BZIyoY4+QIiOP8AEdLhycqPGGZI6wSLFVTb67c8+SqQCdCKX94eG4a1SCOdo16p3kl8tIsjIGek5bHOPYck8jMvaLsm4Uo7UkBg8zJVS2crnhuw4I5GQNVuvXhktR7bh5oS/VaZvU07n1EN9OQze2CqgeoDVwA108CeXIBmdsw/COa7nzSngN2XieJZ42jkz0sMEBiP6jQatv8At3kdG2wWbEaEqogrsq8HBwzYU8599HD2ODj66pO47BY2fZa8FfcbM8EUYrmLoQGRm9KsTjPc8jIBz+C/KdO1lw1fN9lDACaKe8QXbO67VYrWKdahTlQq1m7OpaL/ABKq+nqHcHrGDg6jbrZa5t7vWRvgIGWezdcEKEjIciP3dz04BHAznPGDXvGA2aa1tWwvtgqrZhlknCEeYSmOhPMzkrks3fnpA+Y0MgrwV923PZ9vgdq0m0ia3WgLEAiePoZskkOELZxzjn21zvB+IlZLO/Vp3FCh9yfVOGzTStqSTVqKfGXTUtzrLdtzRFCTLx+yXrBBOWCjjPTHjTe7bkkVXaLr3oUnrOJ5B1gFm8h26SPbqPH51VfDzwbPPanjriBBWK4rxJGPM6h0NLg4xjPfPHVjvqY1PaLlaezaitSQLIjhXDNjCgGMjHVgZGCOMj86qz2YBKyW7cCXE1ub/NkF7QCCfkrJsW47fLZ2OnSsmdKzESHs2QhjBcH5s/5I+h0R8e7xttFKFXdLSV4ZJhYlZyQOiIhhz75k8sY9xnjvqmRTVFrz2YqEitXVI5BDEsUXlZDMoOMlejgDHyORxiX4r2+vH4i2G69qG1TCTSUoHODH6QwK446FH55XOcDGqHFEMBhbf8r353VCQ5+3CM1Ltee1c3Wlv9aKvMkcbNHGnmRhATgs+R/GTjp99N0d2mlp7BX3eedrBja5K0sfqLuCY4sKMEhHYnA/2edQdtowblK3iKyjxwAp8LdCg2J+lWBMSgZHV1HuM+jtg8e1s1aFlbsgNavPIwBmnMgjDhSSz8+ole5JHqAB4GURYD2474dZLarjYfcq9t94LVt8KIF261flJVrlmSduvjpQYRMg/u4RFyPY5zznQqxuEjg7k6KbNxkr0IWbjpJ9P8zl2PyA/ujQsW7Ele7XqkR1Lr8MIcySgp0lQjAgknkt757e+rF4X8J0tqrQTTQFr4y7M8ryCNj7L1McAdh/71oyMAzQMhumCrHcDhLDg1xPVE9m2lduUlpPNlPBcjk85J+7MSx+4HYDRPS0tdAAAUEtLTVmCOxA8Uy9SOMEZx/807rjEBSSQAByT7alCzbdKlmfdpjYsKZqLmGrKIhlFKqWYg8FjkfT0jjvoY9RofixFDO7zPE0zNIEE2JVHU/SOf3sBcY7kj3BSa3Jd3WxYhU/DzOZOojHGAFP5UA4Hz5Ixgxd2vw7eFa24SGWSNCcEnjrbgDnuqayMja06Wih8l0J2huKXVvS7NE4qBK4WsoBPQqjg+w44x7n+Wiu9Ua0G4y0YIwKy1YkYZ5Zj15JPfOOnnvqoXPE9D46vHE0k8Lyqk7dBRY4yw62ye5xnHH5+Zf9Vd/bZN9pR7ekRsSQ+ZbEgJDLnCYwRg8Nz9BweNbceNxdQG68+1pfE4A7qRQo0qm71nlQGpIWEkJz0YWOSTOPcegcdsDHbVM8fyz298jor1A0oUgwAOnrcdbYz82IH+TU/wAJeJZt48TxVbsUQSxH5MEaDOGLqXOT7+WJBn5ffUIdW5ePF6s/td4BPV/dE3I/6RjTzGWSm+Ba6fs6MhpLuoWseH9umoTUKluWKRqdN0Ty1wAP2Yz2HPpb27NjnuaZvNuIHboQOtNw3MNHg9kDtKD/AOK/z1oUiJLuvkOTienIvBwcBlBwf841kPiHfYV3COCOuXsbVflWOViAj9IePkDnvzj6d/llx3jRZVHAkrQfCkXRvCLO3nSrXdkfGAp6kB4yeTkf1xgHGrprOf0n3Obc7O7vcZXnUQlSFwFQ9XpH0yM/nWjau4gmwoApLS0tLVVKWom7JFLtVxLCl4WgcOoYrlek5GRyNS9CPE96eltuasUcs0ziJUkJC8g5OfoAT9e2oJAFlSASaCz+nNvEAsJcrxWkrpGyzwuFeTrJCgoeA2QfcA+2Owrni+7Ja+CWSNoCvmM0D/vLyFVjjjnDYHy++rAb3iKrRVYNjhs1rXlA2hZcKnQwA/gP8RPqzgj29zTvELy2vEU0UldgTIkTrESzvnB9HHJ9RX7rpOPq1jV2tW9ozPdjuYD1ICleINiXbtk2G5GpC7hSLykju5PVz9elwPsumPHj3dy8QVJ/hrMnxdCsaoWIu0gKZIAAPPUH478Z7aKePPFEO+1KKwbZfpLSZkMNlABhukKfSSByCOfnqbtvjnbtt27bLVuKy8dOGOvKyp6TNGsgC9X+ZTnnW5k5jIe0WsMMYbM5vFBVjw74c3uc2txrLLt522J5zLMrRyZUMCqrwc8EEnHv37aZo3JaV6vdgYedDKsqluQxBzz9/f76v9X9QttqQTbzVobjer3Ovy0rw5MeGLOZMkBQC4GdVqDddi6bdyj4WtT7fuVuOW5LLCHhqETZJDYIOQ2CoPsPvqxy3Psvbd7Lq40giBAFgrT/AAVu0viauu7zLFAYWkriKIlsn0kksfsOMfk6zDaKyTfqG1SyAEk3C5E4b3yJl/qTx9xoyP1K3Xa4K1PbfB9uWqikQS5KJYVTyVwvAx2/GqWviq5Hv77/AAbM7XfipJvgZFdugsWHcAZKkj27+2slAdBSQ74irx+icmNx3GN2HXJViYr8+ljk/jq/rrXdYF4D369W8RyzxbOzXL/7OJVUha/U/UwZSRjgDA6s4HAOt8XOOe+pCqV3S0tLUqEtNzwRWI2jnjSRG7q6hgfwdOaWhCalrxS12gkjUxMvSUxxj5aHL4b2cW6tz/R8BtVF6YJmXLoOfc8k5JOTzkn56LaWhCjy0q0zM01eGQspUl4wSQRjHPtqE/hzZ3njlbb4CI1CpF0Dy1xnB6P3cjJ5xnnRXS0IUCvtNOtda3XhEcjJ0EJwpHHt8+B/LXd42qpvO2TbdeQtWmADBT0nggjBHyIGp2loR0UKrtVKtt1bb0ro1asqrEkg6+nAwDz7/XUWt4Z2atcvW4qERmvEmwZB1hsnJGDwATycdzovpaEJuCCKtEIq8SRRr2RFCgfgac0tLQhLS0tLQhf/2Q=="/>
          <p:cNvSpPr>
            <a:spLocks noChangeAspect="1" noChangeArrowheads="1"/>
          </p:cNvSpPr>
          <p:nvPr/>
        </p:nvSpPr>
        <p:spPr bwMode="auto">
          <a:xfrm>
            <a:off x="0" y="-411163"/>
            <a:ext cx="1066800" cy="866776"/>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056" name="AutoShape 8" descr="data:image/jpeg;base64,/9j/4AAQSkZJRgABAQAAAQABAAD/2wCEAAkGBwgHBgkIBwgKCgkLDRYPDQwMDRsUFRAWIB0iIiAdHx8kKDQsJCYxJx8fLT0tMTU3Ojo6Iys/RD84QzQ5OjcBCgoKDQwNGg8PGjclHyU3Nzc3Nzc3Nzc3Nzc3Nzc3Nzc3Nzc3Nzc3Nzc3Nzc3Nzc3Nzc3Nzc3Nzc3Nzc3Nzc3N//AABEIAFsAcAMBIgACEQEDEQH/xAAbAAABBQEBAAAAAAAAAAAAAAAFAAMEBgcBAv/EADsQAAICAQMCBAUBBQQLAAAAAAECAwQRAAUhEjEGEyJBFFFhcYEHIzJCkaEkUmKCFRZDU3JzkpOisfH/xAAaAQACAwEBAAAAAAAAAAAAAAAAAwECBAUG/8QALBEAAQQBAwIDCAMAAAAAAAAAAQACAxEEEiFBMVEUcZEFEzJhgcHw8SIzsf/aAAwDAQACEQMRAD8A3HS0tLQhLQrxBvdfY6azzI0rySCOKJCMu2CfwAASftoodZL4vtPa32zA5b+znoIjyW86XGAAO5CeSo+vV89Knk92wkdU/Gi97KGnpz5KxQ/qBiTNvbPLr59TxWPMZR8+npGfnwc/LOjO5eLtp2+09aSSWWZACywxFgMjI9XbsQcZzyNZjJs25Q07DHbp6VIKWmtTokXfChY4+MueFAwBkgn6sBJvOSR5H6SHV8D0tJgMRnPcAjjHYjWI5MzG/wAhvxtwugMPHleNB2535PYlanN4z2SJUJsSM7IrdEcDsR1AEA4GAcEcE67X8Y7PJSe1PM1WNJWixOvqYhQxIC54ww1m9naKETbLHRacm7ThectZdwzWGXGATgfxdv72pPiTb9sh3+Xa6QavQEqrY6pXYDKh5yCxOB5SAccAqdaDM8OPTqB6rKMeMtb1sgn6C/utQfetrirxWJr9aKOVVdDLIEyGGRwefcaZTxJs727FVb0ZlrpJJLwelFjID+rGPSTgjPGss225Sa1PuW7yrHZ6vPigE0Y82fIKQlCpZsHjIIACgfPUNMSOYQ8qmHAkf/fBhkgn3BPJ+o1STL0AGv0mRYHvCW6tx/vb0WvVPE2z245ZY70aRxEB2mBiAznH74Gex0qvibY7lyKnU3WnPYmJEccUoYtgEnGPoCfxrMb23S0qu02JJYv7arziv0nrGe7k5x+75CY59/mdWnwR4fWeOHeprMvUTIiRLgKoDgZz3yQhH2Y6uyZ5kDK4spUmPG2IyB3NDZXzS1wa7rUsaWmLlytRrPZu2Iq8CDLyyuFVR9Sdcv2fhKrzdBcgelQcZb2GfbJwM/XVMhNG1LFd3iT4rcFAYCeJsVz8kjI9GM4zjqPuTrFnZvhGatBcTwB+UrsbqKNHxdtsvFGO9dHcPWqOUb7OQFP4OqT4a27cYvE9OfeK04hmtSSdbRRjqlIdwWxKxAz244IUdtHb+4W5r0UG12tvKMhLRvN0Tk/4AVYY+4OpFFEms1o9xt7rWmWZXjWXyDHKynIAdE9/kSpPPGuVj+0MjKlaHBjRfQk6v2nf1g6Sd07+olSxY2iGSK0sMUEoZovIMrTufTGqjqUZ6m9zjOD7aBf6t2LEO0bZ5ywyI87SWGTr6y+GOEDccDA9Rx9dGPFG5FtycRlDFtUXmEO2EazIOmJSfYAEk/8AMU+2ubFPO6+GpbLGSeaL9q5GCWMBYnH3Gn5OU7xrImgaTse/S6+m3qiN72x7HpuFDt7Dtm3b7RKWdymkqpXdKUEKsqrGvQmWIGAejOCe4OotrY6kzzSChuMU12z0+dZtp1R+bIOrpRepceojnnpyNE57LMN43GOeKIyWfJilmcRhUjIj/eIP8QkI4IJP116ppQTZJPE1gWZ/hRLNCFvyyxv0ZAKr6UOT29PuDqYsibIyXsj0hjTvsbPf5KCSGgknohUnhra5pMRVb+4NVmKrNPcWFGdcq2OgZ4OR275xqKNkrnckqzbf0A1+k1YNxkZSzM7ZaUoH7dfbt6R76J24HpbdRgkmrTWI4m/sswJ+KnIH8IYZ9Rbg5Hqz7aPb5te21dndo6FaN0HTDHGPLRpXwoBC4BBbp7/LSsSWTKY+Rrmhouhp9CTz32VnyvBFk35oNvO3DcpK8+5Lt1VII/KQGSVuleDjqDoPYd1PbTngzeJFr166Qj/RjWZa8E2AvTgnowPdT0n1HklwBkcmVs1CE7tBUVA9ba6i9IZQR5j+lT/xBUb/ALmu7rW8vdLNSKRYntotuuzL1BZIyoY4+QIiOP8AEdLhycqPGGZI6wSLFVTb67c8+SqQCdCKX94eG4a1SCOdo16p3kl8tIsjIGek5bHOPYck8jMvaLsm4Uo7UkBg8zJVS2crnhuw4I5GQNVuvXhktR7bh5oS/VaZvU07n1EN9OQze2CqgeoDVwA108CeXIBmdsw/COa7nzSngN2XieJZ42jkz0sMEBiP6jQatv8At3kdG2wWbEaEqogrsq8HBwzYU8599HD2ODj66pO47BY2fZa8FfcbM8EUYrmLoQGRm9KsTjPc8jIBz+C/KdO1lw1fN9lDACaKe8QXbO67VYrWKdahTlQq1m7OpaL/ABKq+nqHcHrGDg6jbrZa5t7vWRvgIGWezdcEKEjIciP3dz04BHAznPGDXvGA2aa1tWwvtgqrZhlknCEeYSmOhPMzkrks3fnpA+Y0MgrwV923PZ9vgdq0m0ia3WgLEAiePoZskkOELZxzjn21zvB+IlZLO/Vp3FCh9yfVOGzTStqSTVqKfGXTUtzrLdtzRFCTLx+yXrBBOWCjjPTHjTe7bkkVXaLr3oUnrOJ5B1gFm8h26SPbqPH51VfDzwbPPanjriBBWK4rxJGPM6h0NLg4xjPfPHVjvqY1PaLlaezaitSQLIjhXDNjCgGMjHVgZGCOMj86qz2YBKyW7cCXE1ub/NkF7QCCfkrJsW47fLZ2OnSsmdKzESHs2QhjBcH5s/5I+h0R8e7xttFKFXdLSV4ZJhYlZyQOiIhhz75k8sY9xnjvqmRTVFrz2YqEitXVI5BDEsUXlZDMoOMlejgDHyORxiX4r2+vH4i2G69qG1TCTSUoHODH6QwK446FH55XOcDGqHFEMBhbf8r353VCQ5+3CM1Ltee1c3Wlv9aKvMkcbNHGnmRhATgs+R/GTjp99N0d2mlp7BX3eedrBja5K0sfqLuCY4sKMEhHYnA/2edQdtowblK3iKyjxwAp8LdCg2J+lWBMSgZHV1HuM+jtg8e1s1aFlbsgNavPIwBmnMgjDhSSz8+ole5JHqAB4GURYD2474dZLarjYfcq9t94LVt8KIF261flJVrlmSduvjpQYRMg/u4RFyPY5zznQqxuEjg7k6KbNxkr0IWbjpJ9P8zl2PyA/ujQsW7Ele7XqkR1Lr8MIcySgp0lQjAgknkt757e+rF4X8J0tqrQTTQFr4y7M8ryCNj7L1McAdh/71oyMAzQMhumCrHcDhLDg1xPVE9m2lduUlpPNlPBcjk85J+7MSx+4HYDRPS0tdAAAUEtLTVmCOxA8Uy9SOMEZx/807rjEBSSQAByT7alCzbdKlmfdpjYsKZqLmGrKIhlFKqWYg8FjkfT0jjvoY9RofixFDO7zPE0zNIEE2JVHU/SOf3sBcY7kj3BSa3Jd3WxYhU/DzOZOojHGAFP5UA4Hz5Ixgxd2vw7eFa24SGWSNCcEnjrbgDnuqayMja06Wih8l0J2huKXVvS7NE4qBK4WsoBPQqjg+w44x7n+Wiu9Ua0G4y0YIwKy1YkYZ5Zj15JPfOOnnvqoXPE9D46vHE0k8Lyqk7dBRY4yw62ye5xnHH5+Zf9Vd/bZN9pR7ekRsSQ+ZbEgJDLnCYwRg8Nz9BweNbceNxdQG68+1pfE4A7qRQo0qm71nlQGpIWEkJz0YWOSTOPcegcdsDHbVM8fyz298jor1A0oUgwAOnrcdbYz82IH+TU/wAJeJZt48TxVbsUQSxH5MEaDOGLqXOT7+WJBn5ffUIdW5ePF6s/td4BPV/dE3I/6RjTzGWSm+Ba6fs6MhpLuoWseH9umoTUKluWKRqdN0Ty1wAP2Yz2HPpb27NjnuaZvNuIHboQOtNw3MNHg9kDtKD/AOK/z1oUiJLuvkOTienIvBwcBlBwf841kPiHfYV3COCOuXsbVflWOViAj9IePkDnvzj6d/llx3jRZVHAkrQfCkXRvCLO3nSrXdkfGAp6kB4yeTkf1xgHGrprOf0n3Obc7O7vcZXnUQlSFwFQ9XpH0yM/nWjau4gmwoApLS0tLVVKWom7JFLtVxLCl4WgcOoYrlek5GRyNS9CPE96eltuasUcs0ziJUkJC8g5OfoAT9e2oJAFlSASaCz+nNvEAsJcrxWkrpGyzwuFeTrJCgoeA2QfcA+2Owrni+7Ja+CWSNoCvmM0D/vLyFVjjjnDYHy++rAb3iKrRVYNjhs1rXlA2hZcKnQwA/gP8RPqzgj29zTvELy2vEU0UldgTIkTrESzvnB9HHJ9RX7rpOPq1jV2tW9ozPdjuYD1ICleINiXbtk2G5GpC7hSLykju5PVz9elwPsumPHj3dy8QVJ/hrMnxdCsaoWIu0gKZIAAPPUH478Z7aKePPFEO+1KKwbZfpLSZkMNlABhukKfSSByCOfnqbtvjnbtt27bLVuKy8dOGOvKyp6TNGsgC9X+ZTnnW5k5jIe0WsMMYbM5vFBVjw74c3uc2txrLLt522J5zLMrRyZUMCqrwc8EEnHv37aZo3JaV6vdgYedDKsqluQxBzz9/f76v9X9QttqQTbzVobjer3Ovy0rw5MeGLOZMkBQC4GdVqDddi6bdyj4WtT7fuVuOW5LLCHhqETZJDYIOQ2CoPsPvqxy3Psvbd7Lq40giBAFgrT/AAVu0viauu7zLFAYWkriKIlsn0kksfsOMfk6zDaKyTfqG1SyAEk3C5E4b3yJl/qTx9xoyP1K3Xa4K1PbfB9uWqikQS5KJYVTyVwvAx2/GqWviq5Hv77/AAbM7XfipJvgZFdugsWHcAZKkj27+2slAdBSQ74irx+icmNx3GN2HXJViYr8+ljk/jq/rrXdYF4D369W8RyzxbOzXL/7OJVUha/U/UwZSRjgDA6s4HAOt8XOOe+pCqV3S0tLUqEtNzwRWI2jnjSRG7q6hgfwdOaWhCalrxS12gkjUxMvSUxxj5aHL4b2cW6tz/R8BtVF6YJmXLoOfc8k5JOTzkn56LaWhCjy0q0zM01eGQspUl4wSQRjHPtqE/hzZ3njlbb4CI1CpF0Dy1xnB6P3cjJ5xnnRXS0IUCvtNOtda3XhEcjJ0EJwpHHt8+B/LXd42qpvO2TbdeQtWmADBT0nggjBHyIGp2loR0UKrtVKtt1bb0ro1asqrEkg6+nAwDz7/XUWt4Z2atcvW4qERmvEmwZB1hsnJGDwATycdzovpaEJuCCKtEIq8SRRr2RFCgfgac0tLQhLS0tLQhf/2Q=="/>
          <p:cNvSpPr>
            <a:spLocks noChangeAspect="1" noChangeArrowheads="1"/>
          </p:cNvSpPr>
          <p:nvPr/>
        </p:nvSpPr>
        <p:spPr bwMode="auto">
          <a:xfrm>
            <a:off x="0" y="-411163"/>
            <a:ext cx="1066800" cy="866776"/>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2058" name="Picture 10" descr="Patient Safety"/>
          <p:cNvPicPr>
            <a:picLocks noChangeAspect="1" noChangeArrowheads="1"/>
          </p:cNvPicPr>
          <p:nvPr/>
        </p:nvPicPr>
        <p:blipFill>
          <a:blip r:embed="rId5" cstate="print"/>
          <a:srcRect/>
          <a:stretch>
            <a:fillRect/>
          </a:stretch>
        </p:blipFill>
        <p:spPr bwMode="auto">
          <a:xfrm>
            <a:off x="3289234" y="2744136"/>
            <a:ext cx="2456411" cy="1995337"/>
          </a:xfrm>
          <a:prstGeom prst="rect">
            <a:avLst/>
          </a:prstGeom>
          <a:noFill/>
        </p:spPr>
      </p:pic>
    </p:spTree>
    <p:extLst>
      <p:ext uri="{BB962C8B-B14F-4D97-AF65-F5344CB8AC3E}">
        <p14:creationId xmlns:p14="http://schemas.microsoft.com/office/powerpoint/2010/main" val="134429012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Patient Safety Organizations (PSO)</a:t>
            </a:r>
            <a:endParaRPr lang="en-US" dirty="0"/>
          </a:p>
        </p:txBody>
      </p:sp>
      <p:pic>
        <p:nvPicPr>
          <p:cNvPr id="8" name="Content Placeholder 7" descr="Listed PSO logo"/>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609600" y="1828800"/>
            <a:ext cx="3429000" cy="3336325"/>
          </a:xfrm>
        </p:spPr>
      </p:pic>
      <p:sp>
        <p:nvSpPr>
          <p:cNvPr id="7" name="Content Placeholder 6"/>
          <p:cNvSpPr>
            <a:spLocks noGrp="1"/>
          </p:cNvSpPr>
          <p:nvPr>
            <p:ph sz="half" idx="2"/>
          </p:nvPr>
        </p:nvSpPr>
        <p:spPr/>
        <p:txBody>
          <a:bodyPr>
            <a:normAutofit fontScale="92500"/>
          </a:bodyPr>
          <a:lstStyle/>
          <a:p>
            <a:pPr marL="0" indent="0">
              <a:buNone/>
            </a:pPr>
            <a:r>
              <a:rPr lang="en-US" dirty="0"/>
              <a:t>The "Listed PSO" logo is available for use by PSOs that are currently listed by the HHS Secretary. Health care providers considering working with a PSO are advised to review AHRQ's </a:t>
            </a:r>
            <a:r>
              <a:rPr lang="en-US" dirty="0">
                <a:hlinkClick r:id="rId4" action="ppaction://hlinkfile"/>
              </a:rPr>
              <a:t>geographic</a:t>
            </a:r>
            <a:r>
              <a:rPr lang="en-US" dirty="0"/>
              <a:t> or </a:t>
            </a:r>
            <a:r>
              <a:rPr lang="en-US" dirty="0">
                <a:hlinkClick r:id="rId5" action="ppaction://hlinkfile"/>
              </a:rPr>
              <a:t>alphabetical</a:t>
            </a:r>
            <a:r>
              <a:rPr lang="en-US" dirty="0"/>
              <a:t> directories to ensure that the entity's PSO certifications have been accepted in accordance with Section 3.104(a) of the Patient Safety Rule.</a:t>
            </a:r>
          </a:p>
          <a:p>
            <a:pPr marL="0" indent="0">
              <a:buNone/>
            </a:pPr>
            <a:endParaRPr lang="en-US" dirty="0"/>
          </a:p>
        </p:txBody>
      </p:sp>
      <p:sp>
        <p:nvSpPr>
          <p:cNvPr id="4" name="Slide Number Placeholder 3"/>
          <p:cNvSpPr>
            <a:spLocks noGrp="1"/>
          </p:cNvSpPr>
          <p:nvPr>
            <p:ph type="sldNum" sz="quarter" idx="12"/>
          </p:nvPr>
        </p:nvSpPr>
        <p:spPr/>
        <p:txBody>
          <a:bodyPr/>
          <a:lstStyle/>
          <a:p>
            <a:fld id="{D04207AB-DC8F-4E13-8DC0-6025F5BF10CE}" type="slidenum">
              <a:rPr lang="en-US" smtClean="0"/>
              <a:pPr/>
              <a:t>33</a:t>
            </a:fld>
            <a:endParaRPr lang="en-US"/>
          </a:p>
        </p:txBody>
      </p:sp>
    </p:spTree>
    <p:extLst>
      <p:ext uri="{BB962C8B-B14F-4D97-AF65-F5344CB8AC3E}">
        <p14:creationId xmlns:p14="http://schemas.microsoft.com/office/powerpoint/2010/main" val="271231732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1"/>
                </a:solidFill>
              </a:rPr>
              <a:t>Patient Safety Organization Locations</a:t>
            </a:r>
            <a:endParaRPr lang="en-US" dirty="0">
              <a:solidFill>
                <a:schemeClr val="bg1"/>
              </a:solidFill>
            </a:endParaRPr>
          </a:p>
        </p:txBody>
      </p:sp>
      <p:pic>
        <p:nvPicPr>
          <p:cNvPr id="6" name="Content Placeholder 5" descr="U.S. map showing the location of patient safety organizations"/>
          <p:cNvPicPr>
            <a:picLocks noGrp="1" noChangeAspect="1"/>
          </p:cNvPicPr>
          <p:nvPr>
            <p:ph idx="1"/>
          </p:nvPr>
        </p:nvPicPr>
        <p:blipFill>
          <a:blip r:embed="rId3" cstate="print"/>
          <a:stretch>
            <a:fillRect/>
          </a:stretch>
        </p:blipFill>
        <p:spPr>
          <a:xfrm>
            <a:off x="950685" y="1787884"/>
            <a:ext cx="7237613" cy="4415134"/>
          </a:xfrm>
          <a:solidFill>
            <a:srgbClr val="056DB1"/>
          </a:solidFill>
          <a:ln w="28575">
            <a:solidFill>
              <a:srgbClr val="056DB1"/>
            </a:solidFill>
          </a:ln>
        </p:spPr>
      </p:pic>
      <p:sp>
        <p:nvSpPr>
          <p:cNvPr id="5" name="Slide Number Placeholder 4"/>
          <p:cNvSpPr>
            <a:spLocks noGrp="1"/>
          </p:cNvSpPr>
          <p:nvPr>
            <p:ph type="sldNum" sz="quarter" idx="12"/>
          </p:nvPr>
        </p:nvSpPr>
        <p:spPr/>
        <p:txBody>
          <a:bodyPr/>
          <a:lstStyle/>
          <a:p>
            <a:fld id="{D04207AB-DC8F-4E13-8DC0-6025F5BF10CE}" type="slidenum">
              <a:rPr lang="en-US" smtClean="0"/>
              <a:pPr/>
              <a:t>34</a:t>
            </a:fld>
            <a:endParaRPr lang="en-US"/>
          </a:p>
        </p:txBody>
      </p:sp>
      <p:sp>
        <p:nvSpPr>
          <p:cNvPr id="7" name="Rectangle 6"/>
          <p:cNvSpPr/>
          <p:nvPr/>
        </p:nvSpPr>
        <p:spPr>
          <a:xfrm>
            <a:off x="722086" y="1579218"/>
            <a:ext cx="7620000" cy="461665"/>
          </a:xfrm>
          <a:prstGeom prst="rect">
            <a:avLst/>
          </a:prstGeom>
          <a:solidFill>
            <a:schemeClr val="accent2">
              <a:lumMod val="20000"/>
              <a:lumOff val="80000"/>
            </a:schemeClr>
          </a:solidFill>
          <a:ln w="28575">
            <a:solidFill>
              <a:srgbClr val="056DB1"/>
            </a:solidFill>
          </a:ln>
        </p:spPr>
        <p:txBody>
          <a:bodyPr wrap="square">
            <a:spAutoFit/>
          </a:bodyPr>
          <a:lstStyle/>
          <a:p>
            <a:pPr algn="ctr"/>
            <a:r>
              <a:rPr lang="en-US" sz="2400" dirty="0" smtClean="0"/>
              <a:t>78 PSOs in 29 states and the District of Columbia            </a:t>
            </a:r>
            <a:endParaRPr lang="en-US" sz="2400" dirty="0"/>
          </a:p>
        </p:txBody>
      </p:sp>
    </p:spTree>
    <p:extLst>
      <p:ext uri="{BB962C8B-B14F-4D97-AF65-F5344CB8AC3E}">
        <p14:creationId xmlns:p14="http://schemas.microsoft.com/office/powerpoint/2010/main" val="34637052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1"/>
                </a:solidFill>
              </a:rPr>
              <a:t>ONC &amp; The Joint Commission (TJC) Partnership</a:t>
            </a:r>
            <a:endParaRPr lang="en-US" dirty="0">
              <a:solidFill>
                <a:schemeClr val="bg1"/>
              </a:solidFill>
            </a:endParaRPr>
          </a:p>
        </p:txBody>
      </p:sp>
      <p:sp>
        <p:nvSpPr>
          <p:cNvPr id="6" name="Slide Number Placeholder 5"/>
          <p:cNvSpPr>
            <a:spLocks noGrp="1"/>
          </p:cNvSpPr>
          <p:nvPr>
            <p:ph type="sldNum" sz="quarter" idx="12"/>
          </p:nvPr>
        </p:nvSpPr>
        <p:spPr/>
        <p:txBody>
          <a:bodyPr/>
          <a:lstStyle/>
          <a:p>
            <a:fld id="{D04207AB-DC8F-4E13-8DC0-6025F5BF10CE}" type="slidenum">
              <a:rPr lang="en-US" smtClean="0"/>
              <a:pPr/>
              <a:t>35</a:t>
            </a:fld>
            <a:endParaRPr lang="en-US" dirty="0"/>
          </a:p>
        </p:txBody>
      </p:sp>
      <p:sp>
        <p:nvSpPr>
          <p:cNvPr id="17410" name="AutoShape 2" descr="data:image/jpeg;base64,/9j/4AAQSkZJRgABAQAAAQABAAD/2wCEAAkGBwgHBgkIBwgKCgkLDRYPDQwMDRsUFRAWIB0iIiAdHx8kKDQsJCYxJx8fLT0tMTU3Ojo6Iys/RD84QzQ5OjcBCgoKDQwNGg8PGjclHyU3Nzc3Nzc3Nzc3Nzc3Nzc3Nzc3Nzc3Nzc3Nzc3Nzc3Nzc3Nzc3Nzc3Nzc3Nzc3Nzc3N//AABEIAFwAWgMBIgACEQEDEQH/xAAcAAACAwEBAQEAAAAAAAAAAAAABQQGBwMBAgj/xAA6EAACAQIFAgUCBAQDCQAAAAABAgMEEQAFBhIhBzETIkFRYRRxMkKBkRUjUqFDYvEWM1NjcoKisfD/xAAUAQEAAAAAAAAAAAAAAAAAAAAA/8QAFBEBAAAAAAAAAAAAAAAAAAAAAP/aAAwDAQACEQMRAD8A3HBgxCzGuWkVUBUTSnbEZLhN3oGa3F+w9zwMBIqahKaCWaS5ESM7BRc2AubDCSoz2WSopzl8S1NJLZg8TXk8r7ZQUPbbcX/MDxbvbjQ5XV1Ve1dLWyvC6FVZ403vExLeG23iy7iBxcW7m5GH1JR09Gm2niVL23Ed2sAoJPcmwAufbAJ80yzMKyasjif+TMI3RpJLbGVkNl7jaQGvde59QbDjJpqWWorqh3hV6qMALt3LHIEjCt2F7NEDz+lud1mwYCvvlFXDUeLAd0RWISpE/hvJZpGcg8Wuzoe/IUjHOTMa3L5awzX8COSKKnScm7KdoZt23zEWY2DEnjse9kx5YHAcVqorxJLJGksl1Cb73YC5A97Y74WZlQGaV6hSWPgGIxgeZlvcqrX8u6wBPwLWIviNkubK8iUVTOZax2dgix/7tQTwxHAt2seRcA884B5gxFy7MKTM6f6ignSeIOyFkN7MpsR9wRiVgOc88MCBp5UjUkKC7WuT2H3wlpMraXMpas1a1FNMvLKF/mqb+SQWswFxZuCAAP6i3uc1NFWTPlVZTSyowA8WFVl8JzYcqLspG9Tcrts3PF8NMuooMvo46amUKiX7KBck3JsABckk8Ad8BIAAAAFgPTHuDBgDBgwYAwYMR66tpsvpJauunjp6eJd0ksjbVUfJwEjGSdT+o1Lls8uWaXP1efzL9K00JLinueVUDvJf0HqBfsBhTqLXmf6/zJtPdP4Zo6S9p60+RmQ8XJ/w0/8AI/2xPp6LSnRvLhVVzjM9RSpeNRYP7WQf4ad7seTz37YBjpJoelHTiGbUTMJ6mqEklOrAsjPtG0e5VF3Ee4ONPRw6K6cqwuCPUYwrJNMah6qZzBqDVpamyNOaemW6+Il77UHcKfVzyeLfG7KoVQqgAAWAHpgK3lvgVebLI1TllZJvllQxoWliUGwG+5HZkFrD9cWXCLJzVvmcj1lVTT3j/lGlChNnlPblr8j8xFre+HuAMGDBgDBgx8yOscbO7BVUEsT6DAINZaxyjSFB9Rms/wDNcHwaaPmSU/A9vk8DGS02Waq6xV6VubO2V6cikvFGoNm/6Afxt6bzwObe2PNC5TH1N11m+pM+V58tpXAggckK3J8ND/lVRcj1J57m/fUGqc96h5xLpXQ6imyiLyS1SnYHjHBLEfhT0Cjlh97AJmd62yvSUA0n0zoUqcxZtjTRJ4gEnYn/AJj/ANh+lseZHoWg0/FJq/qhXJPWMfE8CZ96h/Td/wAR+OFHA+fSQz6S6NZfsQDMtSTRcngOfv38JPjufm3C7IdF6i6k5jFn+uppabLxzT0agoWU82VT+BD/AFHzH9jgLd071tmGttRZlPBRNS5DSwCOEOPM0pYG5Pa+0Hgdrj3xouIuW5fR5VRRUWXU0dNTRCyRRrYD/wC98SsBWshganzeYJRxRxANGZIqN47kEDl3bzfhtwtu3OLLhDmk+YUeYrItQTR7TI0SQpdUXbuLOzAAcH3PnPtcPUYMoYdiLjAe4MGM51l1I0wsWY5AmevR1rK1O9VFBI4gJ4axUcsBft6+uA0EVEBcoJoy47ruFxir9Vc0TKdAZxMZAjywGnj5sS0nl4+bEn9MZzlfR7SeeQGXI9WSVQHcx+G5X7gWI/XDTKeg2U01UsmZ5tU10CtfwEjEIb4JuT+1jgI+kkfTHQTMsxAaKesjllDeoLkRIR+gUjHLpURpfpLnmpY9n1UviPGxH9A2xg/95b98WnrJLmNBoWahyPLQ9K8RSpkXaFpoFA7KffsLdrH4xWtP5emZ9EKnLtG1Ky1DX/iBqY2B37Q8iILHm21Rbj5vzgPjoro2nzmCTV+og1dWS1DfT+Od4up5kN+7brgX7W/ba8Zn0Dzehq9Frl1PuSqopXEyO9y247g49hza3pb99LvgPcGDBgImYwRSweI9HFVSQ/zIkkUE7h2tfscRstzT6io8Cp8OOaVDNFAu4skflHnNrBrsDb54va5aYRZvlZR5KyhpxNO4VBCzhI0bcx8X73YEnkgC4BIsQe4T1+lsgzKlFLXZPRTQr+ENCt1+x7g/IxyyPPoKtvpmqFmdbKlQqkLUDkFx6C5R+xPC39Rh7gMlzzolQiYVuk8zqcqq0O6NWdnQH4Yedfvc4T/7YdQun0ixatof4rlt7LVX/wDUoH9nFzjcsfE0Uc8TxTRrJG4syOLhh7EeuApmVar0v1GyepyuKcb6mEpLRT2SUXHcd7273W9sZ50qgz7p/WZr/HNNZu1LUIgaSlgEuxkLc2B5FmPI/wBO3V3ptluSZbNqfT8hy9qd0Z6ZWstywAaM91IJBt29reti0frXM6DS2WUWoFet1LXMRQ0RO2aWP8jyn8i8HzHkgX5N8BWdD0ml821nWTaY1VnFBWVgkfwBTojMpO5lDEEG3ftfjFg1r0fkzunM1HqPM561OVTM5/FjY+wsBs+4B+2HWhenEGns0qM+zKdavO6lnd2iXbDCXJLBB39bXPp6DF9wGC6X031eyuqWipqx6SkDWMtVURzxAf5VO4/oAP0xs0FBmCwRrPnVTJKFAd1giUM1uSBtNh8XOGmDAGDBgwCrM8pNQZ56N1iqp4lhkdr+aIX8oP5Cdx8w+DY2wsqarM8skq5ViEVDAYlii2blYM6JZLEdlUm3u49sWjAecAlXUEKJKamFo2hj8SazqREN20KzEgbu9wLgFWF+BeXHm9HJN4Ks4k2FyDG3AAUm5ta43rx84+qnKqGpWoWWAD6lQkzRsUZwL2BZbH8x/c4Eyymjrfq0DiTa623XU7tu7j52L+3ybhlmhtUxdRNe1cmZBfosuiMuWUD8rfdYzMPzOARb+ndx74U6007q7KOqp1TkuVy5lG8iSxGMbhbYEZG9V4uL+xH2wm1FpWjyDqdT0eTVVbRJIxlR4ZQrwk+iG3Asbc34x+hcspTRUMNO1TUVTIvM1Q4Z3PuSAB+wGAjafrMzrqFZ83ytctmYC1P9SJmH3IAA/v8Ap2wzwYMAYMGDAf/Z"/>
          <p:cNvSpPr>
            <a:spLocks noChangeAspect="1" noChangeArrowheads="1"/>
          </p:cNvSpPr>
          <p:nvPr/>
        </p:nvSpPr>
        <p:spPr bwMode="auto">
          <a:xfrm>
            <a:off x="0" y="-419100"/>
            <a:ext cx="857250" cy="876300"/>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7412" name="AutoShape 4" descr="data:image/jpeg;base64,/9j/4AAQSkZJRgABAQAAAQABAAD/2wCEAAkGBwgHBgkIBwgKCgkLDRYPDQwMDRsUFRAWIB0iIiAdHx8kKDQsJCYxJx8fLT0tMTU3Ojo6Iys/RD84QzQ5OjcBCgoKDQwNGg8PGjclHyU3Nzc3Nzc3Nzc3Nzc3Nzc3Nzc3Nzc3Nzc3Nzc3Nzc3Nzc3Nzc3Nzc3Nzc3Nzc3Nzc3N//AABEIAFwAWgMBIgACEQEDEQH/xAAcAAACAwEBAQEAAAAAAAAAAAAABQQGBwMBAgj/xAA6EAACAQIFAgUCBAQDCQAAAAABAgMEEQAFBhIhBzETIkFRYRRxMkKBkRUjUqFDYvEWM1NjcoKisfD/xAAUAQEAAAAAAAAAAAAAAAAAAAAA/8QAFBEBAAAAAAAAAAAAAAAAAAAAAP/aAAwDAQACEQMRAD8A3HBgxCzGuWkVUBUTSnbEZLhN3oGa3F+w9zwMBIqahKaCWaS5ESM7BRc2AubDCSoz2WSopzl8S1NJLZg8TXk8r7ZQUPbbcX/MDxbvbjQ5XV1Ve1dLWyvC6FVZ403vExLeG23iy7iBxcW7m5GH1JR09Gm2niVL23Ed2sAoJPcmwAufbAJ80yzMKyasjif+TMI3RpJLbGVkNl7jaQGvde59QbDjJpqWWorqh3hV6qMALt3LHIEjCt2F7NEDz+lud1mwYCvvlFXDUeLAd0RWISpE/hvJZpGcg8Wuzoe/IUjHOTMa3L5awzX8COSKKnScm7KdoZt23zEWY2DEnjse9kx5YHAcVqorxJLJGksl1Cb73YC5A97Y74WZlQGaV6hSWPgGIxgeZlvcqrX8u6wBPwLWIviNkubK8iUVTOZax2dgix/7tQTwxHAt2seRcA884B5gxFy7MKTM6f6ignSeIOyFkN7MpsR9wRiVgOc88MCBp5UjUkKC7WuT2H3wlpMraXMpas1a1FNMvLKF/mqb+SQWswFxZuCAAP6i3uc1NFWTPlVZTSyowA8WFVl8JzYcqLspG9Tcrts3PF8NMuooMvo46amUKiX7KBck3JsABckk8Ad8BIAAAAFgPTHuDBgDBgwYAwYMR66tpsvpJauunjp6eJd0ksjbVUfJwEjGSdT+o1Lls8uWaXP1efzL9K00JLinueVUDvJf0HqBfsBhTqLXmf6/zJtPdP4Zo6S9p60+RmQ8XJ/w0/8AI/2xPp6LSnRvLhVVzjM9RSpeNRYP7WQf4ad7seTz37YBjpJoelHTiGbUTMJ6mqEklOrAsjPtG0e5VF3Ee4ONPRw6K6cqwuCPUYwrJNMah6qZzBqDVpamyNOaemW6+Il77UHcKfVzyeLfG7KoVQqgAAWAHpgK3lvgVebLI1TllZJvllQxoWliUGwG+5HZkFrD9cWXCLJzVvmcj1lVTT3j/lGlChNnlPblr8j8xFre+HuAMGDBgDBgx8yOscbO7BVUEsT6DAINZaxyjSFB9Rms/wDNcHwaaPmSU/A9vk8DGS02Waq6xV6VubO2V6cikvFGoNm/6Afxt6bzwObe2PNC5TH1N11m+pM+V58tpXAggckK3J8ND/lVRcj1J57m/fUGqc96h5xLpXQ6imyiLyS1SnYHjHBLEfhT0Cjlh97AJmd62yvSUA0n0zoUqcxZtjTRJ4gEnYn/AJj/ANh+lseZHoWg0/FJq/qhXJPWMfE8CZ96h/Td/wAR+OFHA+fSQz6S6NZfsQDMtSTRcngOfv38JPjufm3C7IdF6i6k5jFn+uppabLxzT0agoWU82VT+BD/AFHzH9jgLd071tmGttRZlPBRNS5DSwCOEOPM0pYG5Pa+0Hgdrj3xouIuW5fR5VRRUWXU0dNTRCyRRrYD/wC98SsBWshganzeYJRxRxANGZIqN47kEDl3bzfhtwtu3OLLhDmk+YUeYrItQTR7TI0SQpdUXbuLOzAAcH3PnPtcPUYMoYdiLjAe4MGM51l1I0wsWY5AmevR1rK1O9VFBI4gJ4axUcsBft6+uA0EVEBcoJoy47ruFxir9Vc0TKdAZxMZAjywGnj5sS0nl4+bEn9MZzlfR7SeeQGXI9WSVQHcx+G5X7gWI/XDTKeg2U01UsmZ5tU10CtfwEjEIb4JuT+1jgI+kkfTHQTMsxAaKesjllDeoLkRIR+gUjHLpURpfpLnmpY9n1UviPGxH9A2xg/95b98WnrJLmNBoWahyPLQ9K8RSpkXaFpoFA7KffsLdrH4xWtP5emZ9EKnLtG1Ky1DX/iBqY2B37Q8iILHm21Rbj5vzgPjoro2nzmCTV+og1dWS1DfT+Od4up5kN+7brgX7W/ba8Zn0Dzehq9Frl1PuSqopXEyO9y247g49hza3pb99LvgPcGDBgImYwRSweI9HFVSQ/zIkkUE7h2tfscRstzT6io8Cp8OOaVDNFAu4skflHnNrBrsDb54va5aYRZvlZR5KyhpxNO4VBCzhI0bcx8X73YEnkgC4BIsQe4T1+lsgzKlFLXZPRTQr+ENCt1+x7g/IxyyPPoKtvpmqFmdbKlQqkLUDkFx6C5R+xPC39Rh7gMlzzolQiYVuk8zqcqq0O6NWdnQH4Yedfvc4T/7YdQun0ixatof4rlt7LVX/wDUoH9nFzjcsfE0Uc8TxTRrJG4syOLhh7EeuApmVar0v1GyepyuKcb6mEpLRT2SUXHcd7273W9sZ50qgz7p/WZr/HNNZu1LUIgaSlgEuxkLc2B5FmPI/wBO3V3ptluSZbNqfT8hy9qd0Z6ZWstywAaM91IJBt29reti0frXM6DS2WUWoFet1LXMRQ0RO2aWP8jyn8i8HzHkgX5N8BWdD0ml821nWTaY1VnFBWVgkfwBTojMpO5lDEEG3ftfjFg1r0fkzunM1HqPM561OVTM5/FjY+wsBs+4B+2HWhenEGns0qM+zKdavO6lnd2iXbDCXJLBB39bXPp6DF9wGC6X031eyuqWipqx6SkDWMtVURzxAf5VO4/oAP0xs0FBmCwRrPnVTJKFAd1giUM1uSBtNh8XOGmDAGDBgwCrM8pNQZ56N1iqp4lhkdr+aIX8oP5Cdx8w+DY2wsqarM8skq5ViEVDAYlii2blYM6JZLEdlUm3u49sWjAecAlXUEKJKamFo2hj8SazqREN20KzEgbu9wLgFWF+BeXHm9HJN4Ks4k2FyDG3AAUm5ta43rx84+qnKqGpWoWWAD6lQkzRsUZwL2BZbH8x/c4Eyymjrfq0DiTa623XU7tu7j52L+3ybhlmhtUxdRNe1cmZBfosuiMuWUD8rfdYzMPzOARb+ndx74U6007q7KOqp1TkuVy5lG8iSxGMbhbYEZG9V4uL+xH2wm1FpWjyDqdT0eTVVbRJIxlR4ZQrwk+iG3Asbc34x+hcspTRUMNO1TUVTIvM1Q4Z3PuSAB+wGAjafrMzrqFZ83ytctmYC1P9SJmH3IAA/v8Ap2wzwYMAYMGDAf/Z"/>
          <p:cNvSpPr>
            <a:spLocks noChangeAspect="1" noChangeArrowheads="1"/>
          </p:cNvSpPr>
          <p:nvPr/>
        </p:nvSpPr>
        <p:spPr bwMode="auto">
          <a:xfrm>
            <a:off x="0" y="-419100"/>
            <a:ext cx="857250" cy="876300"/>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17414" name="Picture 6" descr="HealthIT.gov logo"/>
          <p:cNvPicPr>
            <a:picLocks noChangeAspect="1" noChangeArrowheads="1"/>
          </p:cNvPicPr>
          <p:nvPr/>
        </p:nvPicPr>
        <p:blipFill>
          <a:blip r:embed="rId3" cstate="print"/>
          <a:srcRect/>
          <a:stretch>
            <a:fillRect/>
          </a:stretch>
        </p:blipFill>
        <p:spPr bwMode="auto">
          <a:xfrm>
            <a:off x="414399" y="1524000"/>
            <a:ext cx="5238750" cy="866776"/>
          </a:xfrm>
          <a:prstGeom prst="rect">
            <a:avLst/>
          </a:prstGeom>
          <a:noFill/>
          <a:ln w="28575">
            <a:solidFill>
              <a:srgbClr val="056DB1"/>
            </a:solidFill>
          </a:ln>
        </p:spPr>
      </p:pic>
      <p:pic>
        <p:nvPicPr>
          <p:cNvPr id="17416" name="Picture 8" descr="The Joint Commission"/>
          <p:cNvPicPr>
            <a:picLocks noChangeAspect="1" noChangeArrowheads="1"/>
          </p:cNvPicPr>
          <p:nvPr/>
        </p:nvPicPr>
        <p:blipFill>
          <a:blip r:embed="rId4" cstate="print"/>
          <a:srcRect/>
          <a:stretch>
            <a:fillRect/>
          </a:stretch>
        </p:blipFill>
        <p:spPr bwMode="auto">
          <a:xfrm>
            <a:off x="3429000" y="4999511"/>
            <a:ext cx="5313218" cy="990600"/>
          </a:xfrm>
          <a:prstGeom prst="rect">
            <a:avLst/>
          </a:prstGeom>
          <a:noFill/>
          <a:ln w="28575">
            <a:solidFill>
              <a:srgbClr val="056DB1"/>
            </a:solidFill>
          </a:ln>
        </p:spPr>
      </p:pic>
      <p:pic>
        <p:nvPicPr>
          <p:cNvPr id="17418" name="Picture 10" descr="Handshake"/>
          <p:cNvPicPr>
            <a:picLocks noChangeAspect="1" noChangeArrowheads="1"/>
          </p:cNvPicPr>
          <p:nvPr/>
        </p:nvPicPr>
        <p:blipFill>
          <a:blip r:embed="rId5" cstate="print"/>
          <a:srcRect/>
          <a:stretch>
            <a:fillRect/>
          </a:stretch>
        </p:blipFill>
        <p:spPr bwMode="auto">
          <a:xfrm>
            <a:off x="2286000" y="2813462"/>
            <a:ext cx="3901440" cy="1752600"/>
          </a:xfrm>
          <a:prstGeom prst="rect">
            <a:avLst/>
          </a:prstGeom>
          <a:noFill/>
          <a:ln w="28575">
            <a:solidFill>
              <a:srgbClr val="056DB1"/>
            </a:solidFill>
          </a:ln>
        </p:spPr>
      </p:pic>
    </p:spTree>
    <p:extLst>
      <p:ext uri="{BB962C8B-B14F-4D97-AF65-F5344CB8AC3E}">
        <p14:creationId xmlns:p14="http://schemas.microsoft.com/office/powerpoint/2010/main" val="105835380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descr="ONC's guiding model from the HITECH Act with the Meaningful Use of electronic health records as the centerpiece"/>
          <p:cNvGrpSpPr/>
          <p:nvPr/>
        </p:nvGrpSpPr>
        <p:grpSpPr>
          <a:xfrm>
            <a:off x="519164" y="1581507"/>
            <a:ext cx="8229600" cy="4501662"/>
            <a:chOff x="519164" y="1267496"/>
            <a:chExt cx="8229600" cy="4501662"/>
          </a:xfrm>
        </p:grpSpPr>
        <p:sp>
          <p:nvSpPr>
            <p:cNvPr id="89108" name="Line 20"/>
            <p:cNvSpPr>
              <a:spLocks noChangeShapeType="1"/>
            </p:cNvSpPr>
            <p:nvPr/>
          </p:nvSpPr>
          <p:spPr bwMode="auto">
            <a:xfrm>
              <a:off x="5020825" y="2181896"/>
              <a:ext cx="0" cy="457200"/>
            </a:xfrm>
            <a:prstGeom prst="line">
              <a:avLst/>
            </a:prstGeom>
            <a:noFill/>
            <a:ln w="57150">
              <a:solidFill>
                <a:schemeClr val="tx1"/>
              </a:solidFill>
              <a:round/>
              <a:headEnd/>
              <a:tailEnd type="triangle" w="med" len="med"/>
            </a:ln>
            <a:effectLst/>
          </p:spPr>
          <p:txBody>
            <a:bodyPr/>
            <a:lstStyle/>
            <a:p>
              <a:endParaRPr lang="en-US"/>
            </a:p>
          </p:txBody>
        </p:sp>
        <p:grpSp>
          <p:nvGrpSpPr>
            <p:cNvPr id="4" name="Group 3"/>
            <p:cNvGrpSpPr/>
            <p:nvPr/>
          </p:nvGrpSpPr>
          <p:grpSpPr>
            <a:xfrm>
              <a:off x="519164" y="1267496"/>
              <a:ext cx="8229600" cy="4501662"/>
              <a:chOff x="228600" y="1296473"/>
              <a:chExt cx="8915400" cy="4876800"/>
            </a:xfrm>
          </p:grpSpPr>
          <p:sp>
            <p:nvSpPr>
              <p:cNvPr id="89100" name="Line 12"/>
              <p:cNvSpPr>
                <a:spLocks noChangeShapeType="1"/>
              </p:cNvSpPr>
              <p:nvPr/>
            </p:nvSpPr>
            <p:spPr bwMode="auto">
              <a:xfrm>
                <a:off x="3048000" y="2363273"/>
                <a:ext cx="304800" cy="0"/>
              </a:xfrm>
              <a:prstGeom prst="line">
                <a:avLst/>
              </a:prstGeom>
              <a:noFill/>
              <a:ln w="57150">
                <a:solidFill>
                  <a:schemeClr val="tx1"/>
                </a:solidFill>
                <a:round/>
                <a:headEnd/>
                <a:tailEnd/>
              </a:ln>
              <a:effectLst/>
            </p:spPr>
            <p:txBody>
              <a:bodyPr/>
              <a:lstStyle/>
              <a:p>
                <a:endParaRPr lang="en-US"/>
              </a:p>
            </p:txBody>
          </p:sp>
          <p:sp>
            <p:nvSpPr>
              <p:cNvPr id="89101" name="Line 13"/>
              <p:cNvSpPr>
                <a:spLocks noChangeShapeType="1"/>
              </p:cNvSpPr>
              <p:nvPr/>
            </p:nvSpPr>
            <p:spPr bwMode="auto">
              <a:xfrm>
                <a:off x="3048000" y="3887273"/>
                <a:ext cx="304800" cy="0"/>
              </a:xfrm>
              <a:prstGeom prst="line">
                <a:avLst/>
              </a:prstGeom>
              <a:noFill/>
              <a:ln w="57150">
                <a:solidFill>
                  <a:schemeClr val="tx1"/>
                </a:solidFill>
                <a:round/>
                <a:headEnd/>
                <a:tailEnd/>
              </a:ln>
              <a:effectLst/>
            </p:spPr>
            <p:txBody>
              <a:bodyPr/>
              <a:lstStyle/>
              <a:p>
                <a:endParaRPr lang="en-US"/>
              </a:p>
            </p:txBody>
          </p:sp>
          <p:sp>
            <p:nvSpPr>
              <p:cNvPr id="89102" name="Line 14"/>
              <p:cNvSpPr>
                <a:spLocks noChangeShapeType="1"/>
              </p:cNvSpPr>
              <p:nvPr/>
            </p:nvSpPr>
            <p:spPr bwMode="auto">
              <a:xfrm>
                <a:off x="3048000" y="5411273"/>
                <a:ext cx="304800" cy="0"/>
              </a:xfrm>
              <a:prstGeom prst="line">
                <a:avLst/>
              </a:prstGeom>
              <a:noFill/>
              <a:ln w="57150">
                <a:solidFill>
                  <a:schemeClr val="tx1"/>
                </a:solidFill>
                <a:round/>
                <a:headEnd/>
                <a:tailEnd/>
              </a:ln>
              <a:effectLst/>
            </p:spPr>
            <p:txBody>
              <a:bodyPr/>
              <a:lstStyle/>
              <a:p>
                <a:endParaRPr lang="en-US"/>
              </a:p>
            </p:txBody>
          </p:sp>
          <p:sp>
            <p:nvSpPr>
              <p:cNvPr id="89109" name="Line 21"/>
              <p:cNvSpPr>
                <a:spLocks noChangeShapeType="1"/>
              </p:cNvSpPr>
              <p:nvPr/>
            </p:nvSpPr>
            <p:spPr bwMode="auto">
              <a:xfrm flipV="1">
                <a:off x="5029200" y="3532031"/>
                <a:ext cx="0" cy="762000"/>
              </a:xfrm>
              <a:prstGeom prst="line">
                <a:avLst/>
              </a:prstGeom>
              <a:noFill/>
              <a:ln w="57150">
                <a:solidFill>
                  <a:schemeClr val="tx1"/>
                </a:solidFill>
                <a:round/>
                <a:headEnd/>
                <a:tailEnd type="triangle" w="med" len="med"/>
              </a:ln>
              <a:effectLst/>
            </p:spPr>
            <p:txBody>
              <a:bodyPr/>
              <a:lstStyle/>
              <a:p>
                <a:endParaRPr lang="en-US"/>
              </a:p>
            </p:txBody>
          </p:sp>
          <p:sp>
            <p:nvSpPr>
              <p:cNvPr id="89099" name="Line 11"/>
              <p:cNvSpPr>
                <a:spLocks noChangeShapeType="1"/>
              </p:cNvSpPr>
              <p:nvPr/>
            </p:nvSpPr>
            <p:spPr bwMode="auto">
              <a:xfrm>
                <a:off x="3048000" y="1601273"/>
                <a:ext cx="304800" cy="0"/>
              </a:xfrm>
              <a:prstGeom prst="line">
                <a:avLst/>
              </a:prstGeom>
              <a:noFill/>
              <a:ln w="57150">
                <a:solidFill>
                  <a:schemeClr val="tx1"/>
                </a:solidFill>
                <a:round/>
                <a:headEnd/>
                <a:tailEnd/>
              </a:ln>
              <a:effectLst/>
            </p:spPr>
            <p:txBody>
              <a:bodyPr/>
              <a:lstStyle/>
              <a:p>
                <a:endParaRPr lang="en-US"/>
              </a:p>
            </p:txBody>
          </p:sp>
          <p:sp>
            <p:nvSpPr>
              <p:cNvPr id="89090" name="Rectangle 2"/>
              <p:cNvSpPr>
                <a:spLocks noChangeArrowheads="1"/>
              </p:cNvSpPr>
              <p:nvPr/>
            </p:nvSpPr>
            <p:spPr bwMode="auto">
              <a:xfrm>
                <a:off x="228600" y="1296473"/>
                <a:ext cx="2819400" cy="609600"/>
              </a:xfrm>
              <a:prstGeom prst="rect">
                <a:avLst/>
              </a:prstGeom>
              <a:solidFill>
                <a:srgbClr val="F9A3FB"/>
              </a:solidFill>
              <a:ln w="9525">
                <a:solidFill>
                  <a:schemeClr val="tx1"/>
                </a:solidFill>
                <a:miter lim="800000"/>
                <a:headEnd/>
                <a:tailEnd/>
              </a:ln>
              <a:effectLst/>
            </p:spPr>
            <p:txBody>
              <a:bodyPr wrap="none" anchor="ctr"/>
              <a:lstStyle/>
              <a:p>
                <a:pPr algn="ctr"/>
                <a:r>
                  <a:rPr lang="en-US" sz="1400" b="1" dirty="0">
                    <a:latin typeface="Arial" panose="020B0604020202020204" pitchFamily="34" charset="0"/>
                    <a:cs typeface="Arial" panose="020B0604020202020204" pitchFamily="34" charset="0"/>
                  </a:rPr>
                  <a:t>Regional extension centers</a:t>
                </a:r>
              </a:p>
            </p:txBody>
          </p:sp>
          <p:sp>
            <p:nvSpPr>
              <p:cNvPr id="89091" name="Rectangle 3"/>
              <p:cNvSpPr>
                <a:spLocks noChangeArrowheads="1"/>
              </p:cNvSpPr>
              <p:nvPr/>
            </p:nvSpPr>
            <p:spPr bwMode="auto">
              <a:xfrm>
                <a:off x="228600" y="2058473"/>
                <a:ext cx="2819400" cy="609600"/>
              </a:xfrm>
              <a:prstGeom prst="rect">
                <a:avLst/>
              </a:prstGeom>
              <a:solidFill>
                <a:srgbClr val="F9A3FB"/>
              </a:solidFill>
              <a:ln w="9525">
                <a:solidFill>
                  <a:schemeClr val="tx1"/>
                </a:solidFill>
                <a:miter lim="800000"/>
                <a:headEnd/>
                <a:tailEnd/>
              </a:ln>
              <a:effectLst/>
            </p:spPr>
            <p:txBody>
              <a:bodyPr wrap="none" anchor="ctr"/>
              <a:lstStyle/>
              <a:p>
                <a:pPr algn="ctr"/>
                <a:r>
                  <a:rPr lang="en-US" sz="1400" b="1">
                    <a:latin typeface="Arial" panose="020B0604020202020204" pitchFamily="34" charset="0"/>
                    <a:cs typeface="Arial" panose="020B0604020202020204" pitchFamily="34" charset="0"/>
                  </a:rPr>
                  <a:t>Workforce training</a:t>
                </a:r>
              </a:p>
            </p:txBody>
          </p:sp>
          <p:sp>
            <p:nvSpPr>
              <p:cNvPr id="89092" name="Rectangle 4"/>
              <p:cNvSpPr>
                <a:spLocks noChangeArrowheads="1"/>
              </p:cNvSpPr>
              <p:nvPr/>
            </p:nvSpPr>
            <p:spPr bwMode="auto">
              <a:xfrm>
                <a:off x="228600" y="2820473"/>
                <a:ext cx="2819400" cy="609600"/>
              </a:xfrm>
              <a:prstGeom prst="rect">
                <a:avLst/>
              </a:prstGeom>
              <a:solidFill>
                <a:srgbClr val="FFFF99"/>
              </a:solidFill>
              <a:ln w="9525">
                <a:solidFill>
                  <a:schemeClr val="tx1"/>
                </a:solidFill>
                <a:miter lim="800000"/>
                <a:headEnd/>
                <a:tailEnd/>
              </a:ln>
              <a:effectLst/>
            </p:spPr>
            <p:txBody>
              <a:bodyPr wrap="none" anchor="ctr"/>
              <a:lstStyle/>
              <a:p>
                <a:pPr algn="ctr"/>
                <a:r>
                  <a:rPr lang="en-US" sz="1400" b="1" dirty="0">
                    <a:latin typeface="Arial" panose="020B0604020202020204" pitchFamily="34" charset="0"/>
                    <a:cs typeface="Arial" panose="020B0604020202020204" pitchFamily="34" charset="0"/>
                  </a:rPr>
                  <a:t>CMS </a:t>
                </a:r>
              </a:p>
              <a:p>
                <a:pPr algn="ctr"/>
                <a:r>
                  <a:rPr lang="en-US" sz="1400" b="1" dirty="0">
                    <a:latin typeface="Arial" panose="020B0604020202020204" pitchFamily="34" charset="0"/>
                    <a:cs typeface="Arial" panose="020B0604020202020204" pitchFamily="34" charset="0"/>
                  </a:rPr>
                  <a:t>i</a:t>
                </a:r>
                <a:r>
                  <a:rPr lang="en-US" sz="1400" b="1" dirty="0" smtClean="0">
                    <a:latin typeface="Arial" panose="020B0604020202020204" pitchFamily="34" charset="0"/>
                    <a:cs typeface="Arial" panose="020B0604020202020204" pitchFamily="34" charset="0"/>
                  </a:rPr>
                  <a:t>ncentives </a:t>
                </a:r>
                <a:r>
                  <a:rPr lang="en-US" sz="1400" b="1" dirty="0">
                    <a:latin typeface="Arial" panose="020B0604020202020204" pitchFamily="34" charset="0"/>
                    <a:cs typeface="Arial" panose="020B0604020202020204" pitchFamily="34" charset="0"/>
                  </a:rPr>
                  <a:t>and penalties</a:t>
                </a:r>
              </a:p>
            </p:txBody>
          </p:sp>
          <p:sp>
            <p:nvSpPr>
              <p:cNvPr id="89093" name="Rectangle 5"/>
              <p:cNvSpPr>
                <a:spLocks noChangeArrowheads="1"/>
              </p:cNvSpPr>
              <p:nvPr/>
            </p:nvSpPr>
            <p:spPr bwMode="auto">
              <a:xfrm>
                <a:off x="228600" y="3582473"/>
                <a:ext cx="2819400" cy="609600"/>
              </a:xfrm>
              <a:prstGeom prst="rect">
                <a:avLst/>
              </a:prstGeom>
              <a:solidFill>
                <a:schemeClr val="accent1"/>
              </a:solidFill>
              <a:ln w="9525">
                <a:solidFill>
                  <a:schemeClr val="tx1"/>
                </a:solidFill>
                <a:miter lim="800000"/>
                <a:headEnd/>
                <a:tailEnd/>
              </a:ln>
              <a:effectLst/>
            </p:spPr>
            <p:txBody>
              <a:bodyPr wrap="none" anchor="ctr"/>
              <a:lstStyle/>
              <a:p>
                <a:pPr algn="ctr"/>
                <a:r>
                  <a:rPr lang="en-US" sz="1400" b="1">
                    <a:latin typeface="Arial" panose="020B0604020202020204" pitchFamily="34" charset="0"/>
                    <a:cs typeface="Arial" panose="020B0604020202020204" pitchFamily="34" charset="0"/>
                  </a:rPr>
                  <a:t>State grants for health </a:t>
                </a:r>
              </a:p>
              <a:p>
                <a:pPr algn="ctr"/>
                <a:r>
                  <a:rPr lang="en-US" sz="1400" b="1">
                    <a:latin typeface="Arial" panose="020B0604020202020204" pitchFamily="34" charset="0"/>
                    <a:cs typeface="Arial" panose="020B0604020202020204" pitchFamily="34" charset="0"/>
                  </a:rPr>
                  <a:t>Information exchange</a:t>
                </a:r>
              </a:p>
            </p:txBody>
          </p:sp>
          <p:sp>
            <p:nvSpPr>
              <p:cNvPr id="89094" name="Rectangle 6"/>
              <p:cNvSpPr>
                <a:spLocks noChangeArrowheads="1"/>
              </p:cNvSpPr>
              <p:nvPr/>
            </p:nvSpPr>
            <p:spPr bwMode="auto">
              <a:xfrm>
                <a:off x="228600" y="4344473"/>
                <a:ext cx="2819400" cy="609600"/>
              </a:xfrm>
              <a:prstGeom prst="rect">
                <a:avLst/>
              </a:prstGeom>
              <a:solidFill>
                <a:schemeClr val="accent1"/>
              </a:solidFill>
              <a:ln w="9525">
                <a:solidFill>
                  <a:schemeClr val="tx1"/>
                </a:solidFill>
                <a:miter lim="800000"/>
                <a:headEnd/>
                <a:tailEnd/>
              </a:ln>
              <a:effectLst/>
            </p:spPr>
            <p:txBody>
              <a:bodyPr wrap="none" anchor="ctr"/>
              <a:lstStyle/>
              <a:p>
                <a:pPr algn="ctr"/>
                <a:r>
                  <a:rPr lang="en-US" sz="1400" b="1">
                    <a:latin typeface="Arial" panose="020B0604020202020204" pitchFamily="34" charset="0"/>
                    <a:cs typeface="Arial" panose="020B0604020202020204" pitchFamily="34" charset="0"/>
                  </a:rPr>
                  <a:t>Standards &amp; certification</a:t>
                </a:r>
              </a:p>
              <a:p>
                <a:pPr algn="ctr"/>
                <a:r>
                  <a:rPr lang="en-US" sz="1400" b="1">
                    <a:latin typeface="Arial" panose="020B0604020202020204" pitchFamily="34" charset="0"/>
                    <a:cs typeface="Arial" panose="020B0604020202020204" pitchFamily="34" charset="0"/>
                  </a:rPr>
                  <a:t>framework</a:t>
                </a:r>
              </a:p>
            </p:txBody>
          </p:sp>
          <p:sp>
            <p:nvSpPr>
              <p:cNvPr id="89095" name="Rectangle 7"/>
              <p:cNvSpPr>
                <a:spLocks noChangeArrowheads="1"/>
              </p:cNvSpPr>
              <p:nvPr/>
            </p:nvSpPr>
            <p:spPr bwMode="auto">
              <a:xfrm>
                <a:off x="228600" y="5106473"/>
                <a:ext cx="2819400" cy="609600"/>
              </a:xfrm>
              <a:prstGeom prst="rect">
                <a:avLst/>
              </a:prstGeom>
              <a:solidFill>
                <a:schemeClr val="accent1"/>
              </a:solidFill>
              <a:ln w="9525">
                <a:solidFill>
                  <a:schemeClr val="tx1"/>
                </a:solidFill>
                <a:miter lim="800000"/>
                <a:headEnd/>
                <a:tailEnd/>
              </a:ln>
              <a:effectLst/>
            </p:spPr>
            <p:txBody>
              <a:bodyPr wrap="none" anchor="ctr"/>
              <a:lstStyle/>
              <a:p>
                <a:pPr algn="ctr"/>
                <a:r>
                  <a:rPr lang="en-US" sz="1400" b="1" dirty="0">
                    <a:latin typeface="Arial" panose="020B0604020202020204" pitchFamily="34" charset="0"/>
                    <a:cs typeface="Arial" panose="020B0604020202020204" pitchFamily="34" charset="0"/>
                  </a:rPr>
                  <a:t>Privacy &amp; </a:t>
                </a:r>
                <a:r>
                  <a:rPr lang="en-US" sz="1400" b="1" dirty="0" smtClean="0">
                    <a:latin typeface="Arial" panose="020B0604020202020204" pitchFamily="34" charset="0"/>
                    <a:cs typeface="Arial" panose="020B0604020202020204" pitchFamily="34" charset="0"/>
                  </a:rPr>
                  <a:t>security</a:t>
                </a:r>
                <a:endParaRPr lang="en-US" sz="1400" b="1" dirty="0">
                  <a:latin typeface="Arial" panose="020B0604020202020204" pitchFamily="34" charset="0"/>
                  <a:cs typeface="Arial" panose="020B0604020202020204" pitchFamily="34" charset="0"/>
                </a:endParaRPr>
              </a:p>
              <a:p>
                <a:pPr algn="ctr"/>
                <a:r>
                  <a:rPr lang="en-US" sz="1400" b="1" dirty="0">
                    <a:latin typeface="Arial" panose="020B0604020202020204" pitchFamily="34" charset="0"/>
                    <a:cs typeface="Arial" panose="020B0604020202020204" pitchFamily="34" charset="0"/>
                  </a:rPr>
                  <a:t>framework</a:t>
                </a:r>
              </a:p>
            </p:txBody>
          </p:sp>
          <p:sp>
            <p:nvSpPr>
              <p:cNvPr id="89096" name="Rectangle 8"/>
              <p:cNvSpPr>
                <a:spLocks noChangeArrowheads="1"/>
              </p:cNvSpPr>
              <p:nvPr/>
            </p:nvSpPr>
            <p:spPr bwMode="auto">
              <a:xfrm>
                <a:off x="4038600" y="1525073"/>
                <a:ext cx="1981200" cy="762000"/>
              </a:xfrm>
              <a:prstGeom prst="rect">
                <a:avLst/>
              </a:prstGeom>
              <a:solidFill>
                <a:srgbClr val="F9A3FB"/>
              </a:solidFill>
              <a:ln w="9525">
                <a:solidFill>
                  <a:schemeClr val="tx1"/>
                </a:solidFill>
                <a:miter lim="800000"/>
                <a:headEnd/>
                <a:tailEnd/>
              </a:ln>
              <a:effectLst/>
            </p:spPr>
            <p:txBody>
              <a:bodyPr wrap="none" anchor="ctr"/>
              <a:lstStyle/>
              <a:p>
                <a:pPr algn="ctr"/>
                <a:r>
                  <a:rPr lang="en-US" sz="1400" b="1" dirty="0">
                    <a:latin typeface="Arial" panose="020B0604020202020204" pitchFamily="34" charset="0"/>
                    <a:cs typeface="Arial" panose="020B0604020202020204" pitchFamily="34" charset="0"/>
                  </a:rPr>
                  <a:t>Adoption of EHRs</a:t>
                </a:r>
              </a:p>
            </p:txBody>
          </p:sp>
          <p:sp>
            <p:nvSpPr>
              <p:cNvPr id="89097" name="Rectangle 9"/>
              <p:cNvSpPr>
                <a:spLocks noChangeArrowheads="1"/>
              </p:cNvSpPr>
              <p:nvPr/>
            </p:nvSpPr>
            <p:spPr bwMode="auto">
              <a:xfrm>
                <a:off x="4038600" y="2744273"/>
                <a:ext cx="1981200" cy="762000"/>
              </a:xfrm>
              <a:prstGeom prst="rect">
                <a:avLst/>
              </a:prstGeom>
              <a:solidFill>
                <a:srgbClr val="FFFF99"/>
              </a:solidFill>
              <a:ln w="9525">
                <a:solidFill>
                  <a:schemeClr val="tx1"/>
                </a:solidFill>
                <a:miter lim="800000"/>
                <a:headEnd/>
                <a:tailEnd/>
              </a:ln>
              <a:effectLst/>
            </p:spPr>
            <p:txBody>
              <a:bodyPr wrap="none" anchor="ctr"/>
              <a:lstStyle/>
              <a:p>
                <a:pPr algn="ctr"/>
                <a:r>
                  <a:rPr lang="en-US" sz="1400" b="1" dirty="0">
                    <a:latin typeface="Arial" panose="020B0604020202020204" pitchFamily="34" charset="0"/>
                    <a:cs typeface="Arial" panose="020B0604020202020204" pitchFamily="34" charset="0"/>
                  </a:rPr>
                  <a:t>Meaningful Use </a:t>
                </a:r>
              </a:p>
              <a:p>
                <a:pPr algn="ctr"/>
                <a:r>
                  <a:rPr lang="en-US" sz="1400" b="1" dirty="0">
                    <a:latin typeface="Arial" panose="020B0604020202020204" pitchFamily="34" charset="0"/>
                    <a:cs typeface="Arial" panose="020B0604020202020204" pitchFamily="34" charset="0"/>
                  </a:rPr>
                  <a:t>of EHRs</a:t>
                </a:r>
              </a:p>
            </p:txBody>
          </p:sp>
          <p:sp>
            <p:nvSpPr>
              <p:cNvPr id="89098" name="Rectangle 10"/>
              <p:cNvSpPr>
                <a:spLocks noChangeArrowheads="1"/>
              </p:cNvSpPr>
              <p:nvPr/>
            </p:nvSpPr>
            <p:spPr bwMode="auto">
              <a:xfrm>
                <a:off x="4038600" y="4268273"/>
                <a:ext cx="1981200" cy="762000"/>
              </a:xfrm>
              <a:prstGeom prst="rect">
                <a:avLst/>
              </a:prstGeom>
              <a:solidFill>
                <a:schemeClr val="accent1"/>
              </a:solidFill>
              <a:ln w="9525">
                <a:solidFill>
                  <a:schemeClr val="tx1"/>
                </a:solidFill>
                <a:miter lim="800000"/>
                <a:headEnd/>
                <a:tailEnd/>
              </a:ln>
              <a:effectLst/>
            </p:spPr>
            <p:txBody>
              <a:bodyPr wrap="none" anchor="ctr"/>
              <a:lstStyle/>
              <a:p>
                <a:pPr algn="ctr"/>
                <a:r>
                  <a:rPr lang="en-US" sz="1400" b="1" dirty="0" smtClean="0">
                    <a:latin typeface="Arial" panose="020B0604020202020204" pitchFamily="34" charset="0"/>
                    <a:cs typeface="Arial" panose="020B0604020202020204" pitchFamily="34" charset="0"/>
                  </a:rPr>
                  <a:t>Exchange of </a:t>
                </a:r>
                <a:r>
                  <a:rPr lang="en-US" sz="1400" b="1" dirty="0">
                    <a:latin typeface="Arial" panose="020B0604020202020204" pitchFamily="34" charset="0"/>
                    <a:cs typeface="Arial" panose="020B0604020202020204" pitchFamily="34" charset="0"/>
                  </a:rPr>
                  <a:t>health</a:t>
                </a:r>
              </a:p>
              <a:p>
                <a:pPr algn="ctr"/>
                <a:r>
                  <a:rPr lang="en-US" sz="1400" b="1" dirty="0">
                    <a:latin typeface="Arial" panose="020B0604020202020204" pitchFamily="34" charset="0"/>
                    <a:cs typeface="Arial" panose="020B0604020202020204" pitchFamily="34" charset="0"/>
                  </a:rPr>
                  <a:t>information</a:t>
                </a:r>
              </a:p>
            </p:txBody>
          </p:sp>
          <p:sp>
            <p:nvSpPr>
              <p:cNvPr id="89103" name="Line 15"/>
              <p:cNvSpPr>
                <a:spLocks noChangeShapeType="1"/>
              </p:cNvSpPr>
              <p:nvPr/>
            </p:nvSpPr>
            <p:spPr bwMode="auto">
              <a:xfrm>
                <a:off x="3352800" y="1601273"/>
                <a:ext cx="0" cy="762000"/>
              </a:xfrm>
              <a:prstGeom prst="line">
                <a:avLst/>
              </a:prstGeom>
              <a:noFill/>
              <a:ln w="57150">
                <a:solidFill>
                  <a:schemeClr val="tx1"/>
                </a:solidFill>
                <a:round/>
                <a:headEnd/>
                <a:tailEnd/>
              </a:ln>
              <a:effectLst/>
            </p:spPr>
            <p:txBody>
              <a:bodyPr/>
              <a:lstStyle/>
              <a:p>
                <a:endParaRPr lang="en-US"/>
              </a:p>
            </p:txBody>
          </p:sp>
          <p:sp>
            <p:nvSpPr>
              <p:cNvPr id="89104" name="Line 16"/>
              <p:cNvSpPr>
                <a:spLocks noChangeShapeType="1"/>
              </p:cNvSpPr>
              <p:nvPr/>
            </p:nvSpPr>
            <p:spPr bwMode="auto">
              <a:xfrm>
                <a:off x="3352800" y="3887273"/>
                <a:ext cx="0" cy="1524000"/>
              </a:xfrm>
              <a:prstGeom prst="line">
                <a:avLst/>
              </a:prstGeom>
              <a:noFill/>
              <a:ln w="57150">
                <a:solidFill>
                  <a:schemeClr val="tx1"/>
                </a:solidFill>
                <a:round/>
                <a:headEnd/>
                <a:tailEnd/>
              </a:ln>
              <a:effectLst/>
            </p:spPr>
            <p:txBody>
              <a:bodyPr/>
              <a:lstStyle/>
              <a:p>
                <a:endParaRPr lang="en-US"/>
              </a:p>
            </p:txBody>
          </p:sp>
          <p:sp>
            <p:nvSpPr>
              <p:cNvPr id="89105" name="Line 17"/>
              <p:cNvSpPr>
                <a:spLocks noChangeShapeType="1"/>
              </p:cNvSpPr>
              <p:nvPr/>
            </p:nvSpPr>
            <p:spPr bwMode="auto">
              <a:xfrm>
                <a:off x="3352800" y="1982273"/>
                <a:ext cx="685800" cy="0"/>
              </a:xfrm>
              <a:prstGeom prst="line">
                <a:avLst/>
              </a:prstGeom>
              <a:noFill/>
              <a:ln w="57150">
                <a:solidFill>
                  <a:schemeClr val="tx1"/>
                </a:solidFill>
                <a:round/>
                <a:headEnd/>
                <a:tailEnd type="triangle" w="med" len="med"/>
              </a:ln>
              <a:effectLst/>
            </p:spPr>
            <p:txBody>
              <a:bodyPr/>
              <a:lstStyle/>
              <a:p>
                <a:endParaRPr lang="en-US"/>
              </a:p>
            </p:txBody>
          </p:sp>
          <p:sp>
            <p:nvSpPr>
              <p:cNvPr id="89106" name="Line 18"/>
              <p:cNvSpPr>
                <a:spLocks noChangeShapeType="1"/>
              </p:cNvSpPr>
              <p:nvPr/>
            </p:nvSpPr>
            <p:spPr bwMode="auto">
              <a:xfrm>
                <a:off x="3048000" y="3125273"/>
                <a:ext cx="990600" cy="0"/>
              </a:xfrm>
              <a:prstGeom prst="line">
                <a:avLst/>
              </a:prstGeom>
              <a:noFill/>
              <a:ln w="57150">
                <a:solidFill>
                  <a:schemeClr val="tx1"/>
                </a:solidFill>
                <a:round/>
                <a:headEnd/>
                <a:tailEnd type="triangle" w="med" len="med"/>
              </a:ln>
              <a:effectLst/>
            </p:spPr>
            <p:txBody>
              <a:bodyPr/>
              <a:lstStyle/>
              <a:p>
                <a:endParaRPr lang="en-US"/>
              </a:p>
            </p:txBody>
          </p:sp>
          <p:sp>
            <p:nvSpPr>
              <p:cNvPr id="89107" name="Line 19"/>
              <p:cNvSpPr>
                <a:spLocks noChangeShapeType="1"/>
              </p:cNvSpPr>
              <p:nvPr/>
            </p:nvSpPr>
            <p:spPr bwMode="auto">
              <a:xfrm>
                <a:off x="3352800" y="4649273"/>
                <a:ext cx="685800" cy="0"/>
              </a:xfrm>
              <a:prstGeom prst="line">
                <a:avLst/>
              </a:prstGeom>
              <a:noFill/>
              <a:ln w="57150">
                <a:solidFill>
                  <a:schemeClr val="tx1"/>
                </a:solidFill>
                <a:round/>
                <a:headEnd/>
                <a:tailEnd type="triangle" w="med" len="med"/>
              </a:ln>
              <a:effectLst/>
            </p:spPr>
            <p:txBody>
              <a:bodyPr/>
              <a:lstStyle/>
              <a:p>
                <a:endParaRPr lang="en-US"/>
              </a:p>
            </p:txBody>
          </p:sp>
          <p:sp>
            <p:nvSpPr>
              <p:cNvPr id="89110" name="Rectangle 22"/>
              <p:cNvSpPr>
                <a:spLocks noChangeArrowheads="1"/>
              </p:cNvSpPr>
              <p:nvPr/>
            </p:nvSpPr>
            <p:spPr bwMode="auto">
              <a:xfrm>
                <a:off x="6629400" y="2134673"/>
                <a:ext cx="2514600" cy="2286000"/>
              </a:xfrm>
              <a:prstGeom prst="rect">
                <a:avLst/>
              </a:prstGeom>
              <a:solidFill>
                <a:srgbClr val="FFFF99"/>
              </a:solidFill>
              <a:ln w="9525">
                <a:solidFill>
                  <a:schemeClr val="tx1"/>
                </a:solidFill>
                <a:miter lim="800000"/>
                <a:headEnd/>
                <a:tailEnd/>
              </a:ln>
              <a:effectLst/>
            </p:spPr>
            <p:txBody>
              <a:bodyPr anchor="ctr"/>
              <a:lstStyle/>
              <a:p>
                <a:pPr marL="285750" indent="-285750">
                  <a:buFont typeface="Calibri" panose="020F0502020204030204" pitchFamily="34" charset="0"/>
                  <a:buChar char="•"/>
                </a:pPr>
                <a:r>
                  <a:rPr lang="en-US" sz="1400" dirty="0">
                    <a:latin typeface="Arial" panose="020B0604020202020204" pitchFamily="34" charset="0"/>
                    <a:cs typeface="Arial" panose="020B0604020202020204" pitchFamily="34" charset="0"/>
                  </a:rPr>
                  <a:t>Improved individual and population health outcomes</a:t>
                </a:r>
              </a:p>
              <a:p>
                <a:pPr marL="285750" indent="-285750">
                  <a:buFont typeface="Calibri" panose="020F0502020204030204" pitchFamily="34" charset="0"/>
                  <a:buChar char="•"/>
                </a:pPr>
                <a:r>
                  <a:rPr lang="en-US" sz="1400" dirty="0">
                    <a:latin typeface="Arial" panose="020B0604020202020204" pitchFamily="34" charset="0"/>
                    <a:cs typeface="Arial" panose="020B0604020202020204" pitchFamily="34" charset="0"/>
                  </a:rPr>
                  <a:t>Increased transparency and efficiency</a:t>
                </a:r>
              </a:p>
              <a:p>
                <a:pPr marL="285750" indent="-285750">
                  <a:buFont typeface="Calibri" panose="020F0502020204030204" pitchFamily="34" charset="0"/>
                  <a:buChar char="•"/>
                </a:pPr>
                <a:r>
                  <a:rPr lang="en-US" sz="1400" dirty="0">
                    <a:latin typeface="Arial" panose="020B0604020202020204" pitchFamily="34" charset="0"/>
                    <a:cs typeface="Arial" panose="020B0604020202020204" pitchFamily="34" charset="0"/>
                  </a:rPr>
                  <a:t>Improved ability to study and improve care delivery</a:t>
                </a:r>
              </a:p>
            </p:txBody>
          </p:sp>
          <p:sp>
            <p:nvSpPr>
              <p:cNvPr id="89111" name="Line 23"/>
              <p:cNvSpPr>
                <a:spLocks noChangeShapeType="1"/>
              </p:cNvSpPr>
              <p:nvPr/>
            </p:nvSpPr>
            <p:spPr bwMode="auto">
              <a:xfrm>
                <a:off x="6019800" y="3125273"/>
                <a:ext cx="609600" cy="0"/>
              </a:xfrm>
              <a:prstGeom prst="line">
                <a:avLst/>
              </a:prstGeom>
              <a:noFill/>
              <a:ln w="57150">
                <a:solidFill>
                  <a:schemeClr val="tx1"/>
                </a:solidFill>
                <a:round/>
                <a:headEnd/>
                <a:tailEnd type="triangle" w="med" len="med"/>
              </a:ln>
              <a:effectLst/>
            </p:spPr>
            <p:txBody>
              <a:bodyPr/>
              <a:lstStyle/>
              <a:p>
                <a:endParaRPr lang="en-US"/>
              </a:p>
            </p:txBody>
          </p:sp>
          <p:sp>
            <p:nvSpPr>
              <p:cNvPr id="89112" name="Rectangle 24"/>
              <p:cNvSpPr>
                <a:spLocks noChangeArrowheads="1"/>
              </p:cNvSpPr>
              <p:nvPr/>
            </p:nvSpPr>
            <p:spPr bwMode="auto">
              <a:xfrm>
                <a:off x="3505200" y="5639873"/>
                <a:ext cx="3200400" cy="533400"/>
              </a:xfrm>
              <a:prstGeom prst="rect">
                <a:avLst/>
              </a:prstGeom>
              <a:solidFill>
                <a:srgbClr val="FFCC99"/>
              </a:solidFill>
              <a:ln w="9525">
                <a:solidFill>
                  <a:schemeClr val="tx1"/>
                </a:solidFill>
                <a:miter lim="800000"/>
                <a:headEnd/>
                <a:tailEnd/>
              </a:ln>
              <a:effectLst/>
            </p:spPr>
            <p:txBody>
              <a:bodyPr wrap="none" anchor="ctr"/>
              <a:lstStyle/>
              <a:p>
                <a:pPr algn="ctr"/>
                <a:r>
                  <a:rPr lang="en-US" sz="1600" b="1">
                    <a:latin typeface="Arial" panose="020B0604020202020204" pitchFamily="34" charset="0"/>
                    <a:cs typeface="Arial" panose="020B0604020202020204" pitchFamily="34" charset="0"/>
                  </a:rPr>
                  <a:t>Research to enhance HIT</a:t>
                </a:r>
              </a:p>
            </p:txBody>
          </p:sp>
          <p:sp>
            <p:nvSpPr>
              <p:cNvPr id="89113" name="Line 25"/>
              <p:cNvSpPr>
                <a:spLocks noChangeShapeType="1"/>
              </p:cNvSpPr>
              <p:nvPr/>
            </p:nvSpPr>
            <p:spPr bwMode="auto">
              <a:xfrm>
                <a:off x="6705600" y="5944673"/>
                <a:ext cx="1752600" cy="0"/>
              </a:xfrm>
              <a:prstGeom prst="line">
                <a:avLst/>
              </a:prstGeom>
              <a:noFill/>
              <a:ln w="57150">
                <a:solidFill>
                  <a:schemeClr val="tx1"/>
                </a:solidFill>
                <a:round/>
                <a:headEnd/>
                <a:tailEnd type="triangle" w="med" len="med"/>
              </a:ln>
              <a:effectLst/>
            </p:spPr>
            <p:txBody>
              <a:bodyPr/>
              <a:lstStyle/>
              <a:p>
                <a:endParaRPr lang="en-US"/>
              </a:p>
            </p:txBody>
          </p:sp>
          <p:sp>
            <p:nvSpPr>
              <p:cNvPr id="89114" name="Line 26"/>
              <p:cNvSpPr>
                <a:spLocks noChangeShapeType="1"/>
              </p:cNvSpPr>
              <p:nvPr/>
            </p:nvSpPr>
            <p:spPr bwMode="auto">
              <a:xfrm>
                <a:off x="381000" y="5944673"/>
                <a:ext cx="3124200" cy="0"/>
              </a:xfrm>
              <a:prstGeom prst="line">
                <a:avLst/>
              </a:prstGeom>
              <a:noFill/>
              <a:ln w="57150">
                <a:solidFill>
                  <a:schemeClr val="tx1"/>
                </a:solidFill>
                <a:round/>
                <a:headEnd/>
                <a:tailEnd/>
              </a:ln>
              <a:effectLst/>
            </p:spPr>
            <p:txBody>
              <a:bodyPr/>
              <a:lstStyle/>
              <a:p>
                <a:endParaRPr lang="en-US"/>
              </a:p>
            </p:txBody>
          </p:sp>
        </p:grpSp>
      </p:grpSp>
      <p:sp>
        <p:nvSpPr>
          <p:cNvPr id="89118" name="Rectangle 30"/>
          <p:cNvSpPr>
            <a:spLocks noChangeArrowheads="1"/>
          </p:cNvSpPr>
          <p:nvPr/>
        </p:nvSpPr>
        <p:spPr bwMode="auto">
          <a:xfrm>
            <a:off x="152399" y="6338500"/>
            <a:ext cx="8622323" cy="276999"/>
          </a:xfrm>
          <a:prstGeom prst="rect">
            <a:avLst/>
          </a:prstGeom>
          <a:noFill/>
          <a:ln w="9525">
            <a:noFill/>
            <a:miter lim="800000"/>
            <a:headEnd/>
            <a:tailEnd/>
          </a:ln>
          <a:effectLst/>
        </p:spPr>
        <p:txBody>
          <a:bodyPr wrap="square" anchor="ctr">
            <a:spAutoFit/>
          </a:bodyPr>
          <a:lstStyle/>
          <a:p>
            <a:r>
              <a:rPr lang="en-US" sz="1200" b="1" dirty="0"/>
              <a:t>Blumenthal D. Launching </a:t>
            </a:r>
            <a:r>
              <a:rPr lang="en-US" sz="1200" b="1" dirty="0" err="1"/>
              <a:t>HITECH</a:t>
            </a:r>
            <a:r>
              <a:rPr lang="en-US" sz="1200" b="1" dirty="0"/>
              <a:t>. N </a:t>
            </a:r>
            <a:r>
              <a:rPr lang="en-US" sz="1200" b="1" dirty="0" err="1"/>
              <a:t>Engl</a:t>
            </a:r>
            <a:r>
              <a:rPr lang="en-US" sz="1200" b="1" dirty="0"/>
              <a:t> J Med. 2010 Jan 4. http://healthcarereform.nejm.org/?p=2669</a:t>
            </a:r>
          </a:p>
        </p:txBody>
      </p:sp>
      <p:sp>
        <p:nvSpPr>
          <p:cNvPr id="6" name="Title 5"/>
          <p:cNvSpPr>
            <a:spLocks noGrp="1"/>
          </p:cNvSpPr>
          <p:nvPr>
            <p:ph type="title"/>
          </p:nvPr>
        </p:nvSpPr>
        <p:spPr/>
        <p:txBody>
          <a:bodyPr/>
          <a:lstStyle/>
          <a:p>
            <a:r>
              <a:rPr lang="en-US" dirty="0" smtClean="0"/>
              <a:t>HITECH Act</a:t>
            </a:r>
            <a:endParaRPr lang="en-US" dirty="0"/>
          </a:p>
        </p:txBody>
      </p:sp>
    </p:spTree>
    <p:extLst>
      <p:ext uri="{BB962C8B-B14F-4D97-AF65-F5344CB8AC3E}">
        <p14:creationId xmlns:p14="http://schemas.microsoft.com/office/powerpoint/2010/main" val="88966072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r>
              <a:rPr lang="en-US" dirty="0" smtClean="0"/>
              <a:t>Meaningful Use of EHRs </a:t>
            </a:r>
            <a:endParaRPr lang="en-US" dirty="0"/>
          </a:p>
        </p:txBody>
      </p:sp>
      <p:sp>
        <p:nvSpPr>
          <p:cNvPr id="4" name="Slide Number Placeholder 3"/>
          <p:cNvSpPr>
            <a:spLocks noGrp="1"/>
          </p:cNvSpPr>
          <p:nvPr>
            <p:ph type="sldNum" sz="quarter" idx="12"/>
          </p:nvPr>
        </p:nvSpPr>
        <p:spPr/>
        <p:txBody>
          <a:bodyPr/>
          <a:lstStyle/>
          <a:p>
            <a:fld id="{D04207AB-DC8F-4E13-8DC0-6025F5BF10CE}" type="slidenum">
              <a:rPr lang="en-US" smtClean="0"/>
              <a:pPr/>
              <a:t>37</a:t>
            </a:fld>
            <a:endParaRPr lang="en-US"/>
          </a:p>
        </p:txBody>
      </p:sp>
      <p:grpSp>
        <p:nvGrpSpPr>
          <p:cNvPr id="18" name="Group 17" descr="Meaningful Use of EHRs Diagram&#10;"/>
          <p:cNvGrpSpPr/>
          <p:nvPr/>
        </p:nvGrpSpPr>
        <p:grpSpPr>
          <a:xfrm>
            <a:off x="304800" y="1828800"/>
            <a:ext cx="8610600" cy="3429000"/>
            <a:chOff x="304800" y="1828800"/>
            <a:chExt cx="8610600" cy="3429000"/>
          </a:xfrm>
        </p:grpSpPr>
        <p:sp>
          <p:nvSpPr>
            <p:cNvPr id="14" name="Rectangle 2"/>
            <p:cNvSpPr>
              <a:spLocks noChangeArrowheads="1"/>
            </p:cNvSpPr>
            <p:nvPr/>
          </p:nvSpPr>
          <p:spPr bwMode="auto">
            <a:xfrm>
              <a:off x="4191000" y="1828800"/>
              <a:ext cx="4724400" cy="3429000"/>
            </a:xfrm>
            <a:prstGeom prst="rect">
              <a:avLst/>
            </a:prstGeom>
            <a:solidFill>
              <a:srgbClr val="FFFF99"/>
            </a:solidFill>
            <a:ln w="28575">
              <a:solidFill>
                <a:schemeClr val="tx1"/>
              </a:solidFill>
              <a:miter lim="800000"/>
              <a:headEnd/>
              <a:tailEnd/>
            </a:ln>
            <a:effectLst>
              <a:outerShdw dist="107763" dir="13500000" algn="ctr" rotWithShape="0">
                <a:schemeClr val="bg2">
                  <a:alpha val="50000"/>
                </a:schemeClr>
              </a:outerShdw>
            </a:effectLst>
          </p:spPr>
          <p:txBody>
            <a:bodyPr anchor="ctr"/>
            <a:lstStyle/>
            <a:p>
              <a:pPr marL="342900" indent="-342900">
                <a:buFont typeface="Arial" panose="020B0604020202020204" pitchFamily="34" charset="0"/>
                <a:buChar char="•"/>
              </a:pPr>
              <a:r>
                <a:rPr lang="en-US" sz="2400" b="1" dirty="0">
                  <a:latin typeface="Arial" panose="020B0604020202020204" pitchFamily="34" charset="0"/>
                  <a:cs typeface="Arial" panose="020B0604020202020204" pitchFamily="34" charset="0"/>
                </a:rPr>
                <a:t>Improved individual and population health outcomes</a:t>
              </a:r>
            </a:p>
            <a:p>
              <a:pPr marL="342900" indent="-342900">
                <a:buFont typeface="Arial" panose="020B0604020202020204" pitchFamily="34" charset="0"/>
                <a:buChar char="•"/>
              </a:pPr>
              <a:endParaRPr lang="en-US" sz="2400" b="1"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2400" b="1" dirty="0">
                  <a:latin typeface="Arial" panose="020B0604020202020204" pitchFamily="34" charset="0"/>
                  <a:cs typeface="Arial" panose="020B0604020202020204" pitchFamily="34" charset="0"/>
                </a:rPr>
                <a:t>Increased transparency and efficiency</a:t>
              </a:r>
            </a:p>
            <a:p>
              <a:pPr marL="342900" indent="-342900">
                <a:buFont typeface="Arial" panose="020B0604020202020204" pitchFamily="34" charset="0"/>
                <a:buChar char="•"/>
              </a:pPr>
              <a:endParaRPr lang="en-US" sz="2400" b="1"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2400" b="1" dirty="0">
                  <a:latin typeface="Arial" panose="020B0604020202020204" pitchFamily="34" charset="0"/>
                  <a:cs typeface="Arial" panose="020B0604020202020204" pitchFamily="34" charset="0"/>
                </a:rPr>
                <a:t>Improved ability to study and improve care delivery</a:t>
              </a:r>
            </a:p>
          </p:txBody>
        </p:sp>
        <p:sp>
          <p:nvSpPr>
            <p:cNvPr id="16" name="Rectangle 3"/>
            <p:cNvSpPr>
              <a:spLocks noChangeArrowheads="1"/>
            </p:cNvSpPr>
            <p:nvPr/>
          </p:nvSpPr>
          <p:spPr bwMode="auto">
            <a:xfrm>
              <a:off x="304800" y="2667000"/>
              <a:ext cx="2819400" cy="1524000"/>
            </a:xfrm>
            <a:prstGeom prst="rect">
              <a:avLst/>
            </a:prstGeom>
            <a:solidFill>
              <a:srgbClr val="FFFF99"/>
            </a:solidFill>
            <a:ln w="28575">
              <a:solidFill>
                <a:schemeClr val="tx1"/>
              </a:solidFill>
              <a:miter lim="800000"/>
              <a:headEnd/>
              <a:tailEnd/>
            </a:ln>
            <a:effectLst>
              <a:outerShdw dist="107763" dir="13500000" algn="ctr" rotWithShape="0">
                <a:schemeClr val="bg2">
                  <a:alpha val="50000"/>
                </a:schemeClr>
              </a:outerShdw>
            </a:effectLst>
          </p:spPr>
          <p:txBody>
            <a:bodyPr wrap="none" anchor="ctr"/>
            <a:lstStyle/>
            <a:p>
              <a:pPr algn="ctr"/>
              <a:r>
                <a:rPr lang="en-US" sz="2800" b="1" dirty="0">
                  <a:latin typeface="Arial" panose="020B0604020202020204" pitchFamily="34" charset="0"/>
                  <a:cs typeface="Arial" panose="020B0604020202020204" pitchFamily="34" charset="0"/>
                </a:rPr>
                <a:t>Meaningful Use </a:t>
              </a:r>
            </a:p>
            <a:p>
              <a:pPr algn="ctr"/>
              <a:r>
                <a:rPr lang="en-US" sz="2800" b="1" dirty="0">
                  <a:latin typeface="Arial" panose="020B0604020202020204" pitchFamily="34" charset="0"/>
                  <a:cs typeface="Arial" panose="020B0604020202020204" pitchFamily="34" charset="0"/>
                </a:rPr>
                <a:t>of EHRs</a:t>
              </a:r>
            </a:p>
          </p:txBody>
        </p:sp>
        <p:sp>
          <p:nvSpPr>
            <p:cNvPr id="17" name="Line 4"/>
            <p:cNvSpPr>
              <a:spLocks noChangeShapeType="1"/>
            </p:cNvSpPr>
            <p:nvPr/>
          </p:nvSpPr>
          <p:spPr bwMode="auto">
            <a:xfrm>
              <a:off x="3124200" y="3352800"/>
              <a:ext cx="1066800" cy="0"/>
            </a:xfrm>
            <a:prstGeom prst="line">
              <a:avLst/>
            </a:prstGeom>
            <a:noFill/>
            <a:ln w="28575">
              <a:solidFill>
                <a:schemeClr val="tx1"/>
              </a:solidFill>
              <a:round/>
              <a:headEnd/>
              <a:tailEnd type="triangle" w="med" len="med"/>
            </a:ln>
          </p:spPr>
          <p:txBody>
            <a:bodyPr/>
            <a:lstStyle/>
            <a:p>
              <a:endParaRPr lang="en-US"/>
            </a:p>
          </p:txBody>
        </p:sp>
      </p:grpSp>
    </p:spTree>
    <p:extLst>
      <p:ext uri="{BB962C8B-B14F-4D97-AF65-F5344CB8AC3E}">
        <p14:creationId xmlns:p14="http://schemas.microsoft.com/office/powerpoint/2010/main" val="360126689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0210" name="Rectangle 2"/>
          <p:cNvSpPr>
            <a:spLocks noChangeArrowheads="1"/>
          </p:cNvSpPr>
          <p:nvPr/>
        </p:nvSpPr>
        <p:spPr bwMode="auto">
          <a:xfrm>
            <a:off x="3962400" y="1153886"/>
            <a:ext cx="2286000" cy="979714"/>
          </a:xfrm>
          <a:prstGeom prst="rect">
            <a:avLst/>
          </a:prstGeom>
          <a:solidFill>
            <a:schemeClr val="bg1"/>
          </a:solidFill>
          <a:ln w="9525">
            <a:solidFill>
              <a:schemeClr val="tx1"/>
            </a:solidFill>
            <a:miter lim="800000"/>
            <a:headEnd/>
            <a:tailEnd/>
          </a:ln>
          <a:effectLst/>
        </p:spPr>
        <p:txBody>
          <a:bodyPr wrap="none" anchor="ctr"/>
          <a:lstStyle/>
          <a:p>
            <a:pPr algn="ctr"/>
            <a:r>
              <a:rPr lang="en-US" sz="2400" b="1" dirty="0"/>
              <a:t>Nutrition</a:t>
            </a:r>
          </a:p>
        </p:txBody>
      </p:sp>
      <p:sp>
        <p:nvSpPr>
          <p:cNvPr id="350211" name="Rectangle 3"/>
          <p:cNvSpPr>
            <a:spLocks noChangeArrowheads="1"/>
          </p:cNvSpPr>
          <p:nvPr/>
        </p:nvSpPr>
        <p:spPr bwMode="auto">
          <a:xfrm>
            <a:off x="6705600" y="3962400"/>
            <a:ext cx="2438400" cy="2362200"/>
          </a:xfrm>
          <a:prstGeom prst="rect">
            <a:avLst/>
          </a:prstGeom>
          <a:solidFill>
            <a:srgbClr val="3366FF"/>
          </a:solidFill>
          <a:ln w="9525">
            <a:solidFill>
              <a:schemeClr val="tx1"/>
            </a:solidFill>
            <a:miter lim="800000"/>
            <a:headEnd/>
            <a:tailEnd/>
          </a:ln>
          <a:effectLst/>
        </p:spPr>
        <p:txBody>
          <a:bodyPr wrap="none" anchor="ctr"/>
          <a:lstStyle/>
          <a:p>
            <a:pPr algn="ctr"/>
            <a:r>
              <a:rPr lang="en-US" b="1"/>
              <a:t>Quality</a:t>
            </a:r>
          </a:p>
        </p:txBody>
      </p:sp>
      <p:sp>
        <p:nvSpPr>
          <p:cNvPr id="350212" name="Rectangle 4"/>
          <p:cNvSpPr>
            <a:spLocks noChangeArrowheads="1"/>
          </p:cNvSpPr>
          <p:nvPr/>
        </p:nvSpPr>
        <p:spPr bwMode="auto">
          <a:xfrm>
            <a:off x="634341" y="4767942"/>
            <a:ext cx="2057400" cy="1981200"/>
          </a:xfrm>
          <a:prstGeom prst="rect">
            <a:avLst/>
          </a:prstGeom>
          <a:solidFill>
            <a:srgbClr val="CC99FF"/>
          </a:solidFill>
          <a:ln w="9525">
            <a:solidFill>
              <a:schemeClr val="tx1"/>
            </a:solidFill>
            <a:miter lim="800000"/>
            <a:headEnd/>
            <a:tailEnd/>
          </a:ln>
          <a:effectLst/>
        </p:spPr>
        <p:txBody>
          <a:bodyPr wrap="none" anchor="ctr"/>
          <a:lstStyle/>
          <a:p>
            <a:pPr algn="ctr"/>
            <a:r>
              <a:rPr lang="en-US" b="1"/>
              <a:t>Basic Science</a:t>
            </a:r>
          </a:p>
          <a:p>
            <a:pPr algn="ctr"/>
            <a:r>
              <a:rPr lang="en-US" b="1"/>
              <a:t>Research</a:t>
            </a:r>
          </a:p>
        </p:txBody>
      </p:sp>
      <p:sp>
        <p:nvSpPr>
          <p:cNvPr id="350213" name="Rectangle 5"/>
          <p:cNvSpPr>
            <a:spLocks noChangeArrowheads="1"/>
          </p:cNvSpPr>
          <p:nvPr/>
        </p:nvSpPr>
        <p:spPr bwMode="auto">
          <a:xfrm>
            <a:off x="13855" y="1181100"/>
            <a:ext cx="2514600" cy="1905000"/>
          </a:xfrm>
          <a:prstGeom prst="rect">
            <a:avLst/>
          </a:prstGeom>
          <a:solidFill>
            <a:srgbClr val="339966"/>
          </a:solidFill>
          <a:ln w="9525">
            <a:solidFill>
              <a:schemeClr val="tx1"/>
            </a:solidFill>
            <a:miter lim="800000"/>
            <a:headEnd/>
            <a:tailEnd/>
          </a:ln>
          <a:effectLst/>
        </p:spPr>
        <p:txBody>
          <a:bodyPr wrap="none" anchor="ctr"/>
          <a:lstStyle/>
          <a:p>
            <a:pPr algn="ctr"/>
            <a:r>
              <a:rPr lang="en-US" b="1" dirty="0"/>
              <a:t>Public Heath</a:t>
            </a:r>
          </a:p>
        </p:txBody>
      </p:sp>
      <p:sp>
        <p:nvSpPr>
          <p:cNvPr id="350214" name="Rectangle 6"/>
          <p:cNvSpPr>
            <a:spLocks noChangeArrowheads="1"/>
          </p:cNvSpPr>
          <p:nvPr/>
        </p:nvSpPr>
        <p:spPr bwMode="auto">
          <a:xfrm>
            <a:off x="6705600" y="1295400"/>
            <a:ext cx="2438400" cy="2438400"/>
          </a:xfrm>
          <a:prstGeom prst="rect">
            <a:avLst/>
          </a:prstGeom>
          <a:solidFill>
            <a:schemeClr val="accent1"/>
          </a:solidFill>
          <a:ln w="9525">
            <a:solidFill>
              <a:schemeClr val="tx1"/>
            </a:solidFill>
            <a:miter lim="800000"/>
            <a:headEnd/>
            <a:tailEnd/>
          </a:ln>
          <a:effectLst/>
        </p:spPr>
        <p:txBody>
          <a:bodyPr wrap="none" anchor="ctr"/>
          <a:lstStyle/>
          <a:p>
            <a:pPr algn="ctr"/>
            <a:r>
              <a:rPr lang="en-US" b="1"/>
              <a:t>Education</a:t>
            </a:r>
          </a:p>
        </p:txBody>
      </p:sp>
      <p:sp>
        <p:nvSpPr>
          <p:cNvPr id="350215" name="Rectangle 7"/>
          <p:cNvSpPr>
            <a:spLocks noChangeArrowheads="1"/>
          </p:cNvSpPr>
          <p:nvPr/>
        </p:nvSpPr>
        <p:spPr bwMode="auto">
          <a:xfrm>
            <a:off x="3156857" y="2324100"/>
            <a:ext cx="3200400" cy="3276600"/>
          </a:xfrm>
          <a:prstGeom prst="rect">
            <a:avLst/>
          </a:prstGeom>
          <a:solidFill>
            <a:srgbClr val="FFFF99"/>
          </a:solidFill>
          <a:ln w="57150">
            <a:solidFill>
              <a:schemeClr val="tx1"/>
            </a:solidFill>
            <a:miter lim="800000"/>
            <a:headEnd/>
            <a:tailEnd/>
          </a:ln>
          <a:effectLst/>
        </p:spPr>
        <p:txBody>
          <a:bodyPr anchor="ctr"/>
          <a:lstStyle/>
          <a:p>
            <a:pPr marL="285750" indent="-285750">
              <a:buFont typeface="Arial" panose="020B0604020202020204" pitchFamily="34" charset="0"/>
              <a:buChar char="•"/>
            </a:pPr>
            <a:r>
              <a:rPr lang="en-US" b="1" dirty="0"/>
              <a:t>Improved individual and population health outcomes</a:t>
            </a:r>
          </a:p>
          <a:p>
            <a:pPr marL="285750" indent="-285750">
              <a:buFont typeface="Arial" panose="020B0604020202020204" pitchFamily="34" charset="0"/>
              <a:buChar char="•"/>
            </a:pPr>
            <a:endParaRPr lang="en-US" b="1" dirty="0"/>
          </a:p>
          <a:p>
            <a:pPr marL="285750" indent="-285750">
              <a:buFont typeface="Arial" panose="020B0604020202020204" pitchFamily="34" charset="0"/>
              <a:buChar char="•"/>
            </a:pPr>
            <a:r>
              <a:rPr lang="en-US" b="1" dirty="0"/>
              <a:t>Increased transparency and efficiency</a:t>
            </a:r>
          </a:p>
          <a:p>
            <a:pPr marL="285750" indent="-285750">
              <a:buFont typeface="Arial" panose="020B0604020202020204" pitchFamily="34" charset="0"/>
              <a:buChar char="•"/>
            </a:pPr>
            <a:endParaRPr lang="en-US" b="1" dirty="0"/>
          </a:p>
          <a:p>
            <a:pPr marL="285750" indent="-285750">
              <a:buFont typeface="Arial" panose="020B0604020202020204" pitchFamily="34" charset="0"/>
              <a:buChar char="•"/>
            </a:pPr>
            <a:r>
              <a:rPr lang="en-US" b="1" dirty="0"/>
              <a:t>Improved ability to study and improve care delivery</a:t>
            </a:r>
          </a:p>
        </p:txBody>
      </p:sp>
      <p:sp>
        <p:nvSpPr>
          <p:cNvPr id="350216" name="Rectangle 8"/>
          <p:cNvSpPr>
            <a:spLocks noChangeArrowheads="1"/>
          </p:cNvSpPr>
          <p:nvPr/>
        </p:nvSpPr>
        <p:spPr bwMode="auto">
          <a:xfrm>
            <a:off x="990600" y="3124200"/>
            <a:ext cx="1828800" cy="914400"/>
          </a:xfrm>
          <a:prstGeom prst="rect">
            <a:avLst/>
          </a:prstGeom>
          <a:solidFill>
            <a:srgbClr val="FFFF99"/>
          </a:solidFill>
          <a:ln w="9525">
            <a:solidFill>
              <a:schemeClr val="tx1"/>
            </a:solidFill>
            <a:miter lim="800000"/>
            <a:headEnd/>
            <a:tailEnd/>
          </a:ln>
          <a:effectLst/>
        </p:spPr>
        <p:txBody>
          <a:bodyPr wrap="none" anchor="ctr"/>
          <a:lstStyle/>
          <a:p>
            <a:pPr algn="ctr"/>
            <a:r>
              <a:rPr lang="en-US" b="1"/>
              <a:t>Meaningful Use </a:t>
            </a:r>
          </a:p>
          <a:p>
            <a:pPr algn="ctr"/>
            <a:r>
              <a:rPr lang="en-US" b="1"/>
              <a:t>of EHRs</a:t>
            </a:r>
          </a:p>
        </p:txBody>
      </p:sp>
      <p:sp>
        <p:nvSpPr>
          <p:cNvPr id="350217" name="Rectangle 9"/>
          <p:cNvSpPr>
            <a:spLocks noChangeArrowheads="1"/>
          </p:cNvSpPr>
          <p:nvPr/>
        </p:nvSpPr>
        <p:spPr bwMode="auto">
          <a:xfrm>
            <a:off x="5257800" y="5562600"/>
            <a:ext cx="1981200" cy="1219200"/>
          </a:xfrm>
          <a:prstGeom prst="rect">
            <a:avLst/>
          </a:prstGeom>
          <a:solidFill>
            <a:srgbClr val="F3B2AB"/>
          </a:solidFill>
          <a:ln w="9525">
            <a:solidFill>
              <a:schemeClr val="tx1"/>
            </a:solidFill>
            <a:miter lim="800000"/>
            <a:headEnd/>
            <a:tailEnd/>
          </a:ln>
          <a:effectLst/>
        </p:spPr>
        <p:txBody>
          <a:bodyPr wrap="none" anchor="ctr"/>
          <a:lstStyle/>
          <a:p>
            <a:pPr algn="ctr"/>
            <a:r>
              <a:rPr lang="en-US" b="1"/>
              <a:t>Payment Reform</a:t>
            </a:r>
          </a:p>
        </p:txBody>
      </p:sp>
      <p:sp>
        <p:nvSpPr>
          <p:cNvPr id="350218" name="Rectangle 10"/>
          <p:cNvSpPr>
            <a:spLocks noChangeArrowheads="1"/>
          </p:cNvSpPr>
          <p:nvPr/>
        </p:nvSpPr>
        <p:spPr bwMode="auto">
          <a:xfrm>
            <a:off x="2971800" y="5774871"/>
            <a:ext cx="1676400" cy="990600"/>
          </a:xfrm>
          <a:prstGeom prst="rect">
            <a:avLst/>
          </a:prstGeom>
          <a:solidFill>
            <a:schemeClr val="folHlink">
              <a:alpha val="75000"/>
            </a:schemeClr>
          </a:solidFill>
          <a:ln w="9525">
            <a:solidFill>
              <a:schemeClr val="tx1"/>
            </a:solidFill>
            <a:miter lim="800000"/>
            <a:headEnd/>
            <a:tailEnd/>
          </a:ln>
          <a:effectLst/>
        </p:spPr>
        <p:txBody>
          <a:bodyPr anchor="ctr"/>
          <a:lstStyle/>
          <a:p>
            <a:pPr algn="ctr"/>
            <a:r>
              <a:rPr lang="en-US" b="1" dirty="0"/>
              <a:t>Comparative Effectiveness Research</a:t>
            </a:r>
          </a:p>
        </p:txBody>
      </p:sp>
      <p:sp>
        <p:nvSpPr>
          <p:cNvPr id="350219" name="Rectangle 11"/>
          <p:cNvSpPr>
            <a:spLocks noChangeArrowheads="1"/>
          </p:cNvSpPr>
          <p:nvPr/>
        </p:nvSpPr>
        <p:spPr bwMode="auto">
          <a:xfrm>
            <a:off x="2237510" y="1181100"/>
            <a:ext cx="1752600" cy="952500"/>
          </a:xfrm>
          <a:prstGeom prst="rect">
            <a:avLst/>
          </a:prstGeom>
          <a:solidFill>
            <a:srgbClr val="CFF3AB">
              <a:alpha val="75000"/>
            </a:srgbClr>
          </a:solidFill>
          <a:ln w="9525">
            <a:solidFill>
              <a:schemeClr val="tx1"/>
            </a:solidFill>
            <a:miter lim="800000"/>
            <a:headEnd/>
            <a:tailEnd/>
          </a:ln>
          <a:effectLst/>
        </p:spPr>
        <p:txBody>
          <a:bodyPr anchor="ctr"/>
          <a:lstStyle/>
          <a:p>
            <a:pPr algn="ctr"/>
            <a:r>
              <a:rPr lang="en-US" b="1" dirty="0"/>
              <a:t>Prevention &amp; Chronic Disease Management</a:t>
            </a:r>
          </a:p>
        </p:txBody>
      </p:sp>
      <p:sp>
        <p:nvSpPr>
          <p:cNvPr id="350220" name="Rectangle 12"/>
          <p:cNvSpPr>
            <a:spLocks noChangeArrowheads="1"/>
          </p:cNvSpPr>
          <p:nvPr/>
        </p:nvSpPr>
        <p:spPr bwMode="auto">
          <a:xfrm>
            <a:off x="1285010" y="2194775"/>
            <a:ext cx="1905000" cy="914400"/>
          </a:xfrm>
          <a:prstGeom prst="rect">
            <a:avLst/>
          </a:prstGeom>
          <a:solidFill>
            <a:srgbClr val="CFD8C6">
              <a:alpha val="75000"/>
            </a:srgbClr>
          </a:solidFill>
          <a:ln w="9525">
            <a:solidFill>
              <a:schemeClr val="tx1"/>
            </a:solidFill>
            <a:miter lim="800000"/>
            <a:headEnd/>
            <a:tailEnd/>
          </a:ln>
          <a:effectLst/>
        </p:spPr>
        <p:txBody>
          <a:bodyPr anchor="ctr"/>
          <a:lstStyle/>
          <a:p>
            <a:pPr algn="ctr"/>
            <a:r>
              <a:rPr lang="en-US" b="1"/>
              <a:t>Individual Responsibility</a:t>
            </a:r>
          </a:p>
        </p:txBody>
      </p:sp>
      <p:sp>
        <p:nvSpPr>
          <p:cNvPr id="350221" name="Rectangle 13"/>
          <p:cNvSpPr>
            <a:spLocks noChangeArrowheads="1"/>
          </p:cNvSpPr>
          <p:nvPr/>
        </p:nvSpPr>
        <p:spPr bwMode="auto">
          <a:xfrm>
            <a:off x="152400" y="4038600"/>
            <a:ext cx="1828800" cy="1066800"/>
          </a:xfrm>
          <a:prstGeom prst="rect">
            <a:avLst/>
          </a:prstGeom>
          <a:solidFill>
            <a:srgbClr val="C0C0C0">
              <a:alpha val="75000"/>
            </a:srgbClr>
          </a:solidFill>
          <a:ln w="9525">
            <a:solidFill>
              <a:schemeClr val="tx1"/>
            </a:solidFill>
            <a:miter lim="800000"/>
            <a:headEnd/>
            <a:tailEnd/>
          </a:ln>
          <a:effectLst/>
        </p:spPr>
        <p:txBody>
          <a:bodyPr wrap="none" anchor="ctr"/>
          <a:lstStyle/>
          <a:p>
            <a:pPr algn="ctr"/>
            <a:r>
              <a:rPr lang="en-US" b="1" dirty="0"/>
              <a:t>Clinical </a:t>
            </a:r>
          </a:p>
          <a:p>
            <a:pPr algn="ctr"/>
            <a:r>
              <a:rPr lang="en-US" b="1" dirty="0"/>
              <a:t>Research</a:t>
            </a:r>
          </a:p>
        </p:txBody>
      </p:sp>
      <p:sp>
        <p:nvSpPr>
          <p:cNvPr id="350222" name="Rectangle 14"/>
          <p:cNvSpPr>
            <a:spLocks noChangeArrowheads="1"/>
          </p:cNvSpPr>
          <p:nvPr/>
        </p:nvSpPr>
        <p:spPr bwMode="auto">
          <a:xfrm>
            <a:off x="6858000" y="3048000"/>
            <a:ext cx="1676400" cy="1066800"/>
          </a:xfrm>
          <a:prstGeom prst="rect">
            <a:avLst/>
          </a:prstGeom>
          <a:solidFill>
            <a:srgbClr val="FF6600">
              <a:alpha val="75000"/>
            </a:srgbClr>
          </a:solidFill>
          <a:ln w="9525">
            <a:solidFill>
              <a:schemeClr val="tx1"/>
            </a:solidFill>
            <a:miter lim="800000"/>
            <a:headEnd/>
            <a:tailEnd/>
          </a:ln>
          <a:effectLst/>
        </p:spPr>
        <p:txBody>
          <a:bodyPr wrap="none" anchor="ctr"/>
          <a:lstStyle/>
          <a:p>
            <a:pPr algn="ctr"/>
            <a:r>
              <a:rPr lang="en-US" b="1"/>
              <a:t>Medical</a:t>
            </a:r>
          </a:p>
          <a:p>
            <a:pPr algn="ctr"/>
            <a:r>
              <a:rPr lang="en-US" b="1"/>
              <a:t>Education</a:t>
            </a:r>
          </a:p>
        </p:txBody>
      </p:sp>
      <p:sp>
        <p:nvSpPr>
          <p:cNvPr id="350223" name="Rectangle 15"/>
          <p:cNvSpPr>
            <a:spLocks noChangeArrowheads="1"/>
          </p:cNvSpPr>
          <p:nvPr/>
        </p:nvSpPr>
        <p:spPr bwMode="auto">
          <a:xfrm>
            <a:off x="6629400" y="1066800"/>
            <a:ext cx="1905000" cy="1066800"/>
          </a:xfrm>
          <a:prstGeom prst="rect">
            <a:avLst/>
          </a:prstGeom>
          <a:solidFill>
            <a:srgbClr val="FFCC99">
              <a:alpha val="75000"/>
            </a:srgbClr>
          </a:solidFill>
          <a:ln w="9525">
            <a:solidFill>
              <a:schemeClr val="tx1"/>
            </a:solidFill>
            <a:miter lim="800000"/>
            <a:headEnd/>
            <a:tailEnd/>
          </a:ln>
          <a:effectLst/>
        </p:spPr>
        <p:txBody>
          <a:bodyPr wrap="none" anchor="ctr"/>
          <a:lstStyle/>
          <a:p>
            <a:pPr algn="ctr"/>
            <a:r>
              <a:rPr lang="en-US" b="1"/>
              <a:t>Health</a:t>
            </a:r>
          </a:p>
          <a:p>
            <a:pPr algn="ctr"/>
            <a:r>
              <a:rPr lang="en-US" b="1"/>
              <a:t>Literacy</a:t>
            </a:r>
          </a:p>
        </p:txBody>
      </p:sp>
      <p:sp>
        <p:nvSpPr>
          <p:cNvPr id="2" name="Title 1"/>
          <p:cNvSpPr>
            <a:spLocks noGrp="1"/>
          </p:cNvSpPr>
          <p:nvPr>
            <p:ph type="title"/>
          </p:nvPr>
        </p:nvSpPr>
        <p:spPr/>
        <p:txBody>
          <a:bodyPr/>
          <a:lstStyle/>
          <a:p>
            <a:r>
              <a:rPr lang="en-US" dirty="0" smtClean="0"/>
              <a:t>Patient Safety and Competing Priorities </a:t>
            </a:r>
            <a:endParaRPr lang="en-US" dirty="0"/>
          </a:p>
        </p:txBody>
      </p:sp>
    </p:spTree>
    <p:extLst>
      <p:ext uri="{BB962C8B-B14F-4D97-AF65-F5344CB8AC3E}">
        <p14:creationId xmlns:p14="http://schemas.microsoft.com/office/powerpoint/2010/main" val="341382233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Today’s Agenda</a:t>
            </a:r>
            <a:endParaRPr lang="en-US" dirty="0"/>
          </a:p>
        </p:txBody>
      </p:sp>
      <p:sp>
        <p:nvSpPr>
          <p:cNvPr id="4099" name="Content Placeholder 3"/>
          <p:cNvSpPr>
            <a:spLocks noGrp="1"/>
          </p:cNvSpPr>
          <p:nvPr>
            <p:ph idx="1"/>
          </p:nvPr>
        </p:nvSpPr>
        <p:spPr/>
        <p:txBody>
          <a:bodyPr>
            <a:normAutofit/>
          </a:bodyPr>
          <a:lstStyle/>
          <a:p>
            <a:r>
              <a:rPr lang="en-US" b="1" dirty="0" smtClean="0"/>
              <a:t>Patient Safety and Action Surveillance Plan Overview</a:t>
            </a:r>
          </a:p>
          <a:p>
            <a:r>
              <a:rPr lang="en-US" b="1" dirty="0" smtClean="0"/>
              <a:t>Q&amp;A </a:t>
            </a:r>
          </a:p>
          <a:p>
            <a:r>
              <a:rPr lang="en-US" b="1" dirty="0" smtClean="0"/>
              <a:t>Wrap-up</a:t>
            </a:r>
            <a:endParaRPr lang="en-US" b="1" dirty="0" smtClean="0">
              <a:solidFill>
                <a:schemeClr val="tx1"/>
              </a:solidFill>
            </a:endParaRPr>
          </a:p>
          <a:p>
            <a:pPr>
              <a:buFontTx/>
              <a:buNone/>
            </a:pPr>
            <a:endParaRPr lang="en-US" b="1" dirty="0" smtClean="0"/>
          </a:p>
        </p:txBody>
      </p:sp>
      <p:pic>
        <p:nvPicPr>
          <p:cNvPr id="4" name="Picture 2" descr="podium"/>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6597" t="25192" r="16508" b="30929"/>
          <a:stretch/>
        </p:blipFill>
        <p:spPr bwMode="auto">
          <a:xfrm>
            <a:off x="4942810" y="3002477"/>
            <a:ext cx="4201190" cy="38555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2863581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Additional Resources</a:t>
            </a:r>
            <a:endParaRPr lang="en-US" dirty="0">
              <a:solidFill>
                <a:schemeClr val="bg1"/>
              </a:solidFill>
            </a:endParaRPr>
          </a:p>
        </p:txBody>
      </p:sp>
      <p:sp>
        <p:nvSpPr>
          <p:cNvPr id="3" name="Content Placeholder 2"/>
          <p:cNvSpPr>
            <a:spLocks noGrp="1"/>
          </p:cNvSpPr>
          <p:nvPr>
            <p:ph idx="1"/>
          </p:nvPr>
        </p:nvSpPr>
        <p:spPr/>
        <p:txBody>
          <a:bodyPr>
            <a:normAutofit/>
          </a:bodyPr>
          <a:lstStyle/>
          <a:p>
            <a:pPr>
              <a:buNone/>
            </a:pPr>
            <a:r>
              <a:rPr lang="en-US" b="1" dirty="0" smtClean="0"/>
              <a:t>ONC-ACB Safety Related Surveillance Plan</a:t>
            </a:r>
          </a:p>
          <a:p>
            <a:pPr>
              <a:buNone/>
            </a:pPr>
            <a:r>
              <a:rPr lang="en-US" b="1" dirty="0" smtClean="0"/>
              <a:t>Code of Federal Regulations</a:t>
            </a:r>
          </a:p>
          <a:p>
            <a:r>
              <a:rPr lang="en-US" dirty="0" smtClean="0"/>
              <a:t>45 CFR 170.31 (a)(1) </a:t>
            </a:r>
          </a:p>
          <a:p>
            <a:pPr lvl="1"/>
            <a:r>
              <a:rPr lang="en-US" dirty="0" smtClean="0"/>
              <a:t>Computer Provided order entry</a:t>
            </a:r>
          </a:p>
          <a:p>
            <a:r>
              <a:rPr lang="en-US" dirty="0" smtClean="0"/>
              <a:t>45 CFR 170.31 (a)(2)</a:t>
            </a:r>
          </a:p>
          <a:p>
            <a:pPr lvl="1"/>
            <a:r>
              <a:rPr lang="en-US" dirty="0" smtClean="0"/>
              <a:t>Drug-drug, drug allergy interaction checks</a:t>
            </a:r>
          </a:p>
          <a:p>
            <a:r>
              <a:rPr lang="en-US" dirty="0" smtClean="0"/>
              <a:t>45 CFR 170.314(b)(4)</a:t>
            </a:r>
          </a:p>
          <a:p>
            <a:pPr lvl="1"/>
            <a:r>
              <a:rPr lang="en-US" dirty="0" smtClean="0"/>
              <a:t>Clinical information reconciliation</a:t>
            </a:r>
          </a:p>
          <a:p>
            <a:pPr>
              <a:buNone/>
            </a:pPr>
            <a:endParaRPr lang="en-US" dirty="0" smtClean="0"/>
          </a:p>
          <a:p>
            <a:pPr lvl="1"/>
            <a:endParaRPr lang="en-US" dirty="0" smtClean="0"/>
          </a:p>
          <a:p>
            <a:endParaRPr lang="en-US" dirty="0" smtClean="0"/>
          </a:p>
          <a:p>
            <a:endParaRPr lang="en-US" dirty="0" smtClean="0"/>
          </a:p>
          <a:p>
            <a:pPr>
              <a:buNone/>
            </a:pPr>
            <a:endParaRPr lang="en-US" dirty="0"/>
          </a:p>
        </p:txBody>
      </p:sp>
      <p:sp>
        <p:nvSpPr>
          <p:cNvPr id="5" name="Slide Number Placeholder 4"/>
          <p:cNvSpPr>
            <a:spLocks noGrp="1"/>
          </p:cNvSpPr>
          <p:nvPr>
            <p:ph type="sldNum" sz="quarter" idx="12"/>
          </p:nvPr>
        </p:nvSpPr>
        <p:spPr/>
        <p:txBody>
          <a:bodyPr/>
          <a:lstStyle/>
          <a:p>
            <a:fld id="{D04207AB-DC8F-4E13-8DC0-6025F5BF10CE}" type="slidenum">
              <a:rPr lang="en-US" smtClean="0"/>
              <a:pPr/>
              <a:t>39</a:t>
            </a:fld>
            <a:endParaRPr lang="en-US"/>
          </a:p>
        </p:txBody>
      </p:sp>
    </p:spTree>
    <p:extLst>
      <p:ext uri="{BB962C8B-B14F-4D97-AF65-F5344CB8AC3E}">
        <p14:creationId xmlns:p14="http://schemas.microsoft.com/office/powerpoint/2010/main" val="158815778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Additional Resources</a:t>
            </a:r>
            <a:endParaRPr lang="en-US" dirty="0">
              <a:solidFill>
                <a:schemeClr val="bg1"/>
              </a:solidFill>
            </a:endParaRPr>
          </a:p>
        </p:txBody>
      </p:sp>
      <p:sp>
        <p:nvSpPr>
          <p:cNvPr id="3" name="Content Placeholder 2" descr="Additional resources incuding links to structured captured data, AHRQ Common Formats, and the HIT Safety Plan&#10;"/>
          <p:cNvSpPr>
            <a:spLocks noGrp="1"/>
          </p:cNvSpPr>
          <p:nvPr>
            <p:ph idx="1"/>
          </p:nvPr>
        </p:nvSpPr>
        <p:spPr>
          <a:xfrm>
            <a:off x="152400" y="1371600"/>
            <a:ext cx="8839200" cy="4953000"/>
          </a:xfrm>
          <a:ln>
            <a:noFill/>
          </a:ln>
        </p:spPr>
        <p:style>
          <a:lnRef idx="2">
            <a:schemeClr val="dk1"/>
          </a:lnRef>
          <a:fillRef idx="1">
            <a:schemeClr val="lt1"/>
          </a:fillRef>
          <a:effectRef idx="0">
            <a:schemeClr val="dk1"/>
          </a:effectRef>
          <a:fontRef idx="minor">
            <a:schemeClr val="dk1"/>
          </a:fontRef>
        </p:style>
        <p:txBody>
          <a:bodyPr>
            <a:normAutofit/>
          </a:bodyPr>
          <a:lstStyle/>
          <a:p>
            <a:pPr marL="0" indent="0">
              <a:buNone/>
            </a:pPr>
            <a:r>
              <a:rPr lang="en-US" b="1" dirty="0" smtClean="0">
                <a:solidFill>
                  <a:schemeClr val="tx1">
                    <a:lumMod val="95000"/>
                    <a:lumOff val="5000"/>
                  </a:schemeClr>
                </a:solidFill>
                <a:latin typeface="Arial" pitchFamily="34" charset="0"/>
                <a:cs typeface="Arial" pitchFamily="34" charset="0"/>
              </a:rPr>
              <a:t>Structured Captured Data</a:t>
            </a:r>
            <a:endParaRPr lang="en-US" b="1" dirty="0" smtClean="0">
              <a:solidFill>
                <a:schemeClr val="tx1">
                  <a:lumMod val="95000"/>
                  <a:lumOff val="5000"/>
                </a:schemeClr>
              </a:solidFill>
              <a:latin typeface="Arial" pitchFamily="34" charset="0"/>
              <a:cs typeface="Arial" pitchFamily="34" charset="0"/>
              <a:hlinkClick r:id="rId3"/>
            </a:endParaRPr>
          </a:p>
          <a:p>
            <a:r>
              <a:rPr lang="en-US" u="sng" dirty="0" smtClean="0">
                <a:latin typeface="Arial" pitchFamily="34" charset="0"/>
                <a:cs typeface="Arial" pitchFamily="34" charset="0"/>
                <a:hlinkClick r:id="rId3"/>
              </a:rPr>
              <a:t>http</a:t>
            </a:r>
            <a:r>
              <a:rPr lang="en-US" u="sng" dirty="0">
                <a:latin typeface="Arial" pitchFamily="34" charset="0"/>
                <a:cs typeface="Arial" pitchFamily="34" charset="0"/>
                <a:hlinkClick r:id="rId3"/>
              </a:rPr>
              <a:t>://</a:t>
            </a:r>
            <a:r>
              <a:rPr lang="en-US" u="sng" dirty="0" smtClean="0">
                <a:latin typeface="Arial" pitchFamily="34" charset="0"/>
                <a:cs typeface="Arial" pitchFamily="34" charset="0"/>
                <a:hlinkClick r:id="rId3"/>
              </a:rPr>
              <a:t>wiki.siframework.org/Structured+Data+Capture+Meeting+Artifacts</a:t>
            </a:r>
            <a:endParaRPr lang="en-US" u="sng" dirty="0" smtClean="0">
              <a:latin typeface="Arial" pitchFamily="34" charset="0"/>
              <a:cs typeface="Arial" pitchFamily="34" charset="0"/>
            </a:endParaRPr>
          </a:p>
          <a:p>
            <a:pPr marL="0" indent="0">
              <a:buNone/>
            </a:pPr>
            <a:r>
              <a:rPr lang="en-US" b="1" dirty="0" smtClean="0">
                <a:latin typeface="Arial" pitchFamily="34" charset="0"/>
                <a:cs typeface="Arial" pitchFamily="34" charset="0"/>
              </a:rPr>
              <a:t>AHRQ </a:t>
            </a:r>
            <a:r>
              <a:rPr lang="en-US" b="1" dirty="0">
                <a:latin typeface="Arial" pitchFamily="34" charset="0"/>
                <a:cs typeface="Arial" pitchFamily="34" charset="0"/>
              </a:rPr>
              <a:t>– </a:t>
            </a:r>
            <a:r>
              <a:rPr lang="en-US" b="1" dirty="0" smtClean="0">
                <a:latin typeface="Arial" pitchFamily="34" charset="0"/>
                <a:cs typeface="Arial" pitchFamily="34" charset="0"/>
              </a:rPr>
              <a:t>Common Formats</a:t>
            </a:r>
          </a:p>
          <a:p>
            <a:r>
              <a:rPr lang="en-US" u="sng" dirty="0" smtClean="0">
                <a:latin typeface="Arial" pitchFamily="34" charset="0"/>
                <a:cs typeface="Arial" pitchFamily="34" charset="0"/>
                <a:hlinkClick r:id="rId4"/>
              </a:rPr>
              <a:t>http</a:t>
            </a:r>
            <a:r>
              <a:rPr lang="en-US" u="sng" dirty="0">
                <a:latin typeface="Arial" pitchFamily="34" charset="0"/>
                <a:cs typeface="Arial" pitchFamily="34" charset="0"/>
                <a:hlinkClick r:id="rId4"/>
              </a:rPr>
              <a:t>://www.pso.ahrq.gov/formats/commonfmt.htm</a:t>
            </a:r>
            <a:endParaRPr lang="en-US" u="sng" dirty="0">
              <a:latin typeface="Arial" pitchFamily="34" charset="0"/>
              <a:cs typeface="Arial" pitchFamily="34" charset="0"/>
            </a:endParaRPr>
          </a:p>
          <a:p>
            <a:pPr marL="0" indent="0">
              <a:buNone/>
            </a:pPr>
            <a:r>
              <a:rPr lang="en-US" b="1" dirty="0">
                <a:latin typeface="Arial" pitchFamily="34" charset="0"/>
                <a:cs typeface="Arial" pitchFamily="34" charset="0"/>
              </a:rPr>
              <a:t>HIT Safety </a:t>
            </a:r>
            <a:r>
              <a:rPr lang="en-US" b="1" dirty="0" smtClean="0">
                <a:latin typeface="Arial" pitchFamily="34" charset="0"/>
                <a:cs typeface="Arial" pitchFamily="34" charset="0"/>
              </a:rPr>
              <a:t>Plan</a:t>
            </a:r>
          </a:p>
          <a:p>
            <a:r>
              <a:rPr lang="en-US" u="sng" dirty="0" smtClean="0">
                <a:latin typeface="Arial" pitchFamily="34" charset="0"/>
                <a:cs typeface="Arial" pitchFamily="34" charset="0"/>
                <a:hlinkClick r:id="rId5" action="ppaction://hlinksldjump"/>
              </a:rPr>
              <a:t>http</a:t>
            </a:r>
            <a:r>
              <a:rPr lang="en-US" u="sng" dirty="0">
                <a:latin typeface="Arial" pitchFamily="34" charset="0"/>
                <a:cs typeface="Arial" pitchFamily="34" charset="0"/>
                <a:hlinkClick r:id="rId5" action="ppaction://hlinksldjump"/>
              </a:rPr>
              <a:t>://www.healthit.gov/policy-researchers-implementers/health-it-and-patient-safety </a:t>
            </a:r>
            <a:endParaRPr lang="en-US" u="sng" dirty="0">
              <a:latin typeface="Arial" pitchFamily="34" charset="0"/>
              <a:cs typeface="Arial" pitchFamily="34" charset="0"/>
            </a:endParaRPr>
          </a:p>
          <a:p>
            <a:pPr marL="0" indent="0">
              <a:buNone/>
            </a:pPr>
            <a:endParaRPr lang="en-US" dirty="0"/>
          </a:p>
        </p:txBody>
      </p:sp>
      <p:sp>
        <p:nvSpPr>
          <p:cNvPr id="6" name="Slide Number Placeholder 5"/>
          <p:cNvSpPr>
            <a:spLocks noGrp="1"/>
          </p:cNvSpPr>
          <p:nvPr>
            <p:ph type="sldNum" sz="quarter" idx="12"/>
          </p:nvPr>
        </p:nvSpPr>
        <p:spPr/>
        <p:txBody>
          <a:bodyPr/>
          <a:lstStyle/>
          <a:p>
            <a:fld id="{D04207AB-DC8F-4E13-8DC0-6025F5BF10CE}" type="slidenum">
              <a:rPr lang="en-US" smtClean="0"/>
              <a:pPr/>
              <a:t>40</a:t>
            </a:fld>
            <a:endParaRPr lang="en-US"/>
          </a:p>
        </p:txBody>
      </p:sp>
    </p:spTree>
    <p:extLst>
      <p:ext uri="{BB962C8B-B14F-4D97-AF65-F5344CB8AC3E}">
        <p14:creationId xmlns:p14="http://schemas.microsoft.com/office/powerpoint/2010/main" val="266980311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Contact Information </a:t>
            </a:r>
            <a:endParaRPr lang="en-US" dirty="0"/>
          </a:p>
        </p:txBody>
      </p:sp>
      <p:sp>
        <p:nvSpPr>
          <p:cNvPr id="27650" name="Text Placeholder 2"/>
          <p:cNvSpPr>
            <a:spLocks noGrp="1"/>
          </p:cNvSpPr>
          <p:nvPr>
            <p:ph idx="1"/>
          </p:nvPr>
        </p:nvSpPr>
        <p:spPr/>
        <p:txBody>
          <a:bodyPr>
            <a:normAutofit/>
          </a:bodyPr>
          <a:lstStyle/>
          <a:p>
            <a:pPr marL="0" indent="0" algn="ctr" eaLnBrk="1" hangingPunct="1">
              <a:buNone/>
              <a:defRPr/>
            </a:pPr>
            <a:endParaRPr lang="en-US" sz="6000" dirty="0" smtClean="0">
              <a:solidFill>
                <a:schemeClr val="tx1"/>
              </a:solidFill>
            </a:endParaRPr>
          </a:p>
          <a:p>
            <a:pPr marL="0" indent="0" algn="ctr" eaLnBrk="1" hangingPunct="1">
              <a:buNone/>
              <a:defRPr/>
            </a:pPr>
            <a:r>
              <a:rPr lang="en-US" sz="6000" dirty="0" smtClean="0">
                <a:solidFill>
                  <a:schemeClr val="tx1"/>
                </a:solidFill>
              </a:rPr>
              <a:t>Thank You</a:t>
            </a:r>
          </a:p>
        </p:txBody>
      </p:sp>
      <p:sp>
        <p:nvSpPr>
          <p:cNvPr id="4" name="Slide Number Placeholder 3"/>
          <p:cNvSpPr>
            <a:spLocks noGrp="1"/>
          </p:cNvSpPr>
          <p:nvPr>
            <p:ph type="sldNum" sz="quarter" idx="12"/>
          </p:nvPr>
        </p:nvSpPr>
        <p:spPr/>
        <p:txBody>
          <a:bodyPr/>
          <a:lstStyle/>
          <a:p>
            <a:pPr>
              <a:defRPr/>
            </a:pPr>
            <a:fld id="{AB8F559E-307E-424C-A5DF-8A7401986EDA}" type="slidenum">
              <a:rPr lang="en-US" smtClean="0"/>
              <a:pPr>
                <a:defRPr/>
              </a:pPr>
              <a:t>41</a:t>
            </a:fld>
            <a:endParaRPr lang="en-US"/>
          </a:p>
        </p:txBody>
      </p:sp>
      <p:sp>
        <p:nvSpPr>
          <p:cNvPr id="33795" name="TextBox 3" descr="Contact information "/>
          <p:cNvSpPr txBox="1">
            <a:spLocks noChangeArrowheads="1"/>
          </p:cNvSpPr>
          <p:nvPr/>
        </p:nvSpPr>
        <p:spPr bwMode="auto">
          <a:xfrm>
            <a:off x="228600" y="3276600"/>
            <a:ext cx="8686800" cy="3539430"/>
          </a:xfrm>
          <a:prstGeom prst="rect">
            <a:avLst/>
          </a:prstGeom>
          <a:noFill/>
          <a:ln w="9525">
            <a:noFill/>
            <a:miter lim="800000"/>
            <a:headEnd/>
            <a:tailEnd/>
          </a:ln>
        </p:spPr>
        <p:txBody>
          <a:bodyPr>
            <a:spAutoFit/>
          </a:bodyPr>
          <a:lstStyle/>
          <a:p>
            <a:pPr algn="ctr"/>
            <a:endParaRPr lang="en-US" sz="3200" b="1" dirty="0" smtClean="0">
              <a:latin typeface="Calibri" pitchFamily="34" charset="0"/>
            </a:endParaRPr>
          </a:p>
          <a:p>
            <a:pPr algn="ctr"/>
            <a:r>
              <a:rPr lang="en-US" sz="3200" b="1" dirty="0" smtClean="0">
                <a:latin typeface="Arial" panose="020B0604020202020204" pitchFamily="34" charset="0"/>
                <a:cs typeface="Arial" panose="020B0604020202020204" pitchFamily="34" charset="0"/>
              </a:rPr>
              <a:t>Contact Information</a:t>
            </a:r>
            <a:endParaRPr lang="en-US" sz="2400" dirty="0">
              <a:latin typeface="Arial" panose="020B0604020202020204" pitchFamily="34" charset="0"/>
              <a:cs typeface="Arial" panose="020B0604020202020204" pitchFamily="34" charset="0"/>
            </a:endParaRPr>
          </a:p>
          <a:p>
            <a:pPr algn="ctr"/>
            <a:r>
              <a:rPr lang="en-US" sz="3200" b="1" dirty="0" smtClean="0">
                <a:latin typeface="Arial" panose="020B0604020202020204" pitchFamily="34" charset="0"/>
                <a:cs typeface="Arial" panose="020B0604020202020204" pitchFamily="34" charset="0"/>
                <a:hlinkClick r:id="rId3"/>
              </a:rPr>
              <a:t>LaVerne.Perlie@hhs.gov</a:t>
            </a:r>
            <a:endParaRPr lang="en-US" sz="3200" b="1" dirty="0" smtClean="0">
              <a:latin typeface="Arial" panose="020B0604020202020204" pitchFamily="34" charset="0"/>
              <a:cs typeface="Arial" panose="020B0604020202020204" pitchFamily="34" charset="0"/>
            </a:endParaRPr>
          </a:p>
          <a:p>
            <a:pPr algn="ctr"/>
            <a:r>
              <a:rPr lang="en-US" sz="3200" b="1" dirty="0" smtClean="0">
                <a:latin typeface="Arial" panose="020B0604020202020204" pitchFamily="34" charset="0"/>
                <a:cs typeface="Arial" panose="020B0604020202020204" pitchFamily="34" charset="0"/>
                <a:hlinkClick r:id="rId4"/>
              </a:rPr>
              <a:t>Sandra.Rausch@hhs.gov</a:t>
            </a:r>
            <a:endParaRPr lang="en-US" sz="3200" b="1" dirty="0" smtClean="0">
              <a:latin typeface="Arial" panose="020B0604020202020204" pitchFamily="34" charset="0"/>
              <a:cs typeface="Arial" panose="020B0604020202020204" pitchFamily="34" charset="0"/>
            </a:endParaRPr>
          </a:p>
          <a:p>
            <a:pPr algn="ctr"/>
            <a:r>
              <a:rPr lang="en-US" sz="3200" b="1" dirty="0" smtClean="0">
                <a:latin typeface="Arial" panose="020B0604020202020204" pitchFamily="34" charset="0"/>
                <a:cs typeface="Arial" panose="020B0604020202020204" pitchFamily="34" charset="0"/>
                <a:hlinkClick r:id="rId5"/>
              </a:rPr>
              <a:t>DavidR.Hunt@hhs.gov</a:t>
            </a:r>
            <a:endParaRPr lang="en-US" sz="3200" b="1" dirty="0">
              <a:latin typeface="Arial" panose="020B0604020202020204" pitchFamily="34" charset="0"/>
              <a:cs typeface="Arial" panose="020B0604020202020204" pitchFamily="34" charset="0"/>
            </a:endParaRPr>
          </a:p>
          <a:p>
            <a:pPr algn="ctr"/>
            <a:r>
              <a:rPr lang="en-US" sz="3200" b="1" dirty="0" smtClean="0">
                <a:latin typeface="Arial" panose="020B0604020202020204" pitchFamily="34" charset="0"/>
                <a:ea typeface="Gill Sans"/>
                <a:cs typeface="Arial" panose="020B0604020202020204" pitchFamily="34" charset="0"/>
                <a:hlinkClick r:id="rId6"/>
              </a:rPr>
              <a:t>http://www.healthit.hhs.gov</a:t>
            </a:r>
            <a:endParaRPr lang="en-US" sz="3200" b="1" dirty="0">
              <a:latin typeface="Arial" panose="020B0604020202020204" pitchFamily="34" charset="0"/>
              <a:cs typeface="Arial" panose="020B0604020202020204" pitchFamily="34" charset="0"/>
            </a:endParaRPr>
          </a:p>
          <a:p>
            <a:pPr algn="ctr"/>
            <a:endParaRPr lang="en-US" sz="3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4413847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04207AB-DC8F-4E13-8DC0-6025F5BF10CE}" type="slidenum">
              <a:rPr lang="en-US" smtClean="0"/>
              <a:pPr/>
              <a:t>42</a:t>
            </a:fld>
            <a:endParaRPr lang="en-US"/>
          </a:p>
        </p:txBody>
      </p:sp>
      <p:sp>
        <p:nvSpPr>
          <p:cNvPr id="2" name="Title 1"/>
          <p:cNvSpPr>
            <a:spLocks noGrp="1"/>
          </p:cNvSpPr>
          <p:nvPr>
            <p:ph type="title"/>
          </p:nvPr>
        </p:nvSpPr>
        <p:spPr/>
        <p:txBody>
          <a:bodyPr/>
          <a:lstStyle/>
          <a:p>
            <a:r>
              <a:rPr lang="en-US" dirty="0" smtClean="0"/>
              <a:t>Questions?</a:t>
            </a:r>
            <a:endParaRPr lang="en-US" dirty="0"/>
          </a:p>
        </p:txBody>
      </p:sp>
      <p:sp>
        <p:nvSpPr>
          <p:cNvPr id="3" name="Content Placeholder 2"/>
          <p:cNvSpPr>
            <a:spLocks noGrp="1"/>
          </p:cNvSpPr>
          <p:nvPr>
            <p:ph idx="1"/>
          </p:nvPr>
        </p:nvSpPr>
        <p:spPr/>
        <p:txBody>
          <a:bodyPr/>
          <a:lstStyle/>
          <a:p>
            <a:endParaRPr lang="en-US" dirty="0"/>
          </a:p>
        </p:txBody>
      </p:sp>
      <p:pic>
        <p:nvPicPr>
          <p:cNvPr id="7" name="Picture 3" descr="Question Mark "/>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438400" y="1981200"/>
            <a:ext cx="3886200" cy="3874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7537131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Wrap-Up</a:t>
            </a:r>
            <a:endParaRPr lang="en-US" dirty="0"/>
          </a:p>
        </p:txBody>
      </p:sp>
      <p:sp>
        <p:nvSpPr>
          <p:cNvPr id="3" name="Content Placeholder 2" descr="&quot;&quot;"/>
          <p:cNvSpPr>
            <a:spLocks noGrp="1"/>
          </p:cNvSpPr>
          <p:nvPr>
            <p:ph idx="1"/>
          </p:nvPr>
        </p:nvSpPr>
        <p:spPr/>
        <p:txBody>
          <a:bodyPr>
            <a:noAutofit/>
          </a:bodyPr>
          <a:lstStyle/>
          <a:p>
            <a:r>
              <a:rPr lang="en-US" sz="2400" b="1" dirty="0" smtClean="0"/>
              <a:t>For More Information</a:t>
            </a:r>
          </a:p>
          <a:p>
            <a:pPr lvl="1"/>
            <a:r>
              <a:rPr lang="en-US" dirty="0" smtClean="0"/>
              <a:t>If you have </a:t>
            </a:r>
            <a:r>
              <a:rPr lang="en-US" dirty="0"/>
              <a:t>further questions </a:t>
            </a:r>
            <a:r>
              <a:rPr lang="en-US" dirty="0" smtClean="0"/>
              <a:t>or </a:t>
            </a:r>
            <a:r>
              <a:rPr lang="en-US" dirty="0"/>
              <a:t>would like more </a:t>
            </a:r>
            <a:r>
              <a:rPr lang="en-US" dirty="0" smtClean="0"/>
              <a:t>information about today’s session, please contact…</a:t>
            </a:r>
            <a:endParaRPr lang="en-US" dirty="0"/>
          </a:p>
          <a:p>
            <a:pPr lvl="1"/>
            <a:r>
              <a:rPr lang="en-US" dirty="0" smtClean="0"/>
              <a:t>For more information on the weekly webinar series</a:t>
            </a:r>
            <a:r>
              <a:rPr lang="en-US" dirty="0"/>
              <a:t>, visit: </a:t>
            </a:r>
            <a:r>
              <a:rPr lang="en-US" dirty="0">
                <a:hlinkClick r:id="rId3"/>
              </a:rPr>
              <a:t>http://hitrc-collaborative.org/confluence/display/rec/Overcoming+Meaningful+Use+Barriers+-+</a:t>
            </a:r>
            <a:r>
              <a:rPr lang="en-US" dirty="0" smtClean="0">
                <a:hlinkClick r:id="rId3"/>
              </a:rPr>
              <a:t>Solutions+from+the+Field</a:t>
            </a:r>
            <a:endParaRPr lang="en-US" dirty="0" smtClean="0"/>
          </a:p>
          <a:p>
            <a:endParaRPr lang="en-US" sz="2400" b="1" dirty="0" smtClean="0"/>
          </a:p>
          <a:p>
            <a:r>
              <a:rPr lang="en-US" sz="2400" b="1" dirty="0" smtClean="0"/>
              <a:t>We value your feedback. Please fill out the brief survey that will be shown in the polling window</a:t>
            </a:r>
          </a:p>
          <a:p>
            <a:pPr marL="0" indent="0">
              <a:buNone/>
            </a:pPr>
            <a:endParaRPr lang="en-US" sz="2400" b="1" dirty="0" smtClean="0"/>
          </a:p>
        </p:txBody>
      </p:sp>
      <p:sp>
        <p:nvSpPr>
          <p:cNvPr id="4" name="Slide Number Placeholder 3"/>
          <p:cNvSpPr>
            <a:spLocks noGrp="1"/>
          </p:cNvSpPr>
          <p:nvPr>
            <p:ph type="sldNum" sz="quarter" idx="12"/>
          </p:nvPr>
        </p:nvSpPr>
        <p:spPr/>
        <p:txBody>
          <a:bodyPr/>
          <a:lstStyle/>
          <a:p>
            <a:fld id="{D04207AB-DC8F-4E13-8DC0-6025F5BF10CE}" type="slidenum">
              <a:rPr lang="en-US" smtClean="0"/>
              <a:pPr/>
              <a:t>43</a:t>
            </a:fld>
            <a:endParaRPr lang="en-US" dirty="0"/>
          </a:p>
        </p:txBody>
      </p:sp>
    </p:spTree>
    <p:extLst>
      <p:ext uri="{BB962C8B-B14F-4D97-AF65-F5344CB8AC3E}">
        <p14:creationId xmlns:p14="http://schemas.microsoft.com/office/powerpoint/2010/main" val="48874371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04207AB-DC8F-4E13-8DC0-6025F5BF10CE}" type="slidenum">
              <a:rPr lang="en-US" smtClean="0"/>
              <a:pPr/>
              <a:t>4</a:t>
            </a:fld>
            <a:endParaRPr lang="en-US"/>
          </a:p>
        </p:txBody>
      </p:sp>
      <p:sp>
        <p:nvSpPr>
          <p:cNvPr id="2" name="Title 1"/>
          <p:cNvSpPr>
            <a:spLocks noGrp="1"/>
          </p:cNvSpPr>
          <p:nvPr>
            <p:ph type="title"/>
          </p:nvPr>
        </p:nvSpPr>
        <p:spPr/>
        <p:txBody>
          <a:bodyPr>
            <a:normAutofit/>
          </a:bodyPr>
          <a:lstStyle/>
          <a:p>
            <a:r>
              <a:rPr lang="en-US" dirty="0" smtClean="0"/>
              <a:t>Session Objectives</a:t>
            </a:r>
            <a:endParaRPr lang="en-US" dirty="0"/>
          </a:p>
        </p:txBody>
      </p:sp>
      <p:sp>
        <p:nvSpPr>
          <p:cNvPr id="3" name="Content Placeholder 2"/>
          <p:cNvSpPr>
            <a:spLocks noGrp="1"/>
          </p:cNvSpPr>
          <p:nvPr>
            <p:ph idx="1"/>
          </p:nvPr>
        </p:nvSpPr>
        <p:spPr/>
        <p:txBody>
          <a:bodyPr>
            <a:noAutofit/>
          </a:bodyPr>
          <a:lstStyle/>
          <a:p>
            <a:r>
              <a:rPr lang="en-US" sz="1800" b="1" i="1" dirty="0"/>
              <a:t>Upon completion of this webinar, you will</a:t>
            </a:r>
            <a:r>
              <a:rPr lang="en-US" sz="1800" b="1" i="1" dirty="0" smtClean="0"/>
              <a:t>…</a:t>
            </a:r>
            <a:endParaRPr lang="en-US" sz="1800" b="1" dirty="0" smtClean="0"/>
          </a:p>
          <a:p>
            <a:endParaRPr lang="en-US" sz="1800" b="1" dirty="0" smtClean="0"/>
          </a:p>
          <a:p>
            <a:pPr lvl="1"/>
            <a:r>
              <a:rPr lang="en-US" sz="1800" b="1" dirty="0" smtClean="0"/>
              <a:t>Understand how federal health information technology (IT) safety policy is applied to clinical practice</a:t>
            </a:r>
          </a:p>
          <a:p>
            <a:pPr marL="457200" lvl="1" indent="0">
              <a:buNone/>
            </a:pPr>
            <a:endParaRPr lang="en-US" sz="1800" dirty="0"/>
          </a:p>
          <a:p>
            <a:pPr lvl="1"/>
            <a:r>
              <a:rPr lang="en-US" sz="1800" b="1" dirty="0" smtClean="0"/>
              <a:t>Learn  </a:t>
            </a:r>
            <a:r>
              <a:rPr lang="en-US" sz="1800" b="1" dirty="0"/>
              <a:t>how the use of  upcoming patient safety resources  can be used to guide providers in improving quality and  reducing </a:t>
            </a:r>
            <a:r>
              <a:rPr lang="en-US" sz="1800" b="1" dirty="0" smtClean="0"/>
              <a:t>patient </a:t>
            </a:r>
            <a:r>
              <a:rPr lang="en-US" sz="1800" b="1" dirty="0"/>
              <a:t>harm across practice settings</a:t>
            </a:r>
          </a:p>
          <a:p>
            <a:endParaRPr lang="en-US" sz="1800" b="1" dirty="0"/>
          </a:p>
        </p:txBody>
      </p:sp>
    </p:spTree>
    <p:extLst>
      <p:ext uri="{BB962C8B-B14F-4D97-AF65-F5344CB8AC3E}">
        <p14:creationId xmlns:p14="http://schemas.microsoft.com/office/powerpoint/2010/main" val="390243086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err="1" smtClean="0">
                <a:solidFill>
                  <a:schemeClr val="bg1"/>
                </a:solidFill>
              </a:rPr>
              <a:t>LaVerne’s</a:t>
            </a:r>
            <a:r>
              <a:rPr lang="en-US" sz="3200" dirty="0" smtClean="0">
                <a:solidFill>
                  <a:schemeClr val="bg1"/>
                </a:solidFill>
              </a:rPr>
              <a:t> Experience</a:t>
            </a:r>
            <a:endParaRPr lang="en-US" sz="3200" dirty="0">
              <a:solidFill>
                <a:schemeClr val="bg1"/>
              </a:solidFill>
            </a:endParaRPr>
          </a:p>
        </p:txBody>
      </p:sp>
      <p:sp>
        <p:nvSpPr>
          <p:cNvPr id="6" name="Slide Number Placeholder 5"/>
          <p:cNvSpPr>
            <a:spLocks noGrp="1"/>
          </p:cNvSpPr>
          <p:nvPr>
            <p:ph type="sldNum" sz="quarter" idx="12"/>
          </p:nvPr>
        </p:nvSpPr>
        <p:spPr/>
        <p:txBody>
          <a:bodyPr/>
          <a:lstStyle/>
          <a:p>
            <a:fld id="{D04207AB-DC8F-4E13-8DC0-6025F5BF10CE}" type="slidenum">
              <a:rPr lang="en-US" smtClean="0">
                <a:solidFill>
                  <a:prstClr val="black">
                    <a:tint val="75000"/>
                  </a:prstClr>
                </a:solidFill>
              </a:rPr>
              <a:pPr/>
              <a:t>5</a:t>
            </a:fld>
            <a:endParaRPr lang="en-US">
              <a:solidFill>
                <a:prstClr val="black">
                  <a:tint val="75000"/>
                </a:prstClr>
              </a:solidFill>
            </a:endParaRPr>
          </a:p>
        </p:txBody>
      </p:sp>
      <p:pic>
        <p:nvPicPr>
          <p:cNvPr id="7" name="Picture 2" descr="Physician using medical technology"/>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228600" y="1524000"/>
            <a:ext cx="2343150" cy="1952625"/>
          </a:xfrm>
          <a:prstGeom prst="rect">
            <a:avLst/>
          </a:prstGeom>
          <a:noFill/>
          <a:ln w="9525">
            <a:solidFill>
              <a:srgbClr val="056DB1"/>
            </a:solidFill>
            <a:miter lim="800000"/>
            <a:headEnd/>
            <a:tailEnd/>
          </a:ln>
          <a:extLst>
            <a:ext uri="{909E8E84-426E-40DD-AFC4-6F175D3DCCD1}">
              <a14:hiddenFill xmlns:a14="http://schemas.microsoft.com/office/drawing/2010/main">
                <a:solidFill>
                  <a:schemeClr val="accent1"/>
                </a:solidFill>
              </a14:hiddenFill>
            </a:ext>
          </a:extLst>
        </p:spPr>
      </p:pic>
      <p:pic>
        <p:nvPicPr>
          <p:cNvPr id="2050" name="Picture 2" descr="http://ts2.mm.bing.net/th?id=H.4907993402313873&amp;pid=1.7&amp;w=164&amp;h=186&amp;c=7&amp;rs=1&amp;url=http%3a%2f%2fwww.nursing-informatics.com%2fmentalthesis.html"/>
          <p:cNvPicPr>
            <a:picLocks noChangeAspect="1" noChangeArrowheads="1"/>
          </p:cNvPicPr>
          <p:nvPr/>
        </p:nvPicPr>
        <p:blipFill>
          <a:blip r:embed="rId4" cstate="print"/>
          <a:srcRect/>
          <a:stretch>
            <a:fillRect/>
          </a:stretch>
        </p:blipFill>
        <p:spPr bwMode="auto">
          <a:xfrm>
            <a:off x="7318922" y="1504949"/>
            <a:ext cx="1562100" cy="1771651"/>
          </a:xfrm>
          <a:prstGeom prst="rect">
            <a:avLst/>
          </a:prstGeom>
          <a:noFill/>
          <a:ln>
            <a:solidFill>
              <a:srgbClr val="056DB1"/>
            </a:solidFill>
          </a:ln>
        </p:spPr>
      </p:pic>
      <p:pic>
        <p:nvPicPr>
          <p:cNvPr id="2052" name="Picture 4" descr="Book titled &quot;Policy&quot;"/>
          <p:cNvPicPr>
            <a:picLocks noChangeAspect="1" noChangeArrowheads="1"/>
          </p:cNvPicPr>
          <p:nvPr/>
        </p:nvPicPr>
        <p:blipFill>
          <a:blip r:embed="rId5" cstate="print"/>
          <a:srcRect/>
          <a:stretch>
            <a:fillRect/>
          </a:stretch>
        </p:blipFill>
        <p:spPr bwMode="auto">
          <a:xfrm>
            <a:off x="3949028" y="4980736"/>
            <a:ext cx="1322144" cy="1523999"/>
          </a:xfrm>
          <a:prstGeom prst="rect">
            <a:avLst/>
          </a:prstGeom>
          <a:noFill/>
        </p:spPr>
      </p:pic>
      <p:pic>
        <p:nvPicPr>
          <p:cNvPr id="2054" name="Picture 6" descr="Centers for Medicaid and Medicare Services logo"/>
          <p:cNvPicPr>
            <a:picLocks noChangeAspect="1" noChangeArrowheads="1"/>
          </p:cNvPicPr>
          <p:nvPr/>
        </p:nvPicPr>
        <p:blipFill>
          <a:blip r:embed="rId6" cstate="print"/>
          <a:srcRect/>
          <a:stretch>
            <a:fillRect/>
          </a:stretch>
        </p:blipFill>
        <p:spPr bwMode="auto">
          <a:xfrm>
            <a:off x="6548830" y="4899774"/>
            <a:ext cx="2303098" cy="1685925"/>
          </a:xfrm>
          <a:prstGeom prst="rect">
            <a:avLst/>
          </a:prstGeom>
          <a:noFill/>
          <a:ln>
            <a:solidFill>
              <a:srgbClr val="ED1C24"/>
            </a:solidFill>
          </a:ln>
        </p:spPr>
      </p:pic>
      <p:pic>
        <p:nvPicPr>
          <p:cNvPr id="2056" name="Picture 8" descr="John Hopkins Medicine, the Johns Hopkins Hospital"/>
          <p:cNvPicPr>
            <a:picLocks noChangeAspect="1" noChangeArrowheads="1"/>
          </p:cNvPicPr>
          <p:nvPr/>
        </p:nvPicPr>
        <p:blipFill>
          <a:blip r:embed="rId7" cstate="print"/>
          <a:srcRect/>
          <a:stretch>
            <a:fillRect/>
          </a:stretch>
        </p:blipFill>
        <p:spPr bwMode="auto">
          <a:xfrm>
            <a:off x="457200" y="4563094"/>
            <a:ext cx="2438400" cy="2020627"/>
          </a:xfrm>
          <a:prstGeom prst="rect">
            <a:avLst/>
          </a:prstGeom>
          <a:noFill/>
        </p:spPr>
      </p:pic>
      <p:pic>
        <p:nvPicPr>
          <p:cNvPr id="2058" name="Picture 10" descr="Franklin Hospital Center: Medstar Health logo"/>
          <p:cNvPicPr>
            <a:picLocks noChangeAspect="1" noChangeArrowheads="1"/>
          </p:cNvPicPr>
          <p:nvPr/>
        </p:nvPicPr>
        <p:blipFill>
          <a:blip r:embed="rId8" cstate="print"/>
          <a:srcRect/>
          <a:stretch>
            <a:fillRect/>
          </a:stretch>
        </p:blipFill>
        <p:spPr bwMode="auto">
          <a:xfrm>
            <a:off x="3657600" y="1524000"/>
            <a:ext cx="1905000" cy="952500"/>
          </a:xfrm>
          <a:prstGeom prst="rect">
            <a:avLst/>
          </a:prstGeom>
          <a:noFill/>
        </p:spPr>
      </p:pic>
      <p:pic>
        <p:nvPicPr>
          <p:cNvPr id="2062" name="Picture 14" descr="Centers for Medicaid and Medicare Services logo"/>
          <p:cNvPicPr>
            <a:picLocks noChangeAspect="1" noChangeArrowheads="1"/>
          </p:cNvPicPr>
          <p:nvPr/>
        </p:nvPicPr>
        <p:blipFill>
          <a:blip r:embed="rId9" cstate="print"/>
          <a:srcRect/>
          <a:stretch>
            <a:fillRect/>
          </a:stretch>
        </p:blipFill>
        <p:spPr bwMode="auto">
          <a:xfrm>
            <a:off x="3227144" y="3276600"/>
            <a:ext cx="1752600" cy="666751"/>
          </a:xfrm>
          <a:prstGeom prst="rect">
            <a:avLst/>
          </a:prstGeom>
          <a:noFill/>
        </p:spPr>
      </p:pic>
      <p:pic>
        <p:nvPicPr>
          <p:cNvPr id="55298" name="Picture 2" descr="Chesapeake Medical Staffing"/>
          <p:cNvPicPr>
            <a:picLocks noChangeAspect="1" noChangeArrowheads="1"/>
          </p:cNvPicPr>
          <p:nvPr/>
        </p:nvPicPr>
        <p:blipFill>
          <a:blip r:embed="rId10" cstate="print"/>
          <a:srcRect/>
          <a:stretch>
            <a:fillRect/>
          </a:stretch>
        </p:blipFill>
        <p:spPr bwMode="auto">
          <a:xfrm>
            <a:off x="5395488" y="3179966"/>
            <a:ext cx="1674685" cy="1256014"/>
          </a:xfrm>
          <a:prstGeom prst="rect">
            <a:avLst/>
          </a:prstGeom>
          <a:noFill/>
          <a:ln w="19050">
            <a:solidFill>
              <a:srgbClr val="FFC000"/>
            </a:solidFill>
          </a:ln>
        </p:spPr>
      </p:pic>
    </p:spTree>
    <p:extLst>
      <p:ext uri="{BB962C8B-B14F-4D97-AF65-F5344CB8AC3E}">
        <p14:creationId xmlns:p14="http://schemas.microsoft.com/office/powerpoint/2010/main" val="78145204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3200" dirty="0" smtClean="0">
                <a:solidFill>
                  <a:schemeClr val="bg1"/>
                </a:solidFill>
              </a:rPr>
              <a:t>Sandy’s Experience </a:t>
            </a:r>
            <a:endParaRPr lang="en-US" sz="3200" dirty="0">
              <a:solidFill>
                <a:schemeClr val="bg1"/>
              </a:solidFill>
            </a:endParaRPr>
          </a:p>
        </p:txBody>
      </p:sp>
      <p:sp>
        <p:nvSpPr>
          <p:cNvPr id="6" name="Slide Number Placeholder 5"/>
          <p:cNvSpPr>
            <a:spLocks noGrp="1"/>
          </p:cNvSpPr>
          <p:nvPr>
            <p:ph type="sldNum" sz="quarter" idx="12"/>
          </p:nvPr>
        </p:nvSpPr>
        <p:spPr/>
        <p:txBody>
          <a:bodyPr/>
          <a:lstStyle/>
          <a:p>
            <a:fld id="{D04207AB-DC8F-4E13-8DC0-6025F5BF10CE}" type="slidenum">
              <a:rPr lang="en-US" smtClean="0"/>
              <a:pPr/>
              <a:t>6</a:t>
            </a:fld>
            <a:endParaRPr lang="en-US"/>
          </a:p>
        </p:txBody>
      </p:sp>
      <p:pic>
        <p:nvPicPr>
          <p:cNvPr id="3074" name="Picture 2" descr="VA Healthcare logo"/>
          <p:cNvPicPr>
            <a:picLocks noGrp="1" noChangeAspect="1" noChangeArrowheads="1"/>
          </p:cNvPicPr>
          <p:nvPr>
            <p:ph idx="1"/>
          </p:nvPr>
        </p:nvPicPr>
        <p:blipFill>
          <a:blip r:embed="rId3" cstate="print"/>
          <a:srcRect l="34260" t="76815" r="56481" b="16894"/>
          <a:stretch>
            <a:fillRect/>
          </a:stretch>
        </p:blipFill>
        <p:spPr bwMode="auto">
          <a:xfrm>
            <a:off x="5573684" y="5311140"/>
            <a:ext cx="2971800" cy="807720"/>
          </a:xfrm>
          <a:prstGeom prst="rect">
            <a:avLst/>
          </a:prstGeom>
          <a:noFill/>
          <a:ln w="9525">
            <a:noFill/>
            <a:miter lim="800000"/>
            <a:headEnd/>
            <a:tailEnd/>
          </a:ln>
        </p:spPr>
      </p:pic>
      <p:pic>
        <p:nvPicPr>
          <p:cNvPr id="9" name="Picture 2" descr="Department of the Air Force: United States of America"/>
          <p:cNvPicPr>
            <a:picLocks noChangeAspect="1" noChangeArrowheads="1"/>
          </p:cNvPicPr>
          <p:nvPr/>
        </p:nvPicPr>
        <p:blipFill>
          <a:blip r:embed="rId4" cstate="print"/>
          <a:srcRect l="21297" t="34496" r="71881" b="48447"/>
          <a:stretch>
            <a:fillRect/>
          </a:stretch>
        </p:blipFill>
        <p:spPr bwMode="auto">
          <a:xfrm>
            <a:off x="6248400" y="1295400"/>
            <a:ext cx="1828800" cy="1828800"/>
          </a:xfrm>
          <a:prstGeom prst="rect">
            <a:avLst/>
          </a:prstGeom>
          <a:noFill/>
          <a:ln w="9525">
            <a:noFill/>
            <a:miter lim="800000"/>
            <a:headEnd/>
            <a:tailEnd/>
          </a:ln>
        </p:spPr>
      </p:pic>
      <p:pic>
        <p:nvPicPr>
          <p:cNvPr id="10" name="Picture 2" descr="U.S. Air Force"/>
          <p:cNvPicPr>
            <a:picLocks noChangeAspect="1" noChangeArrowheads="1"/>
          </p:cNvPicPr>
          <p:nvPr/>
        </p:nvPicPr>
        <p:blipFill>
          <a:blip r:embed="rId5" cstate="print"/>
          <a:srcRect l="4630" t="35353" r="87037" b="48358"/>
          <a:stretch>
            <a:fillRect/>
          </a:stretch>
        </p:blipFill>
        <p:spPr bwMode="auto">
          <a:xfrm>
            <a:off x="3276600" y="1371600"/>
            <a:ext cx="2221992" cy="1737360"/>
          </a:xfrm>
          <a:prstGeom prst="rect">
            <a:avLst/>
          </a:prstGeom>
          <a:noFill/>
          <a:ln w="9525">
            <a:noFill/>
            <a:miter lim="800000"/>
            <a:headEnd/>
            <a:tailEnd/>
          </a:ln>
        </p:spPr>
      </p:pic>
      <p:pic>
        <p:nvPicPr>
          <p:cNvPr id="11" name="Picture 3" descr="Hartford Hospital logo"/>
          <p:cNvPicPr>
            <a:picLocks noChangeAspect="1" noChangeArrowheads="1"/>
          </p:cNvPicPr>
          <p:nvPr/>
        </p:nvPicPr>
        <p:blipFill>
          <a:blip r:embed="rId6" cstate="print"/>
          <a:srcRect l="5556" t="13889" r="85185" b="72223"/>
          <a:stretch>
            <a:fillRect/>
          </a:stretch>
        </p:blipFill>
        <p:spPr bwMode="auto">
          <a:xfrm>
            <a:off x="914400" y="1600200"/>
            <a:ext cx="1524000" cy="914400"/>
          </a:xfrm>
          <a:prstGeom prst="rect">
            <a:avLst/>
          </a:prstGeom>
          <a:noFill/>
          <a:ln w="9525">
            <a:noFill/>
            <a:miter lim="800000"/>
            <a:headEnd/>
            <a:tailEnd/>
          </a:ln>
        </p:spPr>
      </p:pic>
      <p:pic>
        <p:nvPicPr>
          <p:cNvPr id="12" name="Picture 4" descr="McKesson"/>
          <p:cNvPicPr>
            <a:picLocks noChangeAspect="1" noChangeArrowheads="1"/>
          </p:cNvPicPr>
          <p:nvPr/>
        </p:nvPicPr>
        <p:blipFill>
          <a:blip r:embed="rId7" cstate="print"/>
          <a:srcRect l="5556" t="15977" r="87114" b="80165"/>
          <a:stretch>
            <a:fillRect/>
          </a:stretch>
        </p:blipFill>
        <p:spPr bwMode="auto">
          <a:xfrm>
            <a:off x="457200" y="5486400"/>
            <a:ext cx="2171700" cy="457200"/>
          </a:xfrm>
          <a:prstGeom prst="rect">
            <a:avLst/>
          </a:prstGeom>
          <a:noFill/>
          <a:ln w="9525">
            <a:noFill/>
            <a:miter lim="800000"/>
            <a:headEnd/>
            <a:tailEnd/>
          </a:ln>
        </p:spPr>
      </p:pic>
      <p:pic>
        <p:nvPicPr>
          <p:cNvPr id="13" name="Picture 5" descr="IBM"/>
          <p:cNvPicPr>
            <a:picLocks noChangeAspect="1" noChangeArrowheads="1"/>
          </p:cNvPicPr>
          <p:nvPr/>
        </p:nvPicPr>
        <p:blipFill>
          <a:blip r:embed="rId8" cstate="print"/>
          <a:srcRect t="16556" r="94984" b="78621"/>
          <a:stretch>
            <a:fillRect/>
          </a:stretch>
        </p:blipFill>
        <p:spPr bwMode="auto">
          <a:xfrm>
            <a:off x="457200" y="3276600"/>
            <a:ext cx="1426464" cy="548640"/>
          </a:xfrm>
          <a:prstGeom prst="rect">
            <a:avLst/>
          </a:prstGeom>
          <a:noFill/>
          <a:ln w="9525">
            <a:noFill/>
            <a:miter lim="800000"/>
            <a:headEnd/>
            <a:tailEnd/>
          </a:ln>
        </p:spPr>
      </p:pic>
      <p:pic>
        <p:nvPicPr>
          <p:cNvPr id="14" name="Picture 6" descr="U.S. Army Medical Department: Landstuhl Regional Medical Center"/>
          <p:cNvPicPr>
            <a:picLocks noChangeAspect="1" noChangeArrowheads="1"/>
          </p:cNvPicPr>
          <p:nvPr/>
        </p:nvPicPr>
        <p:blipFill>
          <a:blip r:embed="rId9" cstate="print"/>
          <a:srcRect l="5556" t="14241" r="74074" b="79394"/>
          <a:stretch>
            <a:fillRect/>
          </a:stretch>
        </p:blipFill>
        <p:spPr bwMode="auto">
          <a:xfrm>
            <a:off x="4876800" y="3429000"/>
            <a:ext cx="3657600" cy="457200"/>
          </a:xfrm>
          <a:prstGeom prst="rect">
            <a:avLst/>
          </a:prstGeom>
          <a:noFill/>
          <a:ln w="9525">
            <a:noFill/>
            <a:miter lim="800000"/>
            <a:headEnd/>
            <a:tailEnd/>
          </a:ln>
        </p:spPr>
      </p:pic>
      <p:pic>
        <p:nvPicPr>
          <p:cNvPr id="15" name="Picture 7" descr="Med Legal "/>
          <p:cNvPicPr>
            <a:picLocks noChangeAspect="1" noChangeArrowheads="1"/>
          </p:cNvPicPr>
          <p:nvPr/>
        </p:nvPicPr>
        <p:blipFill>
          <a:blip r:embed="rId10" cstate="print"/>
          <a:srcRect l="5555" t="15977" r="89815" b="67819"/>
          <a:stretch>
            <a:fillRect/>
          </a:stretch>
        </p:blipFill>
        <p:spPr bwMode="auto">
          <a:xfrm>
            <a:off x="3657601" y="4724400"/>
            <a:ext cx="914398" cy="1280160"/>
          </a:xfrm>
          <a:prstGeom prst="rect">
            <a:avLst/>
          </a:prstGeom>
          <a:noFill/>
          <a:ln w="9525">
            <a:noFill/>
            <a:miter lim="800000"/>
            <a:headEnd/>
            <a:tailEnd/>
          </a:ln>
        </p:spPr>
      </p:pic>
      <p:pic>
        <p:nvPicPr>
          <p:cNvPr id="16" name="Picture 8" descr="Inovalon logo"/>
          <p:cNvPicPr>
            <a:picLocks noChangeAspect="1" noChangeArrowheads="1"/>
          </p:cNvPicPr>
          <p:nvPr/>
        </p:nvPicPr>
        <p:blipFill>
          <a:blip r:embed="rId11" cstate="print"/>
          <a:srcRect l="6481" t="16204" r="84260" b="76852"/>
          <a:stretch>
            <a:fillRect/>
          </a:stretch>
        </p:blipFill>
        <p:spPr bwMode="auto">
          <a:xfrm>
            <a:off x="2286000" y="3200400"/>
            <a:ext cx="1828800" cy="548640"/>
          </a:xfrm>
          <a:prstGeom prst="rect">
            <a:avLst/>
          </a:prstGeom>
          <a:noFill/>
          <a:ln w="9525">
            <a:noFill/>
            <a:miter lim="800000"/>
            <a:headEnd/>
            <a:tailEnd/>
          </a:ln>
        </p:spPr>
      </p:pic>
      <p:pic>
        <p:nvPicPr>
          <p:cNvPr id="17" name="Picture 9" descr="BlueCross BlueShield of New Mexico logo"/>
          <p:cNvPicPr>
            <a:picLocks noChangeAspect="1" noChangeArrowheads="1"/>
          </p:cNvPicPr>
          <p:nvPr/>
        </p:nvPicPr>
        <p:blipFill>
          <a:blip r:embed="rId12" cstate="print"/>
          <a:srcRect l="55556" t="18292" r="33333" b="75921"/>
          <a:stretch>
            <a:fillRect/>
          </a:stretch>
        </p:blipFill>
        <p:spPr bwMode="auto">
          <a:xfrm>
            <a:off x="1524000" y="4267200"/>
            <a:ext cx="2194560" cy="457200"/>
          </a:xfrm>
          <a:prstGeom prst="rect">
            <a:avLst/>
          </a:prstGeom>
          <a:noFill/>
          <a:ln w="9525">
            <a:noFill/>
            <a:miter lim="800000"/>
            <a:headEnd/>
            <a:tailEnd/>
          </a:ln>
        </p:spPr>
      </p:pic>
      <p:pic>
        <p:nvPicPr>
          <p:cNvPr id="3" name="Picture 2" descr="prgrsvimghttp://ts1.mm.bing.net/th?id=H.4957097743681601&amp;w=98&amp;h=108&amp;c=8&amp;pid=3.1&amp;qlt=90">
            <a:hlinkClick r:id="rId13"/>
          </p:cNvPr>
          <p:cNvPicPr>
            <a:picLocks noChangeAspect="1" noChangeArrowheads="1"/>
          </p:cNvPicPr>
          <p:nvPr/>
        </p:nvPicPr>
        <p:blipFill>
          <a:blip r:embed="rId14" cstate="print"/>
          <a:srcRect/>
          <a:stretch>
            <a:fillRect/>
          </a:stretch>
        </p:blipFill>
        <p:spPr bwMode="auto">
          <a:xfrm>
            <a:off x="6553200" y="4038600"/>
            <a:ext cx="1162050" cy="1028701"/>
          </a:xfrm>
          <a:prstGeom prst="rect">
            <a:avLst/>
          </a:prstGeom>
          <a:noFill/>
        </p:spPr>
      </p:pic>
    </p:spTree>
    <p:extLst>
      <p:ext uri="{BB962C8B-B14F-4D97-AF65-F5344CB8AC3E}">
        <p14:creationId xmlns:p14="http://schemas.microsoft.com/office/powerpoint/2010/main" val="312447533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Cherry Blossom Time</a:t>
            </a:r>
            <a:endParaRPr lang="en-US" dirty="0"/>
          </a:p>
        </p:txBody>
      </p:sp>
      <p:pic>
        <p:nvPicPr>
          <p:cNvPr id="6" name="Content Placeholder 5" descr="Jefferson Memorial during Cherry Blossom Festival"/>
          <p:cNvPicPr>
            <a:picLocks noGrp="1" noChangeAspect="1"/>
          </p:cNvPicPr>
          <p:nvPr>
            <p:ph idx="1"/>
          </p:nvPr>
        </p:nvPicPr>
        <p:blipFill>
          <a:blip r:embed="rId3" cstate="print"/>
          <a:stretch>
            <a:fillRect/>
          </a:stretch>
        </p:blipFill>
        <p:spPr>
          <a:xfrm>
            <a:off x="1524000" y="1447800"/>
            <a:ext cx="6034617" cy="4525963"/>
          </a:xfrm>
          <a:ln w="28575">
            <a:solidFill>
              <a:srgbClr val="056DB1"/>
            </a:solidFill>
          </a:ln>
        </p:spPr>
      </p:pic>
      <p:sp>
        <p:nvSpPr>
          <p:cNvPr id="5" name="Slide Number Placeholder 4"/>
          <p:cNvSpPr>
            <a:spLocks noGrp="1"/>
          </p:cNvSpPr>
          <p:nvPr>
            <p:ph type="sldNum" sz="quarter" idx="12"/>
          </p:nvPr>
        </p:nvSpPr>
        <p:spPr/>
        <p:txBody>
          <a:bodyPr/>
          <a:lstStyle/>
          <a:p>
            <a:fld id="{D04207AB-DC8F-4E13-8DC0-6025F5BF10CE}" type="slidenum">
              <a:rPr lang="en-US" smtClean="0"/>
              <a:pPr/>
              <a:t>7</a:t>
            </a:fld>
            <a:endParaRPr lang="en-US"/>
          </a:p>
        </p:txBody>
      </p:sp>
      <p:sp>
        <p:nvSpPr>
          <p:cNvPr id="7" name="TextBox 6"/>
          <p:cNvSpPr txBox="1"/>
          <p:nvPr/>
        </p:nvSpPr>
        <p:spPr>
          <a:xfrm>
            <a:off x="3429000" y="6224514"/>
            <a:ext cx="2050946" cy="369332"/>
          </a:xfrm>
          <a:prstGeom prst="rect">
            <a:avLst/>
          </a:prstGeom>
          <a:noFill/>
        </p:spPr>
        <p:txBody>
          <a:bodyPr wrap="none" rtlCol="0">
            <a:spAutoFit/>
          </a:bodyPr>
          <a:lstStyle/>
          <a:p>
            <a:r>
              <a:rPr lang="en-US" dirty="0" smtClean="0"/>
              <a:t>Jefferson Memorial </a:t>
            </a:r>
            <a:endParaRPr lang="en-US" dirty="0"/>
          </a:p>
        </p:txBody>
      </p:sp>
    </p:spTree>
    <p:extLst>
      <p:ext uri="{BB962C8B-B14F-4D97-AF65-F5344CB8AC3E}">
        <p14:creationId xmlns:p14="http://schemas.microsoft.com/office/powerpoint/2010/main" val="133100182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76200"/>
            <a:ext cx="6324600" cy="1020762"/>
          </a:xfrm>
        </p:spPr>
        <p:txBody>
          <a:bodyPr>
            <a:normAutofit fontScale="90000"/>
          </a:bodyPr>
          <a:lstStyle/>
          <a:p>
            <a:r>
              <a:rPr lang="en-US" dirty="0" smtClean="0"/>
              <a:t>Section 3001: The National Coordinator Shall Develop infrastructure that… </a:t>
            </a:r>
            <a:endParaRPr lang="en-US" dirty="0"/>
          </a:p>
        </p:txBody>
      </p:sp>
      <p:sp>
        <p:nvSpPr>
          <p:cNvPr id="3" name="Content Placeholder 2"/>
          <p:cNvSpPr>
            <a:spLocks noGrp="1"/>
          </p:cNvSpPr>
          <p:nvPr>
            <p:ph idx="1"/>
          </p:nvPr>
        </p:nvSpPr>
        <p:spPr/>
        <p:txBody>
          <a:bodyPr/>
          <a:lstStyle/>
          <a:p>
            <a:pPr marL="609600" indent="-609600">
              <a:buClr>
                <a:schemeClr val="tx1"/>
              </a:buClr>
              <a:buFont typeface="+mj-lt"/>
              <a:buAutoNum type="arabicParenR"/>
            </a:pPr>
            <a:r>
              <a:rPr lang="en-US" dirty="0">
                <a:solidFill>
                  <a:srgbClr val="ED1C24"/>
                </a:solidFill>
              </a:rPr>
              <a:t>E</a:t>
            </a:r>
            <a:r>
              <a:rPr lang="en-US" dirty="0" smtClean="0">
                <a:solidFill>
                  <a:srgbClr val="ED1C24"/>
                </a:solidFill>
              </a:rPr>
              <a:t>nsures</a:t>
            </a:r>
            <a:r>
              <a:rPr lang="en-US" dirty="0" smtClean="0"/>
              <a:t> </a:t>
            </a:r>
            <a:r>
              <a:rPr lang="en-US" dirty="0"/>
              <a:t>that each patient's health information is </a:t>
            </a:r>
            <a:r>
              <a:rPr lang="en-US" dirty="0">
                <a:solidFill>
                  <a:srgbClr val="ED1C24"/>
                </a:solidFill>
              </a:rPr>
              <a:t>secure</a:t>
            </a:r>
            <a:r>
              <a:rPr lang="en-US" dirty="0"/>
              <a:t> …</a:t>
            </a:r>
          </a:p>
          <a:p>
            <a:pPr marL="609600" indent="-609600">
              <a:buClr>
                <a:schemeClr val="tx1"/>
              </a:buClr>
              <a:buFont typeface="+mj-lt"/>
              <a:buAutoNum type="arabicParenR"/>
            </a:pPr>
            <a:r>
              <a:rPr lang="en-US" dirty="0">
                <a:solidFill>
                  <a:srgbClr val="ED1C24"/>
                </a:solidFill>
              </a:rPr>
              <a:t>I</a:t>
            </a:r>
            <a:r>
              <a:rPr lang="en-US" dirty="0" smtClean="0">
                <a:solidFill>
                  <a:srgbClr val="ED1C24"/>
                </a:solidFill>
              </a:rPr>
              <a:t>mproves</a:t>
            </a:r>
            <a:r>
              <a:rPr lang="en-US" dirty="0" smtClean="0">
                <a:solidFill>
                  <a:srgbClr val="FF0000"/>
                </a:solidFill>
              </a:rPr>
              <a:t> </a:t>
            </a:r>
            <a:r>
              <a:rPr lang="en-US" dirty="0"/>
              <a:t>health care </a:t>
            </a:r>
            <a:r>
              <a:rPr lang="en-US" dirty="0">
                <a:solidFill>
                  <a:srgbClr val="ED1C24"/>
                </a:solidFill>
              </a:rPr>
              <a:t>quality</a:t>
            </a:r>
            <a:r>
              <a:rPr lang="en-US" dirty="0"/>
              <a:t>, </a:t>
            </a:r>
            <a:r>
              <a:rPr lang="en-US" dirty="0">
                <a:solidFill>
                  <a:srgbClr val="ED1C24"/>
                </a:solidFill>
              </a:rPr>
              <a:t>reduces</a:t>
            </a:r>
            <a:r>
              <a:rPr lang="en-US" dirty="0"/>
              <a:t> medical </a:t>
            </a:r>
            <a:r>
              <a:rPr lang="en-US" dirty="0">
                <a:solidFill>
                  <a:srgbClr val="ED1C24"/>
                </a:solidFill>
              </a:rPr>
              <a:t>errors</a:t>
            </a:r>
            <a:r>
              <a:rPr lang="en-US" dirty="0"/>
              <a:t>, </a:t>
            </a:r>
            <a:r>
              <a:rPr lang="en-US" dirty="0">
                <a:solidFill>
                  <a:srgbClr val="ED1C24"/>
                </a:solidFill>
              </a:rPr>
              <a:t>reduces </a:t>
            </a:r>
            <a:r>
              <a:rPr lang="en-US" dirty="0"/>
              <a:t>health </a:t>
            </a:r>
            <a:r>
              <a:rPr lang="en-US" dirty="0">
                <a:solidFill>
                  <a:srgbClr val="ED1C24"/>
                </a:solidFill>
              </a:rPr>
              <a:t>disparities</a:t>
            </a:r>
            <a:r>
              <a:rPr lang="en-US" dirty="0"/>
              <a:t>…</a:t>
            </a:r>
          </a:p>
          <a:p>
            <a:pPr marL="609600" indent="-609600">
              <a:buClr>
                <a:schemeClr val="tx1"/>
              </a:buClr>
              <a:buFont typeface="+mj-lt"/>
              <a:buAutoNum type="arabicParenR"/>
            </a:pPr>
            <a:r>
              <a:rPr lang="en-US" dirty="0" smtClean="0">
                <a:solidFill>
                  <a:srgbClr val="ED1C24"/>
                </a:solidFill>
              </a:rPr>
              <a:t>Reduces </a:t>
            </a:r>
            <a:r>
              <a:rPr lang="en-US" dirty="0"/>
              <a:t>health care </a:t>
            </a:r>
            <a:r>
              <a:rPr lang="en-US" dirty="0" smtClean="0">
                <a:solidFill>
                  <a:srgbClr val="ED1C24"/>
                </a:solidFill>
              </a:rPr>
              <a:t>costs</a:t>
            </a:r>
            <a:r>
              <a:rPr lang="en-US" dirty="0" smtClean="0"/>
              <a:t>…</a:t>
            </a:r>
            <a:endParaRPr lang="en-US" dirty="0"/>
          </a:p>
          <a:p>
            <a:pPr marL="609600" indent="-609600">
              <a:buClr>
                <a:schemeClr val="tx1"/>
              </a:buClr>
              <a:buFont typeface="+mj-lt"/>
              <a:buAutoNum type="arabicParenR"/>
            </a:pPr>
            <a:r>
              <a:rPr lang="en-US" dirty="0">
                <a:solidFill>
                  <a:srgbClr val="ED1C24"/>
                </a:solidFill>
              </a:rPr>
              <a:t>P</a:t>
            </a:r>
            <a:r>
              <a:rPr lang="en-US" dirty="0" smtClean="0">
                <a:solidFill>
                  <a:srgbClr val="ED1C24"/>
                </a:solidFill>
              </a:rPr>
              <a:t>rovides </a:t>
            </a:r>
            <a:r>
              <a:rPr lang="en-US" dirty="0">
                <a:solidFill>
                  <a:srgbClr val="ED1C24"/>
                </a:solidFill>
              </a:rPr>
              <a:t>appropriate information</a:t>
            </a:r>
            <a:r>
              <a:rPr lang="en-US" dirty="0"/>
              <a:t>… </a:t>
            </a:r>
          </a:p>
          <a:p>
            <a:pPr marL="609600" indent="-609600">
              <a:buClr>
                <a:schemeClr val="tx1"/>
              </a:buClr>
              <a:buFont typeface="+mj-lt"/>
              <a:buAutoNum type="arabicParenR"/>
            </a:pPr>
            <a:r>
              <a:rPr lang="en-US" dirty="0" smtClean="0">
                <a:solidFill>
                  <a:srgbClr val="ED1C24"/>
                </a:solidFill>
              </a:rPr>
              <a:t>Ensures </a:t>
            </a:r>
            <a:r>
              <a:rPr lang="en-US" dirty="0"/>
              <a:t>the inclusion of meaningful </a:t>
            </a:r>
            <a:r>
              <a:rPr lang="en-US" dirty="0">
                <a:solidFill>
                  <a:srgbClr val="ED1C24"/>
                </a:solidFill>
              </a:rPr>
              <a:t>public input</a:t>
            </a:r>
            <a:r>
              <a:rPr lang="en-US" dirty="0"/>
              <a:t>…</a:t>
            </a:r>
          </a:p>
          <a:p>
            <a:pPr marL="609600" indent="-609600">
              <a:buClr>
                <a:schemeClr val="tx1"/>
              </a:buClr>
              <a:buFont typeface="+mj-lt"/>
              <a:buAutoNum type="arabicParenR"/>
            </a:pPr>
            <a:r>
              <a:rPr lang="en-US" dirty="0" smtClean="0">
                <a:solidFill>
                  <a:srgbClr val="ED1C24"/>
                </a:solidFill>
              </a:rPr>
              <a:t>Improves </a:t>
            </a:r>
            <a:r>
              <a:rPr lang="en-US" dirty="0"/>
              <a:t>the </a:t>
            </a:r>
            <a:r>
              <a:rPr lang="en-US" dirty="0">
                <a:solidFill>
                  <a:srgbClr val="ED1C24"/>
                </a:solidFill>
              </a:rPr>
              <a:t>coordination</a:t>
            </a:r>
            <a:r>
              <a:rPr lang="en-US" dirty="0"/>
              <a:t> of care…</a:t>
            </a:r>
          </a:p>
          <a:p>
            <a:pPr marL="609600" indent="-609600">
              <a:buClr>
                <a:schemeClr val="tx1"/>
              </a:buClr>
              <a:buFont typeface="+mj-lt"/>
              <a:buAutoNum type="arabicParenR"/>
            </a:pPr>
            <a:r>
              <a:rPr lang="en-US" dirty="0" smtClean="0">
                <a:solidFill>
                  <a:srgbClr val="ED1C24"/>
                </a:solidFill>
              </a:rPr>
              <a:t>Improves </a:t>
            </a:r>
            <a:r>
              <a:rPr lang="en-US" dirty="0">
                <a:solidFill>
                  <a:srgbClr val="ED1C24"/>
                </a:solidFill>
              </a:rPr>
              <a:t>public health </a:t>
            </a:r>
            <a:r>
              <a:rPr lang="en-US" dirty="0"/>
              <a:t>activities… </a:t>
            </a:r>
          </a:p>
          <a:p>
            <a:pPr marL="609600" indent="-609600">
              <a:buClr>
                <a:schemeClr val="tx1"/>
              </a:buClr>
              <a:buFont typeface="+mj-lt"/>
              <a:buAutoNum type="arabicParenR"/>
            </a:pPr>
            <a:r>
              <a:rPr lang="en-US" dirty="0" smtClean="0">
                <a:solidFill>
                  <a:srgbClr val="ED1C24"/>
                </a:solidFill>
              </a:rPr>
              <a:t>Facilitates </a:t>
            </a:r>
            <a:r>
              <a:rPr lang="en-US" dirty="0">
                <a:solidFill>
                  <a:srgbClr val="ED1C24"/>
                </a:solidFill>
              </a:rPr>
              <a:t>health </a:t>
            </a:r>
            <a:r>
              <a:rPr lang="en-US" dirty="0"/>
              <a:t>and clinical </a:t>
            </a:r>
            <a:r>
              <a:rPr lang="en-US" dirty="0">
                <a:solidFill>
                  <a:srgbClr val="ED1C24"/>
                </a:solidFill>
              </a:rPr>
              <a:t>research</a:t>
            </a:r>
            <a:r>
              <a:rPr lang="en-US" dirty="0"/>
              <a:t> and health care </a:t>
            </a:r>
            <a:r>
              <a:rPr lang="en-US" dirty="0" smtClean="0">
                <a:solidFill>
                  <a:srgbClr val="ED1C24"/>
                </a:solidFill>
              </a:rPr>
              <a:t>quality</a:t>
            </a:r>
            <a:r>
              <a:rPr lang="en-US" dirty="0" smtClean="0"/>
              <a:t>;…”</a:t>
            </a:r>
            <a:endParaRPr lang="en-US" dirty="0"/>
          </a:p>
          <a:p>
            <a:pPr marL="0" indent="0">
              <a:buNone/>
            </a:pPr>
            <a:endParaRPr lang="en-US" dirty="0"/>
          </a:p>
        </p:txBody>
      </p:sp>
      <p:sp>
        <p:nvSpPr>
          <p:cNvPr id="4" name="Slide Number Placeholder 3"/>
          <p:cNvSpPr>
            <a:spLocks noGrp="1"/>
          </p:cNvSpPr>
          <p:nvPr>
            <p:ph type="sldNum" sz="quarter" idx="12"/>
          </p:nvPr>
        </p:nvSpPr>
        <p:spPr/>
        <p:txBody>
          <a:bodyPr/>
          <a:lstStyle/>
          <a:p>
            <a:fld id="{D04207AB-DC8F-4E13-8DC0-6025F5BF10CE}" type="slidenum">
              <a:rPr lang="en-US" smtClean="0"/>
              <a:pPr/>
              <a:t>8</a:t>
            </a:fld>
            <a:endParaRPr lang="en-US"/>
          </a:p>
        </p:txBody>
      </p:sp>
    </p:spTree>
    <p:extLst>
      <p:ext uri="{BB962C8B-B14F-4D97-AF65-F5344CB8AC3E}">
        <p14:creationId xmlns:p14="http://schemas.microsoft.com/office/powerpoint/2010/main" val="69293038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HITECH Style Guide Palette">
      <a:dk1>
        <a:sysClr val="windowText" lastClr="000000"/>
      </a:dk1>
      <a:lt1>
        <a:sysClr val="window" lastClr="FFFFFF"/>
      </a:lt1>
      <a:dk2>
        <a:srgbClr val="000000"/>
      </a:dk2>
      <a:lt2>
        <a:srgbClr val="FFFFFF"/>
      </a:lt2>
      <a:accent1>
        <a:srgbClr val="FFC425"/>
      </a:accent1>
      <a:accent2>
        <a:srgbClr val="056DB1"/>
      </a:accent2>
      <a:accent3>
        <a:srgbClr val="ED1C24"/>
      </a:accent3>
      <a:accent4>
        <a:srgbClr val="FFC425"/>
      </a:accent4>
      <a:accent5>
        <a:srgbClr val="056DB1"/>
      </a:accent5>
      <a:accent6>
        <a:srgbClr val="ED1C24"/>
      </a:accent6>
      <a:hlink>
        <a:srgbClr val="0000FF"/>
      </a:hlink>
      <a:folHlink>
        <a:srgbClr val="ED1C2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D349FF64C5F1D440916443998F34C5D0" ma:contentTypeVersion="0" ma:contentTypeDescription="Create a new document." ma:contentTypeScope="" ma:versionID="1f4b4c08cbf0a40932c00c9846aa9cca">
  <xsd:schema xmlns:xsd="http://www.w3.org/2001/XMLSchema" xmlns:p="http://schemas.microsoft.com/office/2006/metadata/properties" targetNamespace="http://schemas.microsoft.com/office/2006/metadata/properties" ma:root="true" ma:fieldsID="46ce51841bcaebe75ae25adb2fb3cbe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2B14410A-668F-4D05-8ECB-028573CD6CAF}">
  <ds:schemaRefs>
    <ds:schemaRef ds:uri="http://schemas.microsoft.com/office/2006/documentManagement/types"/>
    <ds:schemaRef ds:uri="http://purl.org/dc/dcmitype/"/>
    <ds:schemaRef ds:uri="http://purl.org/dc/elements/1.1/"/>
    <ds:schemaRef ds:uri="http://schemas.microsoft.com/office/2006/metadata/properties"/>
    <ds:schemaRef ds:uri="http://schemas.openxmlformats.org/package/2006/metadata/core-properties"/>
    <ds:schemaRef ds:uri="http://purl.org/dc/terms/"/>
    <ds:schemaRef ds:uri="http://www.w3.org/XML/1998/namespace"/>
  </ds:schemaRefs>
</ds:datastoreItem>
</file>

<file path=customXml/itemProps2.xml><?xml version="1.0" encoding="utf-8"?>
<ds:datastoreItem xmlns:ds="http://schemas.openxmlformats.org/officeDocument/2006/customXml" ds:itemID="{7D4FA7F3-7131-40DC-9658-8CCC780EB7FC}">
  <ds:schemaRefs>
    <ds:schemaRef ds:uri="http://schemas.microsoft.com/sharepoint/v3/contenttype/forms"/>
  </ds:schemaRefs>
</ds:datastoreItem>
</file>

<file path=customXml/itemProps3.xml><?xml version="1.0" encoding="utf-8"?>
<ds:datastoreItem xmlns:ds="http://schemas.openxmlformats.org/officeDocument/2006/customXml" ds:itemID="{9269367C-FAEB-4EA2-8EE8-736117EB7C3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otalTime>959</TotalTime>
  <Words>3190</Words>
  <Application>Microsoft Office PowerPoint</Application>
  <PresentationFormat>On-screen Show (4:3)</PresentationFormat>
  <Paragraphs>467</Paragraphs>
  <Slides>44</Slides>
  <Notes>44</Notes>
  <HiddenSlides>0</HiddenSlides>
  <MMClips>0</MMClips>
  <ScaleCrop>false</ScaleCrop>
  <HeadingPairs>
    <vt:vector size="4" baseType="variant">
      <vt:variant>
        <vt:lpstr>Theme</vt:lpstr>
      </vt:variant>
      <vt:variant>
        <vt:i4>1</vt:i4>
      </vt:variant>
      <vt:variant>
        <vt:lpstr>Slide Titles</vt:lpstr>
      </vt:variant>
      <vt:variant>
        <vt:i4>44</vt:i4>
      </vt:variant>
    </vt:vector>
  </HeadingPairs>
  <TitlesOfParts>
    <vt:vector size="45" baseType="lpstr">
      <vt:lpstr>Office Theme</vt:lpstr>
      <vt:lpstr>Weekly Webinar Series Overcoming Meaningful Use Barriers: Solutions from the Field</vt:lpstr>
      <vt:lpstr>Webinar Environment</vt:lpstr>
      <vt:lpstr>Introductions </vt:lpstr>
      <vt:lpstr>Today’s Agenda</vt:lpstr>
      <vt:lpstr>Session Objectives</vt:lpstr>
      <vt:lpstr>LaVerne’s Experience</vt:lpstr>
      <vt:lpstr>Sandy’s Experience </vt:lpstr>
      <vt:lpstr>Cherry Blossom Time</vt:lpstr>
      <vt:lpstr>Section 3001: The National Coordinator Shall Develop infrastructure that… </vt:lpstr>
      <vt:lpstr>Section 3001… Continued </vt:lpstr>
      <vt:lpstr>OCMO Vision and Mission</vt:lpstr>
      <vt:lpstr>OCMO Areas of Focus</vt:lpstr>
      <vt:lpstr>OCMO Leadership Strategies</vt:lpstr>
      <vt:lpstr>Institute of Medicine (IOM) Health IT &amp; Patient Safety</vt:lpstr>
      <vt:lpstr>Health Information Technology Patient Safety Action &amp; Surveillance Plan </vt:lpstr>
      <vt:lpstr>Objectives</vt:lpstr>
      <vt:lpstr>Health IT Patient Safety Goal</vt:lpstr>
      <vt:lpstr>How????????????????</vt:lpstr>
      <vt:lpstr>Learning</vt:lpstr>
      <vt:lpstr>Learning</vt:lpstr>
      <vt:lpstr>Improving</vt:lpstr>
      <vt:lpstr>Leading</vt:lpstr>
      <vt:lpstr>Health IT Patient Safety Center: Core Functions</vt:lpstr>
      <vt:lpstr>Patient Safety Event Reporting</vt:lpstr>
      <vt:lpstr>Physicians and Patient Safety </vt:lpstr>
      <vt:lpstr>Claudius Galen (129 – 217)</vt:lpstr>
      <vt:lpstr> Hippocrates of Kos  (ca. 460 BC – ca. 370 BC)  </vt:lpstr>
      <vt:lpstr>Patient Safety  Clinical Priority Areas</vt:lpstr>
      <vt:lpstr>Safer Guides</vt:lpstr>
      <vt:lpstr>Safer Guides Foundational Areas</vt:lpstr>
      <vt:lpstr>Reason Model </vt:lpstr>
      <vt:lpstr>Safe Systems</vt:lpstr>
      <vt:lpstr>Patient Safety and  Quality Improvement  Act of 2005</vt:lpstr>
      <vt:lpstr>Patient Safety Organizations (PSO)</vt:lpstr>
      <vt:lpstr>Patient Safety Organization Locations</vt:lpstr>
      <vt:lpstr>ONC &amp; The Joint Commission (TJC) Partnership</vt:lpstr>
      <vt:lpstr>HITECH Act</vt:lpstr>
      <vt:lpstr>Meaningful Use of EHRs </vt:lpstr>
      <vt:lpstr>Patient Safety and Competing Priorities </vt:lpstr>
      <vt:lpstr>Additional Resources</vt:lpstr>
      <vt:lpstr>Additional Resources</vt:lpstr>
      <vt:lpstr>Contact Information </vt:lpstr>
      <vt:lpstr>Questions?</vt:lpstr>
      <vt:lpstr>Wrap-Up</vt:lpstr>
    </vt:vector>
  </TitlesOfParts>
  <Company>ENTER COMPANY HERE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ENTER TITLE HERE</dc:title>
  <dc:subject>ENTER SUBJECT HERE</dc:subject>
  <dc:creator>Stefanou, Elaine [USA]</dc:creator>
  <cp:keywords>ENTER KEYWORDS HERE</cp:keywords>
  <cp:lastModifiedBy>Gillison, Constance [USA]</cp:lastModifiedBy>
  <cp:revision>136</cp:revision>
  <cp:lastPrinted>2013-11-01T13:51:04Z</cp:lastPrinted>
  <dcterms:created xsi:type="dcterms:W3CDTF">2011-05-28T15:12:41Z</dcterms:created>
  <dcterms:modified xsi:type="dcterms:W3CDTF">2013-11-12T15:57:11Z</dcterms:modified>
  <cp:category>ENTER CATEGORY HERE</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0x010100D349FF64C5F1D440916443998F34C5D0</vt:lpwstr>
  </property>
</Properties>
</file>