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261" r:id="rId4"/>
    <p:sldId id="262" r:id="rId5"/>
    <p:sldId id="263" r:id="rId6"/>
    <p:sldId id="264" r:id="rId7"/>
    <p:sldId id="265" r:id="rId8"/>
    <p:sldId id="266" r:id="rId9"/>
    <p:sldId id="267" r:id="rId10"/>
    <p:sldId id="269"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7"/>
    <a:srgbClr val="0870B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4" autoAdjust="0"/>
    <p:restoredTop sz="86387" autoAdjust="0"/>
  </p:normalViewPr>
  <p:slideViewPr>
    <p:cSldViewPr>
      <p:cViewPr>
        <p:scale>
          <a:sx n="66" d="100"/>
          <a:sy n="66" d="100"/>
        </p:scale>
        <p:origin x="-564" y="546"/>
      </p:cViewPr>
      <p:guideLst>
        <p:guide orient="horz" pos="2160"/>
        <p:guide pos="2880"/>
      </p:guideLst>
    </p:cSldViewPr>
  </p:slideViewPr>
  <p:outlineViewPr>
    <p:cViewPr>
      <p:scale>
        <a:sx n="33" d="100"/>
        <a:sy n="33" d="100"/>
      </p:scale>
      <p:origin x="0" y="37110"/>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27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A514475-5A72-6541-8280-E1C30EA3E245}" type="datetimeFigureOut">
              <a:rPr lang="en-US" smtClean="0"/>
              <a:t>10/21/2011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7AEDD8F-FD92-1C4B-A931-B5160707884E}" type="slidenum">
              <a:rPr lang="en-US" smtClean="0"/>
              <a:t>‹#›</a:t>
            </a:fld>
            <a:endParaRPr lang="en-US"/>
          </a:p>
        </p:txBody>
      </p:sp>
    </p:spTree>
    <p:extLst>
      <p:ext uri="{BB962C8B-B14F-4D97-AF65-F5344CB8AC3E}">
        <p14:creationId xmlns:p14="http://schemas.microsoft.com/office/powerpoint/2010/main" val="3439343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2DE40C-5240-4800-8067-58B109854379}" type="datetimeFigureOut">
              <a:rPr lang="en-US" smtClean="0"/>
              <a:pPr/>
              <a:t>10/21/2011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B7EFFD-C8E6-4B8A-AD7C-AA077F2C4F95}" type="slidenum">
              <a:rPr lang="en-US" smtClean="0"/>
              <a:pPr/>
              <a:t>‹#›</a:t>
            </a:fld>
            <a:endParaRPr lang="en-US"/>
          </a:p>
        </p:txBody>
      </p:sp>
    </p:spTree>
    <p:extLst>
      <p:ext uri="{BB962C8B-B14F-4D97-AF65-F5344CB8AC3E}">
        <p14:creationId xmlns:p14="http://schemas.microsoft.com/office/powerpoint/2010/main" val="31065695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0</a:t>
            </a:fld>
            <a:endParaRPr lang="en-US"/>
          </a:p>
        </p:txBody>
      </p:sp>
    </p:spTree>
    <p:extLst>
      <p:ext uri="{BB962C8B-B14F-4D97-AF65-F5344CB8AC3E}">
        <p14:creationId xmlns:p14="http://schemas.microsoft.com/office/powerpoint/2010/main" val="135839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9</a:t>
            </a:fld>
            <a:endParaRPr lang="en-US"/>
          </a:p>
        </p:txBody>
      </p:sp>
    </p:spTree>
    <p:extLst>
      <p:ext uri="{BB962C8B-B14F-4D97-AF65-F5344CB8AC3E}">
        <p14:creationId xmlns:p14="http://schemas.microsoft.com/office/powerpoint/2010/main" val="347431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10</a:t>
            </a:fld>
            <a:endParaRPr lang="en-US"/>
          </a:p>
        </p:txBody>
      </p:sp>
    </p:spTree>
    <p:extLst>
      <p:ext uri="{BB962C8B-B14F-4D97-AF65-F5344CB8AC3E}">
        <p14:creationId xmlns:p14="http://schemas.microsoft.com/office/powerpoint/2010/main" val="120810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11</a:t>
            </a:fld>
            <a:endParaRPr lang="en-US"/>
          </a:p>
        </p:txBody>
      </p:sp>
    </p:spTree>
    <p:extLst>
      <p:ext uri="{BB962C8B-B14F-4D97-AF65-F5344CB8AC3E}">
        <p14:creationId xmlns:p14="http://schemas.microsoft.com/office/powerpoint/2010/main" val="382993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12</a:t>
            </a:fld>
            <a:endParaRPr lang="en-US"/>
          </a:p>
        </p:txBody>
      </p:sp>
    </p:spTree>
    <p:extLst>
      <p:ext uri="{BB962C8B-B14F-4D97-AF65-F5344CB8AC3E}">
        <p14:creationId xmlns:p14="http://schemas.microsoft.com/office/powerpoint/2010/main" val="334545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13</a:t>
            </a:fld>
            <a:endParaRPr lang="en-US"/>
          </a:p>
        </p:txBody>
      </p:sp>
    </p:spTree>
    <p:extLst>
      <p:ext uri="{BB962C8B-B14F-4D97-AF65-F5344CB8AC3E}">
        <p14:creationId xmlns:p14="http://schemas.microsoft.com/office/powerpoint/2010/main" val="364337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14</a:t>
            </a:fld>
            <a:endParaRPr lang="en-US"/>
          </a:p>
        </p:txBody>
      </p:sp>
    </p:spTree>
    <p:extLst>
      <p:ext uri="{BB962C8B-B14F-4D97-AF65-F5344CB8AC3E}">
        <p14:creationId xmlns:p14="http://schemas.microsoft.com/office/powerpoint/2010/main" val="161400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15</a:t>
            </a:fld>
            <a:endParaRPr lang="en-US"/>
          </a:p>
        </p:txBody>
      </p:sp>
    </p:spTree>
    <p:extLst>
      <p:ext uri="{BB962C8B-B14F-4D97-AF65-F5344CB8AC3E}">
        <p14:creationId xmlns:p14="http://schemas.microsoft.com/office/powerpoint/2010/main" val="3505620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16</a:t>
            </a:fld>
            <a:endParaRPr lang="en-US"/>
          </a:p>
        </p:txBody>
      </p:sp>
    </p:spTree>
    <p:extLst>
      <p:ext uri="{BB962C8B-B14F-4D97-AF65-F5344CB8AC3E}">
        <p14:creationId xmlns:p14="http://schemas.microsoft.com/office/powerpoint/2010/main" val="202362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17</a:t>
            </a:fld>
            <a:endParaRPr lang="en-US"/>
          </a:p>
        </p:txBody>
      </p:sp>
    </p:spTree>
    <p:extLst>
      <p:ext uri="{BB962C8B-B14F-4D97-AF65-F5344CB8AC3E}">
        <p14:creationId xmlns:p14="http://schemas.microsoft.com/office/powerpoint/2010/main" val="97074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18</a:t>
            </a:fld>
            <a:endParaRPr lang="en-US"/>
          </a:p>
        </p:txBody>
      </p:sp>
    </p:spTree>
    <p:extLst>
      <p:ext uri="{BB962C8B-B14F-4D97-AF65-F5344CB8AC3E}">
        <p14:creationId xmlns:p14="http://schemas.microsoft.com/office/powerpoint/2010/main" val="374306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a:t>
            </a:fld>
            <a:endParaRPr lang="en-US"/>
          </a:p>
        </p:txBody>
      </p:sp>
    </p:spTree>
    <p:extLst>
      <p:ext uri="{BB962C8B-B14F-4D97-AF65-F5344CB8AC3E}">
        <p14:creationId xmlns:p14="http://schemas.microsoft.com/office/powerpoint/2010/main" val="95491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19</a:t>
            </a:fld>
            <a:endParaRPr lang="en-US"/>
          </a:p>
        </p:txBody>
      </p:sp>
    </p:spTree>
    <p:extLst>
      <p:ext uri="{BB962C8B-B14F-4D97-AF65-F5344CB8AC3E}">
        <p14:creationId xmlns:p14="http://schemas.microsoft.com/office/powerpoint/2010/main" val="1657238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20</a:t>
            </a:fld>
            <a:endParaRPr lang="en-US"/>
          </a:p>
        </p:txBody>
      </p:sp>
    </p:spTree>
    <p:extLst>
      <p:ext uri="{BB962C8B-B14F-4D97-AF65-F5344CB8AC3E}">
        <p14:creationId xmlns:p14="http://schemas.microsoft.com/office/powerpoint/2010/main" val="304566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21</a:t>
            </a:fld>
            <a:endParaRPr lang="en-US"/>
          </a:p>
        </p:txBody>
      </p:sp>
    </p:spTree>
    <p:extLst>
      <p:ext uri="{BB962C8B-B14F-4D97-AF65-F5344CB8AC3E}">
        <p14:creationId xmlns:p14="http://schemas.microsoft.com/office/powerpoint/2010/main" val="231518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22</a:t>
            </a:fld>
            <a:endParaRPr lang="en-US"/>
          </a:p>
        </p:txBody>
      </p:sp>
    </p:spTree>
    <p:extLst>
      <p:ext uri="{BB962C8B-B14F-4D97-AF65-F5344CB8AC3E}">
        <p14:creationId xmlns:p14="http://schemas.microsoft.com/office/powerpoint/2010/main" val="209946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23</a:t>
            </a:fld>
            <a:endParaRPr lang="en-US"/>
          </a:p>
        </p:txBody>
      </p:sp>
    </p:spTree>
    <p:extLst>
      <p:ext uri="{BB962C8B-B14F-4D97-AF65-F5344CB8AC3E}">
        <p14:creationId xmlns:p14="http://schemas.microsoft.com/office/powerpoint/2010/main" val="2772488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24</a:t>
            </a:fld>
            <a:endParaRPr lang="en-US"/>
          </a:p>
        </p:txBody>
      </p:sp>
    </p:spTree>
    <p:extLst>
      <p:ext uri="{BB962C8B-B14F-4D97-AF65-F5344CB8AC3E}">
        <p14:creationId xmlns:p14="http://schemas.microsoft.com/office/powerpoint/2010/main" val="295692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25</a:t>
            </a:fld>
            <a:endParaRPr lang="en-US"/>
          </a:p>
        </p:txBody>
      </p:sp>
    </p:spTree>
    <p:extLst>
      <p:ext uri="{BB962C8B-B14F-4D97-AF65-F5344CB8AC3E}">
        <p14:creationId xmlns:p14="http://schemas.microsoft.com/office/powerpoint/2010/main" val="391256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26</a:t>
            </a:fld>
            <a:endParaRPr lang="en-US"/>
          </a:p>
        </p:txBody>
      </p:sp>
    </p:spTree>
    <p:extLst>
      <p:ext uri="{BB962C8B-B14F-4D97-AF65-F5344CB8AC3E}">
        <p14:creationId xmlns:p14="http://schemas.microsoft.com/office/powerpoint/2010/main" val="1859074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27</a:t>
            </a:fld>
            <a:endParaRPr lang="en-US"/>
          </a:p>
        </p:txBody>
      </p:sp>
    </p:spTree>
    <p:extLst>
      <p:ext uri="{BB962C8B-B14F-4D97-AF65-F5344CB8AC3E}">
        <p14:creationId xmlns:p14="http://schemas.microsoft.com/office/powerpoint/2010/main" val="2473106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28</a:t>
            </a:fld>
            <a:endParaRPr lang="en-US"/>
          </a:p>
        </p:txBody>
      </p:sp>
    </p:spTree>
    <p:extLst>
      <p:ext uri="{BB962C8B-B14F-4D97-AF65-F5344CB8AC3E}">
        <p14:creationId xmlns:p14="http://schemas.microsoft.com/office/powerpoint/2010/main" val="283123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a:t>
            </a:fld>
            <a:endParaRPr lang="en-US"/>
          </a:p>
        </p:txBody>
      </p:sp>
    </p:spTree>
    <p:extLst>
      <p:ext uri="{BB962C8B-B14F-4D97-AF65-F5344CB8AC3E}">
        <p14:creationId xmlns:p14="http://schemas.microsoft.com/office/powerpoint/2010/main" val="900117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29</a:t>
            </a:fld>
            <a:endParaRPr lang="en-US"/>
          </a:p>
        </p:txBody>
      </p:sp>
    </p:spTree>
    <p:extLst>
      <p:ext uri="{BB962C8B-B14F-4D97-AF65-F5344CB8AC3E}">
        <p14:creationId xmlns:p14="http://schemas.microsoft.com/office/powerpoint/2010/main" val="4292760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30</a:t>
            </a:fld>
            <a:endParaRPr lang="en-US"/>
          </a:p>
        </p:txBody>
      </p:sp>
    </p:spTree>
    <p:extLst>
      <p:ext uri="{BB962C8B-B14F-4D97-AF65-F5344CB8AC3E}">
        <p14:creationId xmlns:p14="http://schemas.microsoft.com/office/powerpoint/2010/main" val="123867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3</a:t>
            </a:fld>
            <a:endParaRPr lang="en-US"/>
          </a:p>
        </p:txBody>
      </p:sp>
    </p:spTree>
    <p:extLst>
      <p:ext uri="{BB962C8B-B14F-4D97-AF65-F5344CB8AC3E}">
        <p14:creationId xmlns:p14="http://schemas.microsoft.com/office/powerpoint/2010/main" val="265327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4</a:t>
            </a:fld>
            <a:endParaRPr lang="en-US"/>
          </a:p>
        </p:txBody>
      </p:sp>
    </p:spTree>
    <p:extLst>
      <p:ext uri="{BB962C8B-B14F-4D97-AF65-F5344CB8AC3E}">
        <p14:creationId xmlns:p14="http://schemas.microsoft.com/office/powerpoint/2010/main" val="122478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5</a:t>
            </a:fld>
            <a:endParaRPr lang="en-US"/>
          </a:p>
        </p:txBody>
      </p:sp>
    </p:spTree>
    <p:extLst>
      <p:ext uri="{BB962C8B-B14F-4D97-AF65-F5344CB8AC3E}">
        <p14:creationId xmlns:p14="http://schemas.microsoft.com/office/powerpoint/2010/main" val="272763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B7EFFD-C8E6-4B8A-AD7C-AA077F2C4F95}" type="slidenum">
              <a:rPr lang="en-US" smtClean="0"/>
              <a:pPr/>
              <a:t>6</a:t>
            </a:fld>
            <a:endParaRPr lang="en-US"/>
          </a:p>
        </p:txBody>
      </p:sp>
    </p:spTree>
    <p:extLst>
      <p:ext uri="{BB962C8B-B14F-4D97-AF65-F5344CB8AC3E}">
        <p14:creationId xmlns:p14="http://schemas.microsoft.com/office/powerpoint/2010/main" val="232816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7</a:t>
            </a:fld>
            <a:endParaRPr lang="en-US"/>
          </a:p>
        </p:txBody>
      </p:sp>
    </p:spTree>
    <p:extLst>
      <p:ext uri="{BB962C8B-B14F-4D97-AF65-F5344CB8AC3E}">
        <p14:creationId xmlns:p14="http://schemas.microsoft.com/office/powerpoint/2010/main" val="168899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7EFFD-C8E6-4B8A-AD7C-AA077F2C4F95}" type="slidenum">
              <a:rPr lang="en-US" smtClean="0"/>
              <a:pPr/>
              <a:t>8</a:t>
            </a:fld>
            <a:endParaRPr lang="en-US"/>
          </a:p>
        </p:txBody>
      </p:sp>
    </p:spTree>
    <p:extLst>
      <p:ext uri="{BB962C8B-B14F-4D97-AF65-F5344CB8AC3E}">
        <p14:creationId xmlns:p14="http://schemas.microsoft.com/office/powerpoint/2010/main" val="3604682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7772400" cy="762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81000" y="3048000"/>
            <a:ext cx="7086600" cy="533400"/>
          </a:xfrm>
        </p:spPr>
        <p:txBody>
          <a:bodyPr>
            <a:normAutofit/>
          </a:bodyPr>
          <a:lstStyle>
            <a:lvl1pPr marL="0" indent="0" algn="l">
              <a:buNone/>
              <a:defRPr sz="2600">
                <a:solidFill>
                  <a:schemeClr val="tx1">
                    <a:lumMod val="50000"/>
                    <a:lumOff val="50000"/>
                  </a:schemeClr>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pic>
        <p:nvPicPr>
          <p:cNvPr id="6" name="Picture 5" descr="HEAL1002_NLC_H_Logo+URL+Tag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4343400"/>
            <a:ext cx="4613376" cy="833242"/>
          </a:xfrm>
          <a:prstGeom prst="rect">
            <a:avLst/>
          </a:prstGeom>
        </p:spPr>
      </p:pic>
    </p:spTree>
    <p:extLst>
      <p:ext uri="{BB962C8B-B14F-4D97-AF65-F5344CB8AC3E}">
        <p14:creationId xmlns:p14="http://schemas.microsoft.com/office/powerpoint/2010/main" val="2601611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1" name="Group 20"/>
          <p:cNvGrpSpPr/>
          <p:nvPr userDrawn="1"/>
        </p:nvGrpSpPr>
        <p:grpSpPr>
          <a:xfrm>
            <a:off x="6172200" y="6019800"/>
            <a:ext cx="2222074" cy="457200"/>
            <a:chOff x="533400" y="6019800"/>
            <a:chExt cx="2222074" cy="457200"/>
          </a:xfrm>
        </p:grpSpPr>
        <p:pic>
          <p:nvPicPr>
            <p:cNvPr id="17" name="Picture 16"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20" name="TextBox 19"/>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rgbClr val="0870B3"/>
                  </a:solidFill>
                  <a:latin typeface="Arial"/>
                  <a:cs typeface="Arial"/>
                </a:rPr>
                <a:t>www.HealthIT.gov</a:t>
              </a:r>
            </a:p>
            <a:p>
              <a:endParaRPr lang="en-US" dirty="0"/>
            </a:p>
          </p:txBody>
        </p:sp>
      </p:grpSp>
      <p:sp>
        <p:nvSpPr>
          <p:cNvPr id="10"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316124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3938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1000" y="2438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1" name="Group 10"/>
          <p:cNvGrpSpPr/>
          <p:nvPr userDrawn="1"/>
        </p:nvGrpSpPr>
        <p:grpSpPr>
          <a:xfrm>
            <a:off x="6172200" y="6019800"/>
            <a:ext cx="2222074" cy="457200"/>
            <a:chOff x="533400" y="6019800"/>
            <a:chExt cx="2222074" cy="457200"/>
          </a:xfrm>
        </p:grpSpPr>
        <p:pic>
          <p:nvPicPr>
            <p:cNvPr id="12" name="Picture 11"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3" name="TextBox 12"/>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5"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2636882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6172200" y="6019800"/>
            <a:ext cx="2222074" cy="457200"/>
            <a:chOff x="533400" y="6019800"/>
            <a:chExt cx="2222074" cy="457200"/>
          </a:xfrm>
        </p:grpSpPr>
        <p:pic>
          <p:nvPicPr>
            <p:cNvPr id="11" name="Picture 10"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2" name="TextBox 11"/>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3"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89997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77200" cy="990600"/>
          </a:xfrm>
        </p:spPr>
        <p:txBody>
          <a:bodyPr>
            <a:normAutofit/>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5712"/>
            <a:ext cx="4040188" cy="2655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05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5712"/>
            <a:ext cx="4041775" cy="2655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4" name="Group 13"/>
          <p:cNvGrpSpPr/>
          <p:nvPr userDrawn="1"/>
        </p:nvGrpSpPr>
        <p:grpSpPr>
          <a:xfrm>
            <a:off x="6172200" y="6019800"/>
            <a:ext cx="2222074" cy="457200"/>
            <a:chOff x="533400" y="6019800"/>
            <a:chExt cx="2222074" cy="457200"/>
          </a:xfrm>
        </p:grpSpPr>
        <p:pic>
          <p:nvPicPr>
            <p:cNvPr id="15" name="Picture 14"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6" name="TextBox 15"/>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8"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53492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11" name="Group 10"/>
          <p:cNvGrpSpPr/>
          <p:nvPr userDrawn="1"/>
        </p:nvGrpSpPr>
        <p:grpSpPr>
          <a:xfrm>
            <a:off x="6172200" y="6019800"/>
            <a:ext cx="2222074" cy="457200"/>
            <a:chOff x="533400" y="6019800"/>
            <a:chExt cx="2222074" cy="457200"/>
          </a:xfrm>
        </p:grpSpPr>
        <p:pic>
          <p:nvPicPr>
            <p:cNvPr id="12" name="Picture 11"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3" name="TextBox 12"/>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4"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72825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userDrawn="1"/>
        </p:nvGrpSpPr>
        <p:grpSpPr>
          <a:xfrm>
            <a:off x="6172200" y="6019800"/>
            <a:ext cx="2222074" cy="457200"/>
            <a:chOff x="533400" y="6019800"/>
            <a:chExt cx="2222074" cy="457200"/>
          </a:xfrm>
        </p:grpSpPr>
        <p:pic>
          <p:nvPicPr>
            <p:cNvPr id="10" name="Picture 9"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1" name="TextBox 10"/>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3"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86195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2743200" cy="685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352800" y="273050"/>
            <a:ext cx="5334000" cy="5670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2743200"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3" name="Group 12"/>
          <p:cNvGrpSpPr/>
          <p:nvPr userDrawn="1"/>
        </p:nvGrpSpPr>
        <p:grpSpPr>
          <a:xfrm>
            <a:off x="6172200" y="6019800"/>
            <a:ext cx="2222074" cy="457200"/>
            <a:chOff x="533400" y="6019800"/>
            <a:chExt cx="2222074" cy="457200"/>
          </a:xfrm>
        </p:grpSpPr>
        <p:pic>
          <p:nvPicPr>
            <p:cNvPr id="14" name="Picture 13"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5" name="TextBox 14"/>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6"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5116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19800" y="762000"/>
            <a:ext cx="2514600" cy="8382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7200" y="76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19800" y="1676400"/>
            <a:ext cx="2590800"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3" name="Group 12"/>
          <p:cNvGrpSpPr/>
          <p:nvPr userDrawn="1"/>
        </p:nvGrpSpPr>
        <p:grpSpPr>
          <a:xfrm>
            <a:off x="6172200" y="6019800"/>
            <a:ext cx="2222074" cy="457200"/>
            <a:chOff x="533400" y="6019800"/>
            <a:chExt cx="2222074" cy="457200"/>
          </a:xfrm>
        </p:grpSpPr>
        <p:pic>
          <p:nvPicPr>
            <p:cNvPr id="14" name="Picture 13" descr="HEAL1002_NLC_H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019800"/>
              <a:ext cx="2222074" cy="318044"/>
            </a:xfrm>
            <a:prstGeom prst="rect">
              <a:avLst/>
            </a:prstGeom>
          </p:spPr>
        </p:pic>
        <p:sp>
          <p:nvSpPr>
            <p:cNvPr id="15" name="TextBox 14"/>
            <p:cNvSpPr txBox="1"/>
            <p:nvPr userDrawn="1"/>
          </p:nvSpPr>
          <p:spPr>
            <a:xfrm>
              <a:off x="533400" y="6324600"/>
              <a:ext cx="1981200" cy="152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solidFill>
                    <a:srgbClr val="0870B3"/>
                  </a:solidFill>
                  <a:latin typeface="Arial"/>
                  <a:cs typeface="Arial"/>
                </a:rPr>
                <a:t>www.HealthIT.gov</a:t>
              </a:r>
              <a:endParaRPr lang="en-US" sz="800" b="1" dirty="0" smtClean="0">
                <a:solidFill>
                  <a:srgbClr val="0870B3"/>
                </a:solidFill>
                <a:latin typeface="Arial"/>
                <a:cs typeface="Arial"/>
              </a:endParaRPr>
            </a:p>
            <a:p>
              <a:endParaRPr lang="en-US" dirty="0"/>
            </a:p>
          </p:txBody>
        </p:sp>
      </p:grpSp>
      <p:sp>
        <p:nvSpPr>
          <p:cNvPr id="17" name="Slide Number Placeholder 6"/>
          <p:cNvSpPr>
            <a:spLocks noGrp="1"/>
          </p:cNvSpPr>
          <p:nvPr>
            <p:ph type="sldNum" sz="quarter" idx="12"/>
          </p:nvPr>
        </p:nvSpPr>
        <p:spPr>
          <a:xfrm>
            <a:off x="8686800" y="6356350"/>
            <a:ext cx="304800" cy="365125"/>
          </a:xfrm>
          <a:prstGeom prst="rect">
            <a:avLst/>
          </a:prstGeom>
        </p:spPr>
        <p:txBody>
          <a:bodyPr/>
          <a:lstStyle>
            <a:lvl1pPr>
              <a:defRPr sz="800" b="1" i="0">
                <a:solidFill>
                  <a:srgbClr val="FFFFFF"/>
                </a:solidFill>
                <a:latin typeface=""/>
              </a:defRPr>
            </a:lvl1pPr>
          </a:lstStyle>
          <a:p>
            <a:fld id="{D04207AB-DC8F-4E13-8DC0-6025F5BF10CE}" type="slidenum">
              <a:rPr lang="en-US" smtClean="0"/>
              <a:pPr/>
              <a:t>‹#›</a:t>
            </a:fld>
            <a:endParaRPr lang="en-US" dirty="0"/>
          </a:p>
        </p:txBody>
      </p:sp>
    </p:spTree>
    <p:extLst>
      <p:ext uri="{BB962C8B-B14F-4D97-AF65-F5344CB8AC3E}">
        <p14:creationId xmlns:p14="http://schemas.microsoft.com/office/powerpoint/2010/main" val="190512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lc_bkgd2.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3391" cy="3992614"/>
          </a:xfrm>
          <a:prstGeom prst="rect">
            <a:avLst/>
          </a:prstGeom>
        </p:spPr>
      </p:pic>
      <p:pic>
        <p:nvPicPr>
          <p:cNvPr id="7" name="Picture 6" descr="PPT_TemplateB.jpg"/>
          <p:cNvPicPr>
            <a:picLocks noChangeAspect="1"/>
          </p:cNvPicPr>
          <p:nvPr userDrawn="1"/>
        </p:nvPicPr>
        <p:blipFill>
          <a:blip r:embed="rId12"/>
          <a:srcRect l="21944" t="60099" r="13750" b="14634"/>
          <a:stretch>
            <a:fillRect/>
          </a:stretch>
        </p:blipFill>
        <p:spPr>
          <a:xfrm>
            <a:off x="0" y="4978400"/>
            <a:ext cx="9144000" cy="1879600"/>
          </a:xfrm>
          <a:prstGeom prst="rect">
            <a:avLst/>
          </a:prstGeom>
        </p:spPr>
      </p:pic>
      <p:sp>
        <p:nvSpPr>
          <p:cNvPr id="2" name="Title Placeholder 1"/>
          <p:cNvSpPr>
            <a:spLocks noGrp="1"/>
          </p:cNvSpPr>
          <p:nvPr>
            <p:ph type="title"/>
          </p:nvPr>
        </p:nvSpPr>
        <p:spPr>
          <a:xfrm>
            <a:off x="457200" y="381000"/>
            <a:ext cx="8229600" cy="1020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txBox="1">
            <a:spLocks/>
          </p:cNvSpPr>
          <p:nvPr userDrawn="1"/>
        </p:nvSpPr>
        <p:spPr>
          <a:xfrm>
            <a:off x="152400" y="6248400"/>
            <a:ext cx="1295400" cy="457200"/>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00" dirty="0" smtClean="0"/>
          </a:p>
          <a:p>
            <a:r>
              <a:rPr lang="en-US" sz="700" dirty="0" smtClean="0"/>
              <a:t>10/21/11</a:t>
            </a:r>
            <a:r>
              <a:rPr lang="en-US" sz="700" baseline="0" dirty="0" smtClean="0"/>
              <a:t> •   </a:t>
            </a:r>
            <a:r>
              <a:rPr lang="en-US" sz="700" dirty="0" smtClean="0"/>
              <a:t>V</a:t>
            </a:r>
            <a:r>
              <a:rPr lang="en-US" sz="700" baseline="0" dirty="0" smtClean="0"/>
              <a:t>ersion 1</a:t>
            </a:r>
            <a:r>
              <a:rPr lang="en-US" sz="700" dirty="0" smtClean="0"/>
              <a:t>.0</a:t>
            </a:r>
            <a:endParaRPr lang="en-US" sz="700" dirty="0"/>
          </a:p>
        </p:txBody>
      </p:sp>
    </p:spTree>
    <p:extLst>
      <p:ext uri="{BB962C8B-B14F-4D97-AF65-F5344CB8AC3E}">
        <p14:creationId xmlns:p14="http://schemas.microsoft.com/office/powerpoint/2010/main" val="196627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p:txStyles>
    <p:titleStyle>
      <a:lvl1pPr algn="l" defTabSz="914400" rtl="0" eaLnBrk="1" latinLnBrk="0" hangingPunct="1">
        <a:spcBef>
          <a:spcPct val="0"/>
        </a:spcBef>
        <a:buNone/>
        <a:defRPr sz="3600" b="1" i="0" kern="1200" baseline="0">
          <a:solidFill>
            <a:srgbClr val="005CA7"/>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lumMod val="75000"/>
              <a:lumOff val="25000"/>
            </a:schemeClr>
          </a:solidFill>
          <a:latin typeface=""/>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75000"/>
              <a:lumOff val="25000"/>
            </a:schemeClr>
          </a:solidFill>
          <a:latin typeface=""/>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75000"/>
              <a:lumOff val="25000"/>
            </a:schemeClr>
          </a:solidFill>
          <a:latin typeface=""/>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lumMod val="75000"/>
              <a:lumOff val="25000"/>
            </a:schemeClr>
          </a:solidFill>
          <a:latin typefac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PowerPoint_Presentation3.ppt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Microsoft_PowerPoint_Presentation4.ppt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PowerPoint_Presentation5.ppt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package" Target="../embeddings/Microsoft_PowerPoint_Presentation6.ppt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package" Target="../embeddings/Microsoft_PowerPoint_Presentation7.pptx"/></Relationships>
</file>

<file path=ppt/slides/_rels/slide2.xml.rels><?xml version="1.0" encoding="UTF-8" standalone="yes"?>
<Relationships xmlns="http://schemas.openxmlformats.org/package/2006/relationships"><Relationship Id="rId3" Type="http://schemas.openxmlformats.org/officeDocument/2006/relationships/hyperlink" Target="http://www.healthit.gov/providers-professionals/regional-extension-centers-re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healthit.hhs.gov/portal/server.pt/community/healthit_hhs_gov__rec_program/1495" TargetMode="External"/><Relationship Id="rId5" Type="http://schemas.openxmlformats.org/officeDocument/2006/relationships/hyperlink" Target="http://www.healthit.gov/providers-professionals/state-health-information-exchange" TargetMode="External"/><Relationship Id="rId4" Type="http://schemas.openxmlformats.org/officeDocument/2006/relationships/hyperlink" Target="http://www.healthit.gov/providers-professionals/beacon-community-cente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package" Target="../embeddings/Microsoft_PowerPoint_Presentation8.ppt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package" Target="../embeddings/Microsoft_PowerPoint_Presentation9.ppt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package" Target="../embeddings/Microsoft_PowerPoint_Presentation10.pptx"/></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package" Target="../embeddings/Microsoft_PowerPoint_Presentation11.ppt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package" Target="../embeddings/Microsoft_PowerPoint_Presentation12.ppt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Presentation1.ppt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PowerPoint_Presentation2.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Workflow Redesign Templates</a:t>
            </a:r>
            <a:endParaRPr lang="en-US" dirty="0">
              <a:solidFill>
                <a:srgbClr val="005CA7"/>
              </a:solidFill>
            </a:endParaRPr>
          </a:p>
        </p:txBody>
      </p:sp>
      <p:sp>
        <p:nvSpPr>
          <p:cNvPr id="3" name="Subtitle 2"/>
          <p:cNvSpPr>
            <a:spLocks noGrp="1"/>
          </p:cNvSpPr>
          <p:nvPr>
            <p:ph type="subTitle" idx="1"/>
          </p:nvPr>
        </p:nvSpPr>
        <p:spPr>
          <a:xfrm>
            <a:off x="381000" y="3048000"/>
            <a:ext cx="7086600" cy="1447800"/>
          </a:xfrm>
        </p:spPr>
        <p:txBody>
          <a:bodyPr>
            <a:normAutofit fontScale="55000" lnSpcReduction="20000"/>
          </a:bodyPr>
          <a:lstStyle/>
          <a:p>
            <a:r>
              <a:rPr lang="en-US" sz="2800" dirty="0"/>
              <a:t>Provided By:</a:t>
            </a:r>
          </a:p>
          <a:p>
            <a:r>
              <a:rPr lang="en-US" sz="2800" dirty="0" smtClean="0"/>
              <a:t>The </a:t>
            </a:r>
            <a:r>
              <a:rPr lang="en-US" sz="2800" dirty="0"/>
              <a:t>National Learning Consortium (NLC)</a:t>
            </a:r>
          </a:p>
          <a:p>
            <a:endParaRPr lang="en-US" sz="2800" dirty="0"/>
          </a:p>
          <a:p>
            <a:r>
              <a:rPr lang="en-US" sz="2800" dirty="0"/>
              <a:t>Developed By:</a:t>
            </a:r>
          </a:p>
          <a:p>
            <a:r>
              <a:rPr lang="en-US" sz="2800" dirty="0"/>
              <a:t>Health Information Technology Research Center (HITRC) </a:t>
            </a:r>
          </a:p>
          <a:p>
            <a:r>
              <a:rPr lang="en-US" sz="2800" dirty="0"/>
              <a:t>Practice and Workflow Redesign Community of Practice</a:t>
            </a:r>
          </a:p>
        </p:txBody>
      </p:sp>
    </p:spTree>
    <p:extLst>
      <p:ext uri="{BB962C8B-B14F-4D97-AF65-F5344CB8AC3E}">
        <p14:creationId xmlns:p14="http://schemas.microsoft.com/office/powerpoint/2010/main" val="24705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477962"/>
          </a:xfrm>
        </p:spPr>
        <p:txBody>
          <a:bodyPr>
            <a:normAutofit fontScale="90000"/>
          </a:bodyPr>
          <a:lstStyle/>
          <a:p>
            <a:r>
              <a:rPr lang="en-US" dirty="0"/>
              <a:t>Patient Check-In Process:</a:t>
            </a:r>
            <a:br>
              <a:rPr lang="en-US" dirty="0"/>
            </a:br>
            <a:r>
              <a:rPr lang="en-US" dirty="0"/>
              <a:t>EHR is Fully Integrated/Interfaced with </a:t>
            </a:r>
            <a:br>
              <a:rPr lang="en-US" dirty="0"/>
            </a:br>
            <a:r>
              <a:rPr lang="en-US" dirty="0"/>
              <a:t>Practice Management System (</a:t>
            </a:r>
            <a:r>
              <a:rPr lang="en-US" dirty="0" smtClean="0"/>
              <a:t>PMS)</a:t>
            </a:r>
            <a:br>
              <a:rPr lang="en-US" dirty="0" smtClean="0"/>
            </a:br>
            <a:endParaRPr lang="en-US" dirty="0"/>
          </a:p>
        </p:txBody>
      </p:sp>
      <p:graphicFrame>
        <p:nvGraphicFramePr>
          <p:cNvPr id="5" name="Content Placeholder 4" descr="Description: This template outlines the check-in process for a practice that uses a single system for its check-in process and does not have separate E H R and PMS systems for managing patients.  This template may be more useful when mapping out how the desired patient check-in process after implementing the E H R. &#10;• A patient arrives and signs in at the front desk. Once the patient arrival is marked into the E H R, there is a decision point on whether or not this is a new patient.&#10;• If this is a new patient, patient forms are filled out and a copy of the insurance card scanned. Once the forms are completed, the information is entered into the E H R. &#10;• If this is not a new patient, the patient is selected from the  E H R and there is a decision point on whether or not the patient information needs to be updated.&#10;• If the patient information does need to be updated, updates are recorded into the E H R and the insurance card is scanned if needed (M U Objective: Record Patient Demographics as Structured Data).&#10;• If the patient information does not need to be collected then there is a decision point for whether or not a co-pay needs to be collected. This decision point applies for both new and existing patients.&#10;• If a co-pay needs to be collected, the payment is received, recorded into the E H R, and the patient is marked as ‘ready’ for rooming within the E H R.&#10;• If a co-pay does not need to be collected then the patient is marked as ‘ready’ for rooming within the E H R.&#10;" title="Patient Check-In Process: E H R is Fully Integrated/Interfaced ">
            <a:hlinkClick r:id="" action="ppaction://ole?verb=0"/>
          </p:cNvPr>
          <p:cNvGraphicFramePr>
            <a:graphicFrameLocks noGrp="1" noChangeAspect="1"/>
          </p:cNvGraphicFramePr>
          <p:nvPr>
            <p:ph idx="1"/>
            <p:extLst>
              <p:ext uri="{D42A27DB-BD31-4B8C-83A1-F6EECF244321}">
                <p14:modId xmlns:p14="http://schemas.microsoft.com/office/powerpoint/2010/main" val="590377964"/>
              </p:ext>
            </p:extLst>
          </p:nvPr>
        </p:nvGraphicFramePr>
        <p:xfrm>
          <a:off x="1621646" y="1524000"/>
          <a:ext cx="5845954" cy="4495800"/>
        </p:xfrm>
        <a:graphic>
          <a:graphicData uri="http://schemas.openxmlformats.org/presentationml/2006/ole">
            <mc:AlternateContent xmlns:mc="http://schemas.openxmlformats.org/markup-compatibility/2006">
              <mc:Choice xmlns:v="urn:schemas-microsoft-com:vml" Requires="v">
                <p:oleObj spid="_x0000_s3090"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621646" y="1524000"/>
                        <a:ext cx="5845954" cy="44958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9</a:t>
            </a:fld>
            <a:endParaRPr lang="en-US" dirty="0"/>
          </a:p>
        </p:txBody>
      </p:sp>
    </p:spTree>
    <p:extLst>
      <p:ext uri="{BB962C8B-B14F-4D97-AF65-F5344CB8AC3E}">
        <p14:creationId xmlns:p14="http://schemas.microsoft.com/office/powerpoint/2010/main" val="198885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Office Visit</a:t>
            </a:r>
          </a:p>
        </p:txBody>
      </p:sp>
      <p:sp>
        <p:nvSpPr>
          <p:cNvPr id="3" name="Content Placeholder 2"/>
          <p:cNvSpPr>
            <a:spLocks noGrp="1"/>
          </p:cNvSpPr>
          <p:nvPr>
            <p:ph idx="1"/>
          </p:nvPr>
        </p:nvSpPr>
        <p:spPr>
          <a:xfrm>
            <a:off x="457200" y="1447800"/>
            <a:ext cx="8229600" cy="4572000"/>
          </a:xfrm>
        </p:spPr>
        <p:txBody>
          <a:bodyPr>
            <a:normAutofit/>
          </a:bodyPr>
          <a:lstStyle/>
          <a:p>
            <a:pPr>
              <a:lnSpc>
                <a:spcPct val="80000"/>
              </a:lnSpc>
            </a:pPr>
            <a:r>
              <a:rPr lang="en-US" sz="1900" b="1" dirty="0"/>
              <a:t>SUMMARY OF MODULE/SECTION: </a:t>
            </a:r>
            <a:r>
              <a:rPr lang="en-US" sz="1900" dirty="0"/>
              <a:t>This section covers the office visit workflow.  It should help you and your practice staff detail what happens when a patient enters your practice for an appointment and what should happen once the EHR is implemented.  This interactive template contains</a:t>
            </a:r>
            <a:r>
              <a:rPr lang="en-US" sz="1900" dirty="0" smtClean="0"/>
              <a:t>:</a:t>
            </a:r>
          </a:p>
          <a:p>
            <a:pPr>
              <a:lnSpc>
                <a:spcPct val="80000"/>
              </a:lnSpc>
            </a:pPr>
            <a:endParaRPr lang="en-US" sz="800" dirty="0"/>
          </a:p>
          <a:p>
            <a:pPr lvl="1">
              <a:lnSpc>
                <a:spcPct val="80000"/>
              </a:lnSpc>
            </a:pPr>
            <a:r>
              <a:rPr lang="en-US" sz="1800" dirty="0"/>
              <a:t>Patient arrival at the office and checks in through the encounter close out in the EHR;</a:t>
            </a:r>
          </a:p>
          <a:p>
            <a:pPr lvl="1">
              <a:lnSpc>
                <a:spcPct val="80000"/>
              </a:lnSpc>
            </a:pPr>
            <a:r>
              <a:rPr lang="en-US" sz="1800" dirty="0"/>
              <a:t>How nursing, support and provider staff roles interacts with the patient and EHR;</a:t>
            </a:r>
          </a:p>
          <a:p>
            <a:pPr lvl="1">
              <a:lnSpc>
                <a:spcPct val="80000"/>
              </a:lnSpc>
            </a:pPr>
            <a:r>
              <a:rPr lang="en-US" sz="1800" dirty="0"/>
              <a:t>Measurement and entry of vital signs, medication updates, and patient complaints;</a:t>
            </a:r>
          </a:p>
          <a:p>
            <a:pPr lvl="1">
              <a:lnSpc>
                <a:spcPct val="80000"/>
              </a:lnSpc>
            </a:pPr>
            <a:r>
              <a:rPr lang="en-US" sz="1800" dirty="0"/>
              <a:t>Patient examination; and, </a:t>
            </a:r>
          </a:p>
          <a:p>
            <a:pPr lvl="1">
              <a:lnSpc>
                <a:spcPct val="80000"/>
              </a:lnSpc>
            </a:pPr>
            <a:r>
              <a:rPr lang="en-US" sz="1800" dirty="0"/>
              <a:t>How the EHR supports decision making and prescribing (see e-Prescribing section for more information and instructions on mapping e-Prescribing workflows).  </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10</a:t>
            </a:fld>
            <a:endParaRPr lang="en-US" dirty="0"/>
          </a:p>
        </p:txBody>
      </p:sp>
    </p:spTree>
    <p:extLst>
      <p:ext uri="{BB962C8B-B14F-4D97-AF65-F5344CB8AC3E}">
        <p14:creationId xmlns:p14="http://schemas.microsoft.com/office/powerpoint/2010/main" val="354427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Office </a:t>
            </a:r>
            <a:r>
              <a:rPr lang="en-US" sz="3200" dirty="0" smtClean="0"/>
              <a:t>Visit, continued</a:t>
            </a:r>
            <a:endParaRPr lang="en-US" sz="3200" dirty="0"/>
          </a:p>
        </p:txBody>
      </p:sp>
      <p:sp>
        <p:nvSpPr>
          <p:cNvPr id="3" name="Content Placeholder 2"/>
          <p:cNvSpPr>
            <a:spLocks noGrp="1"/>
          </p:cNvSpPr>
          <p:nvPr>
            <p:ph idx="1"/>
          </p:nvPr>
        </p:nvSpPr>
        <p:spPr>
          <a:xfrm>
            <a:off x="457200" y="1447800"/>
            <a:ext cx="8229600" cy="4572000"/>
          </a:xfrm>
        </p:spPr>
        <p:txBody>
          <a:bodyPr>
            <a:normAutofit fontScale="85000" lnSpcReduction="10000"/>
          </a:bodyPr>
          <a:lstStyle/>
          <a:p>
            <a:pPr>
              <a:lnSpc>
                <a:spcPct val="90000"/>
              </a:lnSpc>
            </a:pPr>
            <a:r>
              <a:rPr lang="en-US" sz="2100" b="1" dirty="0"/>
              <a:t>RATIONALE/PURPOSE OF THE SECTION:  </a:t>
            </a:r>
            <a:r>
              <a:rPr lang="en-US" sz="2100" dirty="0"/>
              <a:t>As office visits are the primary activity of most practices, It is essential to navigating the patient as efficiently as possible through a typical office visit. Research has shown that an EHR can increase patient volume between 2 and 15% (</a:t>
            </a:r>
            <a:r>
              <a:rPr lang="en-US" sz="2100" dirty="0" err="1"/>
              <a:t>Keshajvee</a:t>
            </a:r>
            <a:r>
              <a:rPr lang="en-US" sz="2100" dirty="0"/>
              <a:t> 2001; </a:t>
            </a:r>
            <a:r>
              <a:rPr lang="en-US" sz="2100" dirty="0" err="1"/>
              <a:t>MedicaLogic</a:t>
            </a:r>
            <a:r>
              <a:rPr lang="en-US" sz="2100" dirty="0"/>
              <a:t>),  In addition, the data collected will enable time savings associated with quality reporting as well as conduct population health activities.  Integrating an EHR into that office visit can also improve the quality of care and patient safety by offering electronic triggers to remind staff about patient considerations (e.g., allergies, pre-existing conditions) and to prevent drug interactions (see e-Prescribing workflows for more details).  </a:t>
            </a:r>
            <a:endParaRPr lang="en-US" sz="2100" dirty="0" smtClean="0"/>
          </a:p>
          <a:p>
            <a:pPr>
              <a:lnSpc>
                <a:spcPct val="90000"/>
              </a:lnSpc>
            </a:pPr>
            <a:endParaRPr lang="en-US" sz="900" dirty="0"/>
          </a:p>
          <a:p>
            <a:r>
              <a:rPr lang="en-US" sz="2000" b="1" dirty="0"/>
              <a:t>MEANINGFUL USE OBJECTIVES</a:t>
            </a:r>
            <a:r>
              <a:rPr lang="en-US" sz="1600" b="1" dirty="0"/>
              <a:t>: </a:t>
            </a:r>
            <a:endParaRPr lang="en-US" sz="1600" dirty="0"/>
          </a:p>
          <a:p>
            <a:pPr lvl="1"/>
            <a:r>
              <a:rPr lang="en-US" sz="1900" dirty="0"/>
              <a:t>Core 3 - maintain an up-to-date problem list of current and active diagnosis </a:t>
            </a:r>
          </a:p>
          <a:p>
            <a:pPr lvl="1"/>
            <a:r>
              <a:rPr lang="en-US" sz="1900" dirty="0"/>
              <a:t>Core 5 - Maintain active medication list </a:t>
            </a:r>
          </a:p>
          <a:p>
            <a:pPr lvl="1"/>
            <a:r>
              <a:rPr lang="en-US" sz="1900" dirty="0"/>
              <a:t>Core 6 - Maintain active medication allergy list </a:t>
            </a:r>
          </a:p>
          <a:p>
            <a:pPr lvl="1"/>
            <a:r>
              <a:rPr lang="en-US" sz="1900" dirty="0"/>
              <a:t>Core 8 - Record and chart changes in vital signs </a:t>
            </a:r>
          </a:p>
          <a:p>
            <a:pPr lvl="1"/>
            <a:r>
              <a:rPr lang="en-US" sz="1900" dirty="0"/>
              <a:t>Core 9 - Record smoking status for patients 13 </a:t>
            </a:r>
            <a:r>
              <a:rPr lang="en-US" sz="1900" dirty="0" err="1"/>
              <a:t>yrs</a:t>
            </a:r>
            <a:r>
              <a:rPr lang="en-US" sz="1900" dirty="0"/>
              <a:t> or older</a:t>
            </a:r>
          </a:p>
          <a:p>
            <a:pPr lvl="1"/>
            <a:r>
              <a:rPr lang="en-US" sz="1900" dirty="0"/>
              <a:t>Core 11- Implement one CDS rule </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11</a:t>
            </a:fld>
            <a:endParaRPr lang="en-US" dirty="0"/>
          </a:p>
        </p:txBody>
      </p:sp>
    </p:spTree>
    <p:extLst>
      <p:ext uri="{BB962C8B-B14F-4D97-AF65-F5344CB8AC3E}">
        <p14:creationId xmlns:p14="http://schemas.microsoft.com/office/powerpoint/2010/main" val="221726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Office Visit Workflow </a:t>
            </a:r>
            <a:r>
              <a:rPr lang="en-US" dirty="0" smtClean="0"/>
              <a:t>Template</a:t>
            </a:r>
            <a:r>
              <a:rPr lang="en-US" sz="3200" dirty="0" smtClean="0"/>
              <a:t/>
            </a:r>
            <a:br>
              <a:rPr lang="en-US" sz="3200" dirty="0" smtClean="0"/>
            </a:br>
            <a:endParaRPr lang="en-US" sz="3200" dirty="0"/>
          </a:p>
        </p:txBody>
      </p:sp>
      <p:graphicFrame>
        <p:nvGraphicFramePr>
          <p:cNvPr id="5" name="Content Placeholder 4" descr="Description: This section covers the office visit workflow.  It should help you and your practice staff detail what happens when a patient enters your practice for an appointment and what should happen once the E H R is implemented.&#10;• A patient arrives and checks in. The nurse or support staff then views the E H R schedule, marks the patient ‘arrived’ status, greets the patient and escorts them to the clinic area.&#10;• The nurse or support staff then obtains the patient’s weight, height, blood pressure, temperature, etc., escorts the patient to the exam room and logs into the E H R.&#10;• The patient’s electronic record is selected and opened and the patient’s vitals and chief compliant are captured (M U Objective: Record and chart changes in vital signs). At this time, allergies and current medications are also verified (M U Objective: Maintain active medication and medication allergy list).&#10;• Additional patient history information is recorded such as the past medical, social, family, substance (smoking history), etc. (M U Objective: Record smoking status of patient 13 years old or older), and the nurse or support staff then secures the workstation and leaves the room.&#10;• A provider performs a chart review before entering the exam room and upon entering, greets the patient and logs onto the workstation.&#10;• The provider then consults with the patient, records HPI, and performs a physical exam. They then document the review of systems and the physical exam into the E H R and update the problem list and triggers CDS rules if needed (M U Objective: Maintain problem list of current and active diagnoses &amp; implement relevant CDS rules).&#10;• The provider places orders as necessary (see Orders workflow), assigns the level of service and provides the patient with instructions/materials.&#10;• The provider then closes the encounter in the E H R.&#10;" title="Office Visit Workflow Template">
            <a:hlinkClick r:id="" action="ppaction://ole?verb=0"/>
          </p:cNvPr>
          <p:cNvGraphicFramePr>
            <a:graphicFrameLocks noGrp="1" noChangeAspect="1"/>
          </p:cNvGraphicFramePr>
          <p:nvPr>
            <p:ph idx="1"/>
            <p:extLst>
              <p:ext uri="{D42A27DB-BD31-4B8C-83A1-F6EECF244321}">
                <p14:modId xmlns:p14="http://schemas.microsoft.com/office/powerpoint/2010/main" val="1099559104"/>
              </p:ext>
            </p:extLst>
          </p:nvPr>
        </p:nvGraphicFramePr>
        <p:xfrm>
          <a:off x="1336675" y="1047750"/>
          <a:ext cx="6511925" cy="5006975"/>
        </p:xfrm>
        <a:graphic>
          <a:graphicData uri="http://schemas.openxmlformats.org/presentationml/2006/ole">
            <mc:AlternateContent xmlns:mc="http://schemas.openxmlformats.org/markup-compatibility/2006">
              <mc:Choice xmlns:v="urn:schemas-microsoft-com:vml" Requires="v">
                <p:oleObj spid="_x0000_s4114" name="Presentation" r:id="rId4" imgW="4876821" imgH="3749007" progId="PowerPoint.Show.12">
                  <p:embed/>
                </p:oleObj>
              </mc:Choice>
              <mc:Fallback>
                <p:oleObj name="Presentation" r:id="rId4" imgW="4876821" imgH="3749007" progId="PowerPoint.Show.12">
                  <p:embed/>
                  <p:pic>
                    <p:nvPicPr>
                      <p:cNvPr id="0" name=""/>
                      <p:cNvPicPr/>
                      <p:nvPr/>
                    </p:nvPicPr>
                    <p:blipFill>
                      <a:blip r:embed="rId5"/>
                      <a:stretch>
                        <a:fillRect/>
                      </a:stretch>
                    </p:blipFill>
                    <p:spPr>
                      <a:xfrm>
                        <a:off x="1336675" y="1047750"/>
                        <a:ext cx="6511925" cy="5006975"/>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12</a:t>
            </a:fld>
            <a:endParaRPr lang="en-US" dirty="0"/>
          </a:p>
        </p:txBody>
      </p:sp>
    </p:spTree>
    <p:extLst>
      <p:ext uri="{BB962C8B-B14F-4D97-AF65-F5344CB8AC3E}">
        <p14:creationId xmlns:p14="http://schemas.microsoft.com/office/powerpoint/2010/main" val="6114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e-Prescribing</a:t>
            </a:r>
          </a:p>
        </p:txBody>
      </p:sp>
      <p:sp>
        <p:nvSpPr>
          <p:cNvPr id="3" name="Content Placeholder 2"/>
          <p:cNvSpPr>
            <a:spLocks noGrp="1"/>
          </p:cNvSpPr>
          <p:nvPr>
            <p:ph idx="1"/>
          </p:nvPr>
        </p:nvSpPr>
        <p:spPr>
          <a:xfrm>
            <a:off x="457200" y="1447800"/>
            <a:ext cx="8229600" cy="4572000"/>
          </a:xfrm>
        </p:spPr>
        <p:txBody>
          <a:bodyPr>
            <a:normAutofit/>
          </a:bodyPr>
          <a:lstStyle/>
          <a:p>
            <a:pPr>
              <a:lnSpc>
                <a:spcPct val="80000"/>
              </a:lnSpc>
            </a:pPr>
            <a:r>
              <a:rPr lang="en-US" sz="1900" b="1" dirty="0" smtClean="0"/>
              <a:t>SUMMARY OF MODULE/SECTION: </a:t>
            </a:r>
            <a:r>
              <a:rPr lang="en-US" sz="1900" dirty="0" smtClean="0"/>
              <a:t>This section will help practice staff map out the e-prescribing workflow, both during an office visit and out of an office visit for renewal requests  These interactive templates focus on what steps need to be taken to:</a:t>
            </a:r>
          </a:p>
          <a:p>
            <a:pPr>
              <a:lnSpc>
                <a:spcPct val="80000"/>
              </a:lnSpc>
            </a:pPr>
            <a:endParaRPr lang="en-US" sz="800" dirty="0"/>
          </a:p>
          <a:p>
            <a:pPr lvl="1">
              <a:lnSpc>
                <a:spcPct val="80000"/>
              </a:lnSpc>
              <a:spcBef>
                <a:spcPts val="480"/>
              </a:spcBef>
            </a:pPr>
            <a:r>
              <a:rPr lang="en-US" sz="1800" dirty="0"/>
              <a:t>Populate an EHR with the current medications and existing medication allergies for the patient; </a:t>
            </a:r>
          </a:p>
          <a:p>
            <a:pPr lvl="1">
              <a:lnSpc>
                <a:spcPct val="80000"/>
              </a:lnSpc>
              <a:spcBef>
                <a:spcPts val="480"/>
              </a:spcBef>
            </a:pPr>
            <a:r>
              <a:rPr lang="en-US" sz="1800" dirty="0"/>
              <a:t>Enter an order in the EHR, including updating medication history, checking drug formulary data (if enabled), and selecting the medication;</a:t>
            </a:r>
          </a:p>
          <a:p>
            <a:pPr lvl="1">
              <a:lnSpc>
                <a:spcPct val="80000"/>
              </a:lnSpc>
              <a:spcBef>
                <a:spcPts val="480"/>
              </a:spcBef>
            </a:pPr>
            <a:r>
              <a:rPr lang="en-US" sz="1800" dirty="0"/>
              <a:t>Transmit the prescription order to the pharmacy, which may be manual (by the patient), fax/e-fax, or electronically (e.g., through the e-Prescribing networks available);</a:t>
            </a:r>
          </a:p>
          <a:p>
            <a:pPr lvl="1">
              <a:lnSpc>
                <a:spcPct val="80000"/>
              </a:lnSpc>
              <a:spcBef>
                <a:spcPts val="480"/>
              </a:spcBef>
            </a:pPr>
            <a:r>
              <a:rPr lang="en-US" sz="1800" dirty="0"/>
              <a:t>Process the prescription at the pharmacy; and,</a:t>
            </a:r>
          </a:p>
          <a:p>
            <a:pPr lvl="1">
              <a:lnSpc>
                <a:spcPct val="80000"/>
              </a:lnSpc>
              <a:spcBef>
                <a:spcPts val="480"/>
              </a:spcBef>
            </a:pPr>
            <a:r>
              <a:rPr lang="en-US" sz="1800" dirty="0"/>
              <a:t>Pick up by the patient</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13</a:t>
            </a:fld>
            <a:endParaRPr lang="en-US" dirty="0"/>
          </a:p>
        </p:txBody>
      </p:sp>
    </p:spTree>
    <p:extLst>
      <p:ext uri="{BB962C8B-B14F-4D97-AF65-F5344CB8AC3E}">
        <p14:creationId xmlns:p14="http://schemas.microsoft.com/office/powerpoint/2010/main" val="104656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sz="3200" dirty="0" smtClean="0"/>
              <a:t>e-Prescribing, continued</a:t>
            </a:r>
            <a:br>
              <a:rPr lang="en-US" sz="3200" dirty="0" smtClean="0"/>
            </a:br>
            <a:endParaRPr lang="en-US" sz="3200" dirty="0"/>
          </a:p>
        </p:txBody>
      </p:sp>
      <p:sp>
        <p:nvSpPr>
          <p:cNvPr id="3" name="Content Placeholder 2"/>
          <p:cNvSpPr>
            <a:spLocks noGrp="1"/>
          </p:cNvSpPr>
          <p:nvPr>
            <p:ph idx="1"/>
          </p:nvPr>
        </p:nvSpPr>
        <p:spPr>
          <a:xfrm>
            <a:off x="457200" y="1295400"/>
            <a:ext cx="8229600" cy="4800600"/>
          </a:xfrm>
        </p:spPr>
        <p:txBody>
          <a:bodyPr>
            <a:normAutofit fontScale="47500" lnSpcReduction="20000"/>
          </a:bodyPr>
          <a:lstStyle/>
          <a:p>
            <a:r>
              <a:rPr lang="en-US" sz="3300" b="1" dirty="0"/>
              <a:t>RATIONALE/PURPOSE OF THE SECTION:  </a:t>
            </a:r>
            <a:r>
              <a:rPr lang="en-US" sz="3300" dirty="0"/>
              <a:t>E-prescribing represents an opportunity to greatly streamline practices in the office.  Research has shown that there are significant time savings from processing prescription renewals, with 80 to 95% reductions in renewal times that average 18 minutes (Corley 2005, </a:t>
            </a:r>
            <a:r>
              <a:rPr lang="en-US" sz="3300" dirty="0" err="1"/>
              <a:t>MedicaLogic</a:t>
            </a:r>
            <a:r>
              <a:rPr lang="en-US" sz="3300" dirty="0"/>
              <a:t>).  It presents an opportunity to remove the chart pulls and office worker handling of the renewals, sending requests directly to a prescribing provider who can access the patient’s medical history and select a previously prescribed medicine.  There are also safety benefits that need to be considered, as adverse drug events, including drug-drug and drug-allergy interactions, can be reduced by 23-34% (Smith 2006, Wang 2003).  In addition, drug-formulary checks can help save patients 15-20% on their prescription drug costs (Wang 2003, </a:t>
            </a:r>
            <a:r>
              <a:rPr lang="en-US" sz="3300" dirty="0" err="1"/>
              <a:t>MedicaLogic</a:t>
            </a:r>
            <a:r>
              <a:rPr lang="en-US" sz="3300" dirty="0"/>
              <a:t>).  It is therefore important that the person entering the medication order into the e-prescribing system be able to process any alerts properly or that an alert processing steps are streamline to mitigate their impact on workflow</a:t>
            </a:r>
            <a:r>
              <a:rPr lang="en-US" sz="3300" dirty="0" smtClean="0"/>
              <a:t>.</a:t>
            </a:r>
          </a:p>
          <a:p>
            <a:endParaRPr lang="en-US" sz="2000" dirty="0"/>
          </a:p>
          <a:p>
            <a:r>
              <a:rPr lang="en-US" sz="3400" b="1" dirty="0" smtClean="0"/>
              <a:t>MEANINGFUL </a:t>
            </a:r>
            <a:r>
              <a:rPr lang="en-US" sz="3400" b="1" dirty="0"/>
              <a:t>USE OBJECTIVES: </a:t>
            </a:r>
            <a:endParaRPr lang="en-US" sz="3400" dirty="0"/>
          </a:p>
          <a:p>
            <a:pPr lvl="1"/>
            <a:r>
              <a:rPr lang="en-US" sz="3200" dirty="0"/>
              <a:t>Core 1 - Use CPOE for medication orders</a:t>
            </a:r>
          </a:p>
          <a:p>
            <a:pPr lvl="1"/>
            <a:r>
              <a:rPr lang="en-US" sz="3200" dirty="0"/>
              <a:t>Core 2 - Implement drug-drug and drug allergy checks</a:t>
            </a:r>
          </a:p>
          <a:p>
            <a:pPr lvl="1"/>
            <a:r>
              <a:rPr lang="en-US" sz="3200" dirty="0"/>
              <a:t>Core 4 - Generate and transmit permissible prescriptions electronically (</a:t>
            </a:r>
            <a:r>
              <a:rPr lang="en-US" sz="3200" dirty="0" err="1"/>
              <a:t>eRx</a:t>
            </a:r>
            <a:r>
              <a:rPr lang="en-US" sz="3200" dirty="0"/>
              <a:t>)</a:t>
            </a:r>
          </a:p>
          <a:p>
            <a:pPr lvl="1"/>
            <a:r>
              <a:rPr lang="en-US" sz="3200" dirty="0"/>
              <a:t>Core 5 - Maintain active medication list </a:t>
            </a:r>
          </a:p>
          <a:p>
            <a:pPr lvl="1"/>
            <a:r>
              <a:rPr lang="en-US" sz="3200" dirty="0"/>
              <a:t>Core 6 - Maintain active medication allergy list </a:t>
            </a:r>
          </a:p>
          <a:p>
            <a:pPr lvl="1"/>
            <a:r>
              <a:rPr lang="en-US" sz="3200" dirty="0"/>
              <a:t>Menu 1 - Implement drug-formulary checks</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14</a:t>
            </a:fld>
            <a:endParaRPr lang="en-US" dirty="0"/>
          </a:p>
        </p:txBody>
      </p:sp>
    </p:spTree>
    <p:extLst>
      <p:ext uri="{BB962C8B-B14F-4D97-AF65-F5344CB8AC3E}">
        <p14:creationId xmlns:p14="http://schemas.microsoft.com/office/powerpoint/2010/main" val="1131162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e-Prescribing Workflow Template:</a:t>
            </a:r>
            <a:br>
              <a:rPr lang="en-US" dirty="0"/>
            </a:br>
            <a:r>
              <a:rPr lang="en-US" dirty="0"/>
              <a:t>During Office </a:t>
            </a:r>
            <a:r>
              <a:rPr lang="en-US" dirty="0" smtClean="0"/>
              <a:t>Visit</a:t>
            </a:r>
            <a:br>
              <a:rPr lang="en-US" dirty="0" smtClean="0"/>
            </a:br>
            <a:endParaRPr lang="en-US" dirty="0"/>
          </a:p>
        </p:txBody>
      </p:sp>
      <p:graphicFrame>
        <p:nvGraphicFramePr>
          <p:cNvPr id="5" name="Content Placeholder 4" descr="Description:  This section will help practice staff map out the e-prescribing workflow during an office visit. &#10;• The patient arrives and the clerk or the nurse interviews the patient for Rx details of current medications and allergies as well as pharmacy information.&#10;• The prescriber sees patient and identifies need for Rx(s), reviews and updates Rx History and allergy list (M U objective: Maintain active medication and allergy lists), and verifies patient pharmacy information. Once all of this information is obtained, there is a decision point as to whether or not this is a new or existing prescription.&#10;• If it is an existing prescription, the prescriber selects, updates and orders the Rx(s) (M U objective: Use Computerized Physician Order Entry, CPOE).&#10;• If it is a new prescription, the prescriber selects Rx(s), checks for alerts, and orders the Rx(s) (M U objective: Implement drug-drug, drug-allergy, drug-formulary checks). There is then a decision point as to whether or not the Rx can be e-Prescribed.&#10;• If the Rx(s) cannot be e-Prescribed, the prescriber prints, faxes, or calls in the Rx(s). When necessary, the patient will drop off the Rx(s) at pharmacy.&#10;• If the Rx(s) can be e-Prescribed, the e-Prescribing network checks the patient’s Rx benefit information (M U objective: implement drug-formulary checks), and the Rx is transmitted. This step is applicable for both new and existing prescriptions.&#10;• The pharmacy receives the transmitted, faxed, called in or printed Rx, fills the Rx, notifies the patient that the Rx is ready for pickup and the patient picks up the Rx.&#10;&#10;" title="e-Prescribing Workflow Template: During Office Visit">
            <a:hlinkClick r:id="" action="ppaction://ole?verb=0"/>
          </p:cNvPr>
          <p:cNvGraphicFramePr>
            <a:graphicFrameLocks noGrp="1" noChangeAspect="1"/>
          </p:cNvGraphicFramePr>
          <p:nvPr>
            <p:ph idx="1"/>
            <p:extLst>
              <p:ext uri="{D42A27DB-BD31-4B8C-83A1-F6EECF244321}">
                <p14:modId xmlns:p14="http://schemas.microsoft.com/office/powerpoint/2010/main" val="1737858290"/>
              </p:ext>
            </p:extLst>
          </p:nvPr>
        </p:nvGraphicFramePr>
        <p:xfrm>
          <a:off x="1565275" y="1246243"/>
          <a:ext cx="6207125" cy="4773557"/>
        </p:xfrm>
        <a:graphic>
          <a:graphicData uri="http://schemas.openxmlformats.org/presentationml/2006/ole">
            <mc:AlternateContent xmlns:mc="http://schemas.openxmlformats.org/markup-compatibility/2006">
              <mc:Choice xmlns:v="urn:schemas-microsoft-com:vml" Requires="v">
                <p:oleObj spid="_x0000_s5138"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565275" y="1246243"/>
                        <a:ext cx="6207125" cy="4773557"/>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15</a:t>
            </a:fld>
            <a:endParaRPr lang="en-US" dirty="0"/>
          </a:p>
        </p:txBody>
      </p:sp>
    </p:spTree>
    <p:extLst>
      <p:ext uri="{BB962C8B-B14F-4D97-AF65-F5344CB8AC3E}">
        <p14:creationId xmlns:p14="http://schemas.microsoft.com/office/powerpoint/2010/main" val="17855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e-Prescribing Workflow Template:</a:t>
            </a:r>
            <a:br>
              <a:rPr lang="en-US" dirty="0"/>
            </a:br>
            <a:r>
              <a:rPr lang="en-US" dirty="0"/>
              <a:t>Medication </a:t>
            </a:r>
            <a:r>
              <a:rPr lang="en-US" dirty="0" smtClean="0"/>
              <a:t>Refill</a:t>
            </a:r>
            <a:br>
              <a:rPr lang="en-US" dirty="0" smtClean="0"/>
            </a:br>
            <a:endParaRPr lang="en-US" dirty="0"/>
          </a:p>
        </p:txBody>
      </p:sp>
      <p:graphicFrame>
        <p:nvGraphicFramePr>
          <p:cNvPr id="3" name="Object 2" descr="Description:  This section will help practice staff map out the e-prescribing workflow when a patient requests a medication refill.  &#10;• The patient requests a refill. The clerk or the Nurse interviews the patient for Rx detail of current medications and allergies, asks the patient for pharmacy information, and sends request to the prescriber. The pharmacy may also transmit an Rx refill request to the prescriber.&#10;• The prescriber receives the Rx refill request, reviews/updates Rx History and allergy list (M U objective: Maintain active medication and allergy lists), and verifies patient pharmacy information. There is then a decision point as to whether this is a new or existing prescription.&#10;• If this is an existing prescription, the prescriber selects the Rx, updates the record and orders.  (M U objective: Use Computerized Physician Order Entry, CPOE), and the Rx is transmitted.&#10;• If this is a new prescription, the prescriber selects Rx(s), checks for alerts, and orders the Rx(s) (M U objective: Implement drug-drug, drug-allergy, drug-formulary checks). There is then a decision point as to whether or not the Rx can be e-Prescribed.&#10;• If the Rx(s) cannot be e-Prescribed, the prescriber prints, faxes, or calls in the Rx(s). When necessary, the patient will drop off the Rx(s) at pharmacy.&#10;• If the Rx(s) can be e-Prescribed, the e-Prescribing network checks the patient’s Rx benefit information (M U objective: implement drug-formulary checks), and the Rx is transmitted. &#10;• The pharmacy receives the transmitted, faxed, called in or printed Rx, fills the Rx, notifies the patient that the Rx is ready for pickup and the patient picks up the Rx.&#10;" title="e-Prescribing Workflow Template: Medication Refill">
            <a:hlinkClick r:id="" action="ppaction://ole?verb=0"/>
          </p:cNvPr>
          <p:cNvGraphicFramePr>
            <a:graphicFrameLocks noChangeAspect="1"/>
          </p:cNvGraphicFramePr>
          <p:nvPr>
            <p:extLst>
              <p:ext uri="{D42A27DB-BD31-4B8C-83A1-F6EECF244321}">
                <p14:modId xmlns:p14="http://schemas.microsoft.com/office/powerpoint/2010/main" val="3119183480"/>
              </p:ext>
            </p:extLst>
          </p:nvPr>
        </p:nvGraphicFramePr>
        <p:xfrm>
          <a:off x="1447800" y="1219199"/>
          <a:ext cx="6248400" cy="4805069"/>
        </p:xfrm>
        <a:graphic>
          <a:graphicData uri="http://schemas.openxmlformats.org/presentationml/2006/ole">
            <mc:AlternateContent xmlns:mc="http://schemas.openxmlformats.org/markup-compatibility/2006">
              <mc:Choice xmlns:v="urn:schemas-microsoft-com:vml" Requires="v">
                <p:oleObj spid="_x0000_s6162"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447800" y="1219199"/>
                        <a:ext cx="6248400" cy="4805069"/>
                      </a:xfrm>
                      <a:prstGeom prst="rect">
                        <a:avLst/>
                      </a:prstGeom>
                    </p:spPr>
                  </p:pic>
                </p:oleObj>
              </mc:Fallback>
            </mc:AlternateContent>
          </a:graphicData>
        </a:graphic>
      </p:graphicFrame>
      <p:sp>
        <p:nvSpPr>
          <p:cNvPr id="5" name="Rectangle 4"/>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16</a:t>
            </a:fld>
            <a:endParaRPr lang="en-US" dirty="0"/>
          </a:p>
        </p:txBody>
      </p:sp>
    </p:spTree>
    <p:extLst>
      <p:ext uri="{BB962C8B-B14F-4D97-AF65-F5344CB8AC3E}">
        <p14:creationId xmlns:p14="http://schemas.microsoft.com/office/powerpoint/2010/main" val="1297658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Appointment Scheduling</a:t>
            </a:r>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17</a:t>
            </a:fld>
            <a:endParaRPr lang="en-US" dirty="0"/>
          </a:p>
        </p:txBody>
      </p:sp>
      <p:sp>
        <p:nvSpPr>
          <p:cNvPr id="5" name="Content Placeholder 2"/>
          <p:cNvSpPr>
            <a:spLocks noGrp="1"/>
          </p:cNvSpPr>
          <p:nvPr>
            <p:ph idx="1"/>
          </p:nvPr>
        </p:nvSpPr>
        <p:spPr>
          <a:xfrm>
            <a:off x="457200" y="1447800"/>
            <a:ext cx="8229600" cy="4724400"/>
          </a:xfrm>
        </p:spPr>
        <p:txBody>
          <a:bodyPr>
            <a:normAutofit lnSpcReduction="10000"/>
          </a:bodyPr>
          <a:lstStyle/>
          <a:p>
            <a:pPr>
              <a:lnSpc>
                <a:spcPct val="90000"/>
              </a:lnSpc>
            </a:pPr>
            <a:r>
              <a:rPr lang="en-US" sz="1900" b="1" dirty="0"/>
              <a:t>SUMMARY OF MODULE/SECTION: </a:t>
            </a:r>
            <a:r>
              <a:rPr lang="en-US" sz="1900" dirty="0"/>
              <a:t>This section will help practice staff map out the appointment scheduling process during an office visit. This section covers:</a:t>
            </a:r>
          </a:p>
          <a:p>
            <a:pPr lvl="1">
              <a:lnSpc>
                <a:spcPct val="80000"/>
              </a:lnSpc>
              <a:spcBef>
                <a:spcPts val="480"/>
              </a:spcBef>
            </a:pPr>
            <a:r>
              <a:rPr lang="en-US" sz="1800" dirty="0"/>
              <a:t>Finding the patient in the EHR;</a:t>
            </a:r>
          </a:p>
          <a:p>
            <a:pPr lvl="1">
              <a:lnSpc>
                <a:spcPct val="80000"/>
              </a:lnSpc>
              <a:spcBef>
                <a:spcPts val="480"/>
              </a:spcBef>
            </a:pPr>
            <a:r>
              <a:rPr lang="en-US" sz="1800" dirty="0"/>
              <a:t>Creating a new patient record (if applicable);</a:t>
            </a:r>
          </a:p>
          <a:p>
            <a:pPr lvl="1">
              <a:lnSpc>
                <a:spcPct val="80000"/>
              </a:lnSpc>
              <a:spcBef>
                <a:spcPts val="480"/>
              </a:spcBef>
            </a:pPr>
            <a:r>
              <a:rPr lang="en-US" sz="1800" dirty="0"/>
              <a:t>Selecting a reason for an appointment;</a:t>
            </a:r>
          </a:p>
          <a:p>
            <a:pPr lvl="1">
              <a:lnSpc>
                <a:spcPct val="80000"/>
              </a:lnSpc>
              <a:spcBef>
                <a:spcPts val="480"/>
              </a:spcBef>
            </a:pPr>
            <a:r>
              <a:rPr lang="en-US" sz="1800" dirty="0"/>
              <a:t>Finding a time for the appointment; and,</a:t>
            </a:r>
          </a:p>
          <a:p>
            <a:pPr lvl="1">
              <a:lnSpc>
                <a:spcPct val="80000"/>
              </a:lnSpc>
              <a:spcBef>
                <a:spcPts val="480"/>
              </a:spcBef>
            </a:pPr>
            <a:r>
              <a:rPr lang="en-US" sz="1800" dirty="0"/>
              <a:t>Finalizing with the patient.  </a:t>
            </a:r>
          </a:p>
          <a:p>
            <a:pPr lvl="1"/>
            <a:endParaRPr lang="en-US" sz="1400" dirty="0"/>
          </a:p>
          <a:p>
            <a:pPr>
              <a:lnSpc>
                <a:spcPct val="90000"/>
              </a:lnSpc>
            </a:pPr>
            <a:r>
              <a:rPr lang="en-US" sz="1800" b="1" dirty="0"/>
              <a:t>RATIONALE/PURPOSE OF THE SECTION:  </a:t>
            </a:r>
            <a:r>
              <a:rPr lang="en-US" sz="1800" dirty="0"/>
              <a:t>Appointment scheduling is likely to vary depending on the communication method (i.e., phone call, post-visit, or email).  In addition, interfacing between the practice management system and the EHR will vary depending on the vendor products installed at the practice.  It is important to ensure a proper process is in place to sync these two systems.</a:t>
            </a:r>
          </a:p>
          <a:p>
            <a:pPr>
              <a:lnSpc>
                <a:spcPct val="80000"/>
              </a:lnSpc>
            </a:pPr>
            <a:endParaRPr lang="en-US" sz="1600" dirty="0"/>
          </a:p>
          <a:p>
            <a:pPr>
              <a:lnSpc>
                <a:spcPct val="80000"/>
              </a:lnSpc>
            </a:pPr>
            <a:r>
              <a:rPr lang="en-US" sz="1800" b="1" dirty="0"/>
              <a:t>MEANINGFUL USE OBJECTIVES: </a:t>
            </a:r>
            <a:endParaRPr lang="en-US" sz="1800" dirty="0"/>
          </a:p>
          <a:p>
            <a:pPr lvl="1">
              <a:lnSpc>
                <a:spcPct val="80000"/>
              </a:lnSpc>
              <a:spcBef>
                <a:spcPts val="480"/>
              </a:spcBef>
            </a:pPr>
            <a:r>
              <a:rPr lang="en-US" sz="1800" dirty="0"/>
              <a:t>There are none that apply with the current stage of Meaningful Use criteria</a:t>
            </a:r>
          </a:p>
          <a:p>
            <a:pPr>
              <a:lnSpc>
                <a:spcPct val="110000"/>
              </a:lnSpc>
            </a:pPr>
            <a:endParaRPr lang="en-US" sz="2200" dirty="0"/>
          </a:p>
        </p:txBody>
      </p:sp>
    </p:spTree>
    <p:extLst>
      <p:ext uri="{BB962C8B-B14F-4D97-AF65-F5344CB8AC3E}">
        <p14:creationId xmlns:p14="http://schemas.microsoft.com/office/powerpoint/2010/main" val="3556870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Autofit/>
          </a:bodyPr>
          <a:lstStyle/>
          <a:p>
            <a:r>
              <a:rPr lang="en-US" sz="3200" dirty="0"/>
              <a:t>Appointment Scheduling Workflow </a:t>
            </a:r>
            <a:br>
              <a:rPr lang="en-US" sz="3200" dirty="0"/>
            </a:br>
            <a:r>
              <a:rPr lang="en-US" sz="3200" dirty="0" smtClean="0"/>
              <a:t>Template</a:t>
            </a:r>
            <a:br>
              <a:rPr lang="en-US" sz="3200" dirty="0" smtClean="0"/>
            </a:br>
            <a:endParaRPr lang="en-US" sz="3200" dirty="0"/>
          </a:p>
        </p:txBody>
      </p:sp>
      <p:graphicFrame>
        <p:nvGraphicFramePr>
          <p:cNvPr id="5" name="Content Placeholder 4" descr="Description: This section will help practice staff map out the appointment scheduling process during an office visit.&#10;• A patient needs an appointment.&#10;• Once the clerk or provider notifies the scheduler, there is a decision point on whether or not this is a new patient. &#10;• If this is a new patient, a new record is created in the system and the patient information is entered into this record.&#10;• If this is not a new patient, the scheduler searches for the patient in the system (MRN, Name, D O B, etc.).&#10;• Once the patient is selected or entered into the system as new, a provider is then selected and their appointment schedule is opened&#10;• A reason or type of appointment is selected, a search is performed for specific date or next available appointment, and the appointment spot is selected and saved.&#10;• The schedule then summarizes the appointment verbally or gives an appointment card and the appointment is considered scheduled." title="Appointment Scheduling Workflow ">
            <a:hlinkClick r:id="" action="ppaction://ole?verb=0"/>
          </p:cNvPr>
          <p:cNvGraphicFramePr>
            <a:graphicFrameLocks noGrp="1" noChangeAspect="1"/>
          </p:cNvGraphicFramePr>
          <p:nvPr>
            <p:ph idx="1"/>
            <p:extLst>
              <p:ext uri="{D42A27DB-BD31-4B8C-83A1-F6EECF244321}">
                <p14:modId xmlns:p14="http://schemas.microsoft.com/office/powerpoint/2010/main" val="183329284"/>
              </p:ext>
            </p:extLst>
          </p:nvPr>
        </p:nvGraphicFramePr>
        <p:xfrm>
          <a:off x="1524000" y="1295400"/>
          <a:ext cx="6143206" cy="4724400"/>
        </p:xfrm>
        <a:graphic>
          <a:graphicData uri="http://schemas.openxmlformats.org/presentationml/2006/ole">
            <mc:AlternateContent xmlns:mc="http://schemas.openxmlformats.org/markup-compatibility/2006">
              <mc:Choice xmlns:v="urn:schemas-microsoft-com:vml" Requires="v">
                <p:oleObj spid="_x0000_s7186"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524000" y="1295400"/>
                        <a:ext cx="6143206" cy="47244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18</a:t>
            </a:fld>
            <a:endParaRPr lang="en-US" dirty="0"/>
          </a:p>
        </p:txBody>
      </p:sp>
    </p:spTree>
    <p:extLst>
      <p:ext uri="{BB962C8B-B14F-4D97-AF65-F5344CB8AC3E}">
        <p14:creationId xmlns:p14="http://schemas.microsoft.com/office/powerpoint/2010/main" val="678641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National Learning Consortium</a:t>
            </a:r>
          </a:p>
        </p:txBody>
      </p:sp>
      <p:sp>
        <p:nvSpPr>
          <p:cNvPr id="3" name="Content Placeholder 2"/>
          <p:cNvSpPr>
            <a:spLocks noGrp="1"/>
          </p:cNvSpPr>
          <p:nvPr>
            <p:ph idx="1"/>
          </p:nvPr>
        </p:nvSpPr>
        <p:spPr>
          <a:xfrm>
            <a:off x="457200" y="1447800"/>
            <a:ext cx="8229600" cy="4038600"/>
          </a:xfrm>
        </p:spPr>
        <p:txBody>
          <a:bodyPr>
            <a:normAutofit fontScale="70000" lnSpcReduction="20000"/>
          </a:bodyPr>
          <a:lstStyle/>
          <a:p>
            <a:r>
              <a:rPr lang="en-US" dirty="0" smtClean="0"/>
              <a:t>The </a:t>
            </a:r>
            <a:r>
              <a:rPr lang="en-US" dirty="0"/>
              <a:t>National Learning Consortium (NLC) is a virtual and evolving body of knowledge and tools  designed to support healthcare providers and health IT professionals  working towards the implementation, adoption and meaningful use of certified EHR systems.  </a:t>
            </a:r>
          </a:p>
          <a:p>
            <a:endParaRPr lang="en-US" dirty="0"/>
          </a:p>
          <a:p>
            <a:r>
              <a:rPr lang="en-US" dirty="0"/>
              <a:t>The NLC represents the collective EHR implementation experiences and knowledge gained directly from the field of  ONC’s outreach programs (</a:t>
            </a:r>
            <a:r>
              <a:rPr lang="en-US" dirty="0">
                <a:hlinkClick r:id="rId3"/>
              </a:rPr>
              <a:t>REC</a:t>
            </a:r>
            <a:r>
              <a:rPr lang="en-US" dirty="0"/>
              <a:t>, </a:t>
            </a:r>
            <a:r>
              <a:rPr lang="en-US" dirty="0">
                <a:hlinkClick r:id="rId4"/>
              </a:rPr>
              <a:t>Beacon</a:t>
            </a:r>
            <a:r>
              <a:rPr lang="en-US" dirty="0"/>
              <a:t>, </a:t>
            </a:r>
            <a:r>
              <a:rPr lang="en-US" dirty="0">
                <a:hlinkClick r:id="rId5"/>
              </a:rPr>
              <a:t>State HIE</a:t>
            </a:r>
            <a:r>
              <a:rPr lang="en-US" dirty="0"/>
              <a:t>) and through the </a:t>
            </a:r>
            <a:r>
              <a:rPr lang="en-US" dirty="0">
                <a:hlinkClick r:id="rId6"/>
              </a:rPr>
              <a:t>Health Information Technology Research Center (HITRC)</a:t>
            </a:r>
            <a:r>
              <a:rPr lang="en-US" dirty="0"/>
              <a:t> Communities of Practice (</a:t>
            </a:r>
            <a:r>
              <a:rPr lang="en-US" dirty="0" err="1"/>
              <a:t>CoPs</a:t>
            </a:r>
            <a:r>
              <a:rPr lang="en-US" dirty="0"/>
              <a:t>). </a:t>
            </a:r>
          </a:p>
          <a:p>
            <a:endParaRPr lang="en-US" dirty="0"/>
          </a:p>
          <a:p>
            <a:r>
              <a:rPr lang="en-US" dirty="0"/>
              <a:t>The following resource is a tool used in the field today and recommended by “boots-on-the-ground” professionals for use by others who have made the commitment to implement or upgrade to certified EHR systems. </a:t>
            </a:r>
          </a:p>
          <a:p>
            <a:endParaRPr lang="en-US"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a:t>
            </a:fld>
            <a:endParaRPr lang="en-US" dirty="0"/>
          </a:p>
        </p:txBody>
      </p:sp>
    </p:spTree>
    <p:extLst>
      <p:ext uri="{BB962C8B-B14F-4D97-AF65-F5344CB8AC3E}">
        <p14:creationId xmlns:p14="http://schemas.microsoft.com/office/powerpoint/2010/main" val="610300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Laboratory Orders</a:t>
            </a:r>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19</a:t>
            </a:fld>
            <a:endParaRPr lang="en-US" dirty="0"/>
          </a:p>
        </p:txBody>
      </p:sp>
      <p:sp>
        <p:nvSpPr>
          <p:cNvPr id="3" name="Content Placeholder 2"/>
          <p:cNvSpPr>
            <a:spLocks noGrp="1"/>
          </p:cNvSpPr>
          <p:nvPr>
            <p:ph idx="1"/>
          </p:nvPr>
        </p:nvSpPr>
        <p:spPr>
          <a:xfrm>
            <a:off x="457200" y="1447800"/>
            <a:ext cx="8229600" cy="4038600"/>
          </a:xfrm>
        </p:spPr>
        <p:txBody>
          <a:bodyPr/>
          <a:lstStyle/>
          <a:p>
            <a:pPr>
              <a:lnSpc>
                <a:spcPct val="90000"/>
              </a:lnSpc>
            </a:pPr>
            <a:r>
              <a:rPr lang="en-US" sz="1900" b="1" dirty="0"/>
              <a:t>SUMMARY OF MODULE/SECTION: </a:t>
            </a:r>
            <a:r>
              <a:rPr lang="en-US" sz="1900" dirty="0"/>
              <a:t>This section will help practice staff map out the laboratory ordering process during an office visit.    This section covers three different workflows</a:t>
            </a:r>
            <a:r>
              <a:rPr lang="en-US" sz="1900" b="1" dirty="0" smtClean="0"/>
              <a:t>:</a:t>
            </a:r>
          </a:p>
          <a:p>
            <a:pPr>
              <a:lnSpc>
                <a:spcPct val="90000"/>
              </a:lnSpc>
            </a:pPr>
            <a:endParaRPr lang="en-US" sz="800" b="1" dirty="0"/>
          </a:p>
          <a:p>
            <a:pPr lvl="1">
              <a:lnSpc>
                <a:spcPct val="80000"/>
              </a:lnSpc>
              <a:spcBef>
                <a:spcPts val="480"/>
              </a:spcBef>
            </a:pPr>
            <a:r>
              <a:rPr lang="en-US" sz="1800" b="1" dirty="0"/>
              <a:t>Laboratory Ordering in the Office:</a:t>
            </a:r>
            <a:r>
              <a:rPr lang="en-US" sz="1800" dirty="0"/>
              <a:t> This workflow focuses on what happens to laboratory tests under two different scenarios: 1) the laboratory test is conducted during the office visit; or 2) the patient leaves the office visit with a laboratory test order. </a:t>
            </a:r>
          </a:p>
          <a:p>
            <a:pPr lvl="1">
              <a:lnSpc>
                <a:spcPct val="80000"/>
              </a:lnSpc>
              <a:spcBef>
                <a:spcPts val="480"/>
              </a:spcBef>
            </a:pPr>
            <a:r>
              <a:rPr lang="en-US" sz="1800" b="1" dirty="0"/>
              <a:t>Laboratory Results:</a:t>
            </a:r>
            <a:r>
              <a:rPr lang="en-US" sz="1800" dirty="0"/>
              <a:t> This workflow captures handling of the laboratory results receipt and entry into the EHR.</a:t>
            </a:r>
          </a:p>
          <a:p>
            <a:pPr lvl="1">
              <a:lnSpc>
                <a:spcPct val="80000"/>
              </a:lnSpc>
              <a:spcBef>
                <a:spcPts val="480"/>
              </a:spcBef>
            </a:pPr>
            <a:r>
              <a:rPr lang="en-US" sz="1800" b="1" dirty="0"/>
              <a:t>Laboratory Orders and Results Management:</a:t>
            </a:r>
            <a:r>
              <a:rPr lang="en-US" sz="1800" dirty="0"/>
              <a:t>  This workflow focuses on what happens to the results of laboratory orders under three different scenarios: 1) the office staff generate a list of orders; 2) the patient calls the office for results; or 3) the provider receives the results from the laboratory.  </a:t>
            </a:r>
          </a:p>
          <a:p>
            <a:endParaRPr lang="en-US" dirty="0"/>
          </a:p>
        </p:txBody>
      </p:sp>
    </p:spTree>
    <p:extLst>
      <p:ext uri="{BB962C8B-B14F-4D97-AF65-F5344CB8AC3E}">
        <p14:creationId xmlns:p14="http://schemas.microsoft.com/office/powerpoint/2010/main" val="144995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sz="3200" dirty="0"/>
              <a:t>Laboratory </a:t>
            </a:r>
            <a:r>
              <a:rPr lang="en-US" sz="3200" dirty="0" smtClean="0"/>
              <a:t>Orders, continued</a:t>
            </a:r>
            <a:br>
              <a:rPr lang="en-US" sz="3200" dirty="0" smtClean="0"/>
            </a:br>
            <a:endParaRPr lang="en-US" sz="3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20</a:t>
            </a:fld>
            <a:endParaRPr lang="en-US" dirty="0"/>
          </a:p>
        </p:txBody>
      </p:sp>
      <p:sp>
        <p:nvSpPr>
          <p:cNvPr id="3" name="Content Placeholder 2"/>
          <p:cNvSpPr>
            <a:spLocks noGrp="1"/>
          </p:cNvSpPr>
          <p:nvPr>
            <p:ph idx="1"/>
          </p:nvPr>
        </p:nvSpPr>
        <p:spPr>
          <a:xfrm>
            <a:off x="457200" y="1371600"/>
            <a:ext cx="8229600" cy="4495800"/>
          </a:xfrm>
        </p:spPr>
        <p:txBody>
          <a:bodyPr>
            <a:normAutofit fontScale="62500" lnSpcReduction="20000"/>
          </a:bodyPr>
          <a:lstStyle/>
          <a:p>
            <a:pPr>
              <a:lnSpc>
                <a:spcPct val="110000"/>
              </a:lnSpc>
            </a:pPr>
            <a:r>
              <a:rPr lang="en-US" b="1" dirty="0"/>
              <a:t>RATIONALE/PURPOSE OF THE SECTION:  </a:t>
            </a:r>
            <a:r>
              <a:rPr lang="en-US" dirty="0"/>
              <a:t>Laboratory tests are critical component of patient care.  Office staff are responsible for ensuring that both the test and the results are completed communicated to the patient and the provider in a timely fashion. Before transitioning to an EHR with electronic laboratory ordering features, mapping out the existing workflow for ordering laboratory tests and tracking the results will help the office staff to identify how the workflow needs to be adapted to accommodate the forthcoming EHR. The office staff responsible for laboratory orders, in collaboration with the implementation team, should imagine each of the steps involved in ordering laboratory tests, tracking their status, and obtaining the results and communicating those results to the patient and provider. An EHR can improve the efficiency and timeliness of laboratory orders by eliminating paper documentation, integrating an current freestanding database with the EHR, or simply eliminating redundancies.  Research has shown that between 4 and 23% of lab costs are for redundant testing (Wang 2003, </a:t>
            </a:r>
            <a:r>
              <a:rPr lang="en-US" dirty="0" err="1"/>
              <a:t>Girosi</a:t>
            </a:r>
            <a:r>
              <a:rPr lang="en-US" dirty="0"/>
              <a:t> 2005, </a:t>
            </a:r>
            <a:r>
              <a:rPr lang="en-US" dirty="0" err="1"/>
              <a:t>Garrido</a:t>
            </a:r>
            <a:r>
              <a:rPr lang="en-US" dirty="0"/>
              <a:t> 2005), the majority of which could be avoided by recording the results electronically and sharing that data with other providers.</a:t>
            </a:r>
          </a:p>
          <a:p>
            <a:pPr marL="0" indent="0">
              <a:lnSpc>
                <a:spcPct val="80000"/>
              </a:lnSpc>
              <a:spcBef>
                <a:spcPts val="480"/>
              </a:spcBef>
              <a:buNone/>
            </a:pPr>
            <a:endParaRPr lang="en-US" sz="1800" dirty="0"/>
          </a:p>
          <a:p>
            <a:pPr>
              <a:spcBef>
                <a:spcPts val="480"/>
              </a:spcBef>
            </a:pPr>
            <a:r>
              <a:rPr lang="en-US" b="1" dirty="0"/>
              <a:t>MEANINGFUL USE OBJECTIVES: </a:t>
            </a:r>
            <a:endParaRPr lang="en-US" dirty="0"/>
          </a:p>
          <a:p>
            <a:pPr lvl="1"/>
            <a:r>
              <a:rPr lang="en-US" dirty="0"/>
              <a:t>Core 11 - Implement one CDS rule </a:t>
            </a:r>
          </a:p>
          <a:p>
            <a:pPr lvl="1"/>
            <a:r>
              <a:rPr lang="en-US" dirty="0"/>
              <a:t>Menu 2 - Incorporate clinical lab-test results into EHR as structured data</a:t>
            </a:r>
          </a:p>
          <a:p>
            <a:endParaRPr lang="en-US" dirty="0"/>
          </a:p>
        </p:txBody>
      </p:sp>
    </p:spTree>
    <p:extLst>
      <p:ext uri="{BB962C8B-B14F-4D97-AF65-F5344CB8AC3E}">
        <p14:creationId xmlns:p14="http://schemas.microsoft.com/office/powerpoint/2010/main" val="154020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Autofit/>
          </a:bodyPr>
          <a:lstStyle/>
          <a:p>
            <a:r>
              <a:rPr lang="en-US" sz="3200" dirty="0"/>
              <a:t>Laboratory Order Workflow Template:</a:t>
            </a:r>
            <a:br>
              <a:rPr lang="en-US" sz="3200" dirty="0"/>
            </a:br>
            <a:r>
              <a:rPr lang="en-US" sz="3200" dirty="0"/>
              <a:t>During Office </a:t>
            </a:r>
            <a:r>
              <a:rPr lang="en-US" sz="3200" dirty="0" smtClean="0"/>
              <a:t>Visit</a:t>
            </a:r>
            <a:br>
              <a:rPr lang="en-US" sz="3200" dirty="0" smtClean="0"/>
            </a:br>
            <a:endParaRPr lang="en-US" sz="3200" dirty="0"/>
          </a:p>
        </p:txBody>
      </p:sp>
      <p:graphicFrame>
        <p:nvGraphicFramePr>
          <p:cNvPr id="5" name="Content Placeholder 4" descr="Description: This workflow focuses on what happens to laboratory tests under two different scenarios: 1) the laboratory test is conducted during the office visit; or 2) the patient leaves the office visit with a laboratory test order.  Meaningful Use Objective is noted in the flow chart.&#10;• The patient arrives, has an office visit with Provider, and there is a decision point as to whether or not tests are needed.  &#10;• If tests are not needed, the patient leaves with no labs drawn.&#10;• If tests are needed, the Provider will order the test with appropriate diagnostic code(s). (M U objective: Implement CDS Rules). There is then a decision point as to whether or not this is a point of care test.&#10;• If it is not a point of care test, the patient leaves with lab test order. There is a decision point as to whether or not a specimen will be collected.&#10;• If a specimen is not collected, then the laboratory notifies the provider.&#10;• If a specimen is collected or if this is a point of care test, there is a decision point as to whether or not a test is performed.&#10;• If a test is not performed, the laboratory notifies the provider.&#10;• If a test is performed, the test results are generated and sent to provider (see lab results workflow)&#10;" title="Laboratory Order Workflow Template: During Office Visit">
            <a:hlinkClick r:id="" action="ppaction://ole?verb=0"/>
          </p:cNvPr>
          <p:cNvGraphicFramePr>
            <a:graphicFrameLocks noGrp="1" noChangeAspect="1"/>
          </p:cNvGraphicFramePr>
          <p:nvPr>
            <p:ph idx="1"/>
            <p:extLst>
              <p:ext uri="{D42A27DB-BD31-4B8C-83A1-F6EECF244321}">
                <p14:modId xmlns:p14="http://schemas.microsoft.com/office/powerpoint/2010/main" val="3835670565"/>
              </p:ext>
            </p:extLst>
          </p:nvPr>
        </p:nvGraphicFramePr>
        <p:xfrm>
          <a:off x="1555750" y="1295400"/>
          <a:ext cx="6137275" cy="4724400"/>
        </p:xfrm>
        <a:graphic>
          <a:graphicData uri="http://schemas.openxmlformats.org/presentationml/2006/ole">
            <mc:AlternateContent xmlns:mc="http://schemas.openxmlformats.org/markup-compatibility/2006">
              <mc:Choice xmlns:v="urn:schemas-microsoft-com:vml" Requires="v">
                <p:oleObj spid="_x0000_s8211" name="Presentation" r:id="rId4" imgW="4937633" imgH="3799840" progId="PowerPoint.Show.12">
                  <p:embed/>
                </p:oleObj>
              </mc:Choice>
              <mc:Fallback>
                <p:oleObj name="Presentation" r:id="rId4" imgW="4937633" imgH="3799840" progId="PowerPoint.Show.12">
                  <p:embed/>
                  <p:pic>
                    <p:nvPicPr>
                      <p:cNvPr id="0" name=""/>
                      <p:cNvPicPr/>
                      <p:nvPr/>
                    </p:nvPicPr>
                    <p:blipFill>
                      <a:blip r:embed="rId5"/>
                      <a:stretch>
                        <a:fillRect/>
                      </a:stretch>
                    </p:blipFill>
                    <p:spPr>
                      <a:xfrm>
                        <a:off x="1555750" y="1295400"/>
                        <a:ext cx="6137275" cy="47244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21</a:t>
            </a:fld>
            <a:endParaRPr lang="en-US" dirty="0"/>
          </a:p>
        </p:txBody>
      </p:sp>
    </p:spTree>
    <p:extLst>
      <p:ext uri="{BB962C8B-B14F-4D97-AF65-F5344CB8AC3E}">
        <p14:creationId xmlns:p14="http://schemas.microsoft.com/office/powerpoint/2010/main" val="206817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Laboratory Results </a:t>
            </a:r>
            <a:r>
              <a:rPr lang="en-US" dirty="0" smtClean="0"/>
              <a:t>Workflow</a:t>
            </a:r>
            <a:r>
              <a:rPr lang="en-US" sz="3200" dirty="0" smtClean="0"/>
              <a:t/>
            </a:r>
            <a:br>
              <a:rPr lang="en-US" sz="3200" dirty="0" smtClean="0"/>
            </a:br>
            <a:endParaRPr lang="en-US" sz="3200" dirty="0"/>
          </a:p>
        </p:txBody>
      </p:sp>
      <p:graphicFrame>
        <p:nvGraphicFramePr>
          <p:cNvPr id="5" name="Content Placeholder 4" descr="Description: This workflow captures how the practice handles receipt of the laboratory results and entry of lab results into the E H R. Meaningful Use objectives are noted.&#10;• The M A or Clerk receives Lab result (M U Objective: Incorporate clinical lab test results into certified E H R technology as structured data). There is then a decision point as to whether or not these are critical lab values.&#10;• If they are critical lab values, the M A or Clerk alerts the provider immediately for the provider to take action&#10;• If they are not critical lab values, the M A or Clerk route the results to the ordering provider and once the provider receives the results they take action as necessary.&#10;• Once a provider takes necessary action on both critical and non-critical lab values, the provider signs off on the lab results, and notifies the patients of the results. Patient receives notification of lab results (M U Objective: provide patient with electronic copy of their test results upon request.  Provide patient with timely electronic access to their lab results).&#10;" title="Laboratory Results Workflow">
            <a:hlinkClick r:id="" action="ppaction://ole?verb=0"/>
          </p:cNvPr>
          <p:cNvGraphicFramePr>
            <a:graphicFrameLocks noGrp="1" noChangeAspect="1"/>
          </p:cNvGraphicFramePr>
          <p:nvPr>
            <p:ph idx="1"/>
            <p:extLst>
              <p:ext uri="{D42A27DB-BD31-4B8C-83A1-F6EECF244321}">
                <p14:modId xmlns:p14="http://schemas.microsoft.com/office/powerpoint/2010/main" val="2986204181"/>
              </p:ext>
            </p:extLst>
          </p:nvPr>
        </p:nvGraphicFramePr>
        <p:xfrm>
          <a:off x="1371600" y="1066800"/>
          <a:ext cx="6440458" cy="4953000"/>
        </p:xfrm>
        <a:graphic>
          <a:graphicData uri="http://schemas.openxmlformats.org/presentationml/2006/ole">
            <mc:AlternateContent xmlns:mc="http://schemas.openxmlformats.org/markup-compatibility/2006">
              <mc:Choice xmlns:v="urn:schemas-microsoft-com:vml" Requires="v">
                <p:oleObj spid="_x0000_s9234"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371600" y="1066800"/>
                        <a:ext cx="6440458" cy="49530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22</a:t>
            </a:fld>
            <a:endParaRPr lang="en-US" dirty="0"/>
          </a:p>
        </p:txBody>
      </p:sp>
    </p:spTree>
    <p:extLst>
      <p:ext uri="{BB962C8B-B14F-4D97-AF65-F5344CB8AC3E}">
        <p14:creationId xmlns:p14="http://schemas.microsoft.com/office/powerpoint/2010/main" val="1937768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Lab Orders and Results </a:t>
            </a:r>
            <a:r>
              <a:rPr lang="en-US" dirty="0" smtClean="0"/>
              <a:t>Management</a:t>
            </a:r>
            <a:br>
              <a:rPr lang="en-US" dirty="0" smtClean="0"/>
            </a:br>
            <a:endParaRPr lang="en-US" dirty="0"/>
          </a:p>
        </p:txBody>
      </p:sp>
      <p:graphicFrame>
        <p:nvGraphicFramePr>
          <p:cNvPr id="5" name="Content Placeholder 4" descr="Description: This workflow focuses on what happens to the results of laboratory orders under three different scenarios: 1) the office staff generate a list of orders; 2) the patient calls the office for results; or 3) the provider receives the results from the laboratory.  Meaningful Use Objectives are noted.&#10;&#10;1. The office staff generates a list of orders&#10;• The Nurse, MA or Clerk generates list of pending orders and there is a decision point as to whether or not tests are performed. If no tests are performed the nurse, MA or clerk sends a reminder or follow up with the patient. If tests are performed the workflow 3 is followed.&#10;&#10;2. Patient calls for lab results&#10;• The Nurse, M A or Clerk search for patient and lab results in E H R and there is a decision point as to whether or not the lab results are available. If lab results are available then a message is sent to the provider. The provider reviews and signs off on lab results and notifies patient. If lab results are not available, there is a decision point to determine if tests have been performed. If no tests are performed the nurse, MA or clerk sends a reminder or follow up with the patient. If tests are performed the workflow 3 is followed.&#10;&#10;3. The provider receives the results from the laboratory&#10;• If tests are performed, then the laboratory generates test results and sends to provider. The provider receives lab results (M U Objective: Incorporate clinical lab test results into certified E H R technology as structured data), signs off on lab results, and notifies patient of lab results if needed (M U Objective: Provide patient with electronic copy of their test results upon request. Provide patient with timely electronic access to their lab results).&#10;" title="Lab Orders and Results Management">
            <a:hlinkClick r:id="" action="ppaction://ole?verb=0"/>
          </p:cNvPr>
          <p:cNvGraphicFramePr>
            <a:graphicFrameLocks noGrp="1" noChangeAspect="1"/>
          </p:cNvGraphicFramePr>
          <p:nvPr>
            <p:ph idx="1"/>
            <p:extLst>
              <p:ext uri="{D42A27DB-BD31-4B8C-83A1-F6EECF244321}">
                <p14:modId xmlns:p14="http://schemas.microsoft.com/office/powerpoint/2010/main" val="3634854721"/>
              </p:ext>
            </p:extLst>
          </p:nvPr>
        </p:nvGraphicFramePr>
        <p:xfrm>
          <a:off x="1371600" y="1066800"/>
          <a:ext cx="6458609" cy="4966959"/>
        </p:xfrm>
        <a:graphic>
          <a:graphicData uri="http://schemas.openxmlformats.org/presentationml/2006/ole">
            <mc:AlternateContent xmlns:mc="http://schemas.openxmlformats.org/markup-compatibility/2006">
              <mc:Choice xmlns:v="urn:schemas-microsoft-com:vml" Requires="v">
                <p:oleObj spid="_x0000_s10258"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371600" y="1066800"/>
                        <a:ext cx="6458609" cy="4966959"/>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23</a:t>
            </a:fld>
            <a:endParaRPr lang="en-US" dirty="0"/>
          </a:p>
        </p:txBody>
      </p:sp>
    </p:spTree>
    <p:extLst>
      <p:ext uri="{BB962C8B-B14F-4D97-AF65-F5344CB8AC3E}">
        <p14:creationId xmlns:p14="http://schemas.microsoft.com/office/powerpoint/2010/main" val="160368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Referral Generation</a:t>
            </a:r>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24</a:t>
            </a:fld>
            <a:endParaRPr lang="en-US" dirty="0"/>
          </a:p>
        </p:txBody>
      </p:sp>
      <p:sp>
        <p:nvSpPr>
          <p:cNvPr id="3" name="Content Placeholder 2"/>
          <p:cNvSpPr>
            <a:spLocks noGrp="1"/>
          </p:cNvSpPr>
          <p:nvPr>
            <p:ph idx="1"/>
          </p:nvPr>
        </p:nvSpPr>
        <p:spPr>
          <a:xfrm>
            <a:off x="457200" y="1447800"/>
            <a:ext cx="8229600" cy="4038600"/>
          </a:xfrm>
        </p:spPr>
        <p:txBody>
          <a:bodyPr/>
          <a:lstStyle/>
          <a:p>
            <a:pPr>
              <a:lnSpc>
                <a:spcPct val="90000"/>
              </a:lnSpc>
            </a:pPr>
            <a:r>
              <a:rPr lang="en-US" sz="1900" b="1" dirty="0"/>
              <a:t>SUMMARY OF MODULE/SECTION: </a:t>
            </a:r>
            <a:r>
              <a:rPr lang="en-US" sz="1900" dirty="0"/>
              <a:t>This section will help practice staff map out the referral generation process. This interactive template focuses on what steps need to be taken to</a:t>
            </a:r>
            <a:r>
              <a:rPr lang="en-US" sz="1900" dirty="0" smtClean="0"/>
              <a:t>:</a:t>
            </a:r>
          </a:p>
          <a:p>
            <a:pPr>
              <a:lnSpc>
                <a:spcPct val="90000"/>
              </a:lnSpc>
            </a:pPr>
            <a:endParaRPr lang="en-US" sz="800" dirty="0"/>
          </a:p>
          <a:p>
            <a:pPr lvl="1">
              <a:lnSpc>
                <a:spcPct val="80000"/>
              </a:lnSpc>
              <a:spcBef>
                <a:spcPts val="480"/>
              </a:spcBef>
            </a:pPr>
            <a:r>
              <a:rPr lang="en-US" sz="1800" dirty="0"/>
              <a:t>Generate a referral request by the provider;</a:t>
            </a:r>
          </a:p>
          <a:p>
            <a:pPr lvl="1">
              <a:lnSpc>
                <a:spcPct val="80000"/>
              </a:lnSpc>
              <a:spcBef>
                <a:spcPts val="480"/>
              </a:spcBef>
            </a:pPr>
            <a:r>
              <a:rPr lang="en-US" sz="1800" dirty="0"/>
              <a:t>Create the referral order, including insurance checks and generation of necessary data from EHR;</a:t>
            </a:r>
          </a:p>
          <a:p>
            <a:pPr lvl="1">
              <a:lnSpc>
                <a:spcPct val="80000"/>
              </a:lnSpc>
              <a:spcBef>
                <a:spcPts val="480"/>
              </a:spcBef>
            </a:pPr>
            <a:r>
              <a:rPr lang="en-US" sz="1800" dirty="0"/>
              <a:t>Send the referral order to the referred provider;</a:t>
            </a:r>
          </a:p>
          <a:p>
            <a:pPr lvl="1">
              <a:lnSpc>
                <a:spcPct val="80000"/>
              </a:lnSpc>
              <a:spcBef>
                <a:spcPts val="480"/>
              </a:spcBef>
            </a:pPr>
            <a:r>
              <a:rPr lang="en-US" sz="1800" dirty="0"/>
              <a:t>Visit with the referred physician and patients; and, </a:t>
            </a:r>
          </a:p>
          <a:p>
            <a:pPr lvl="1">
              <a:lnSpc>
                <a:spcPct val="80000"/>
              </a:lnSpc>
              <a:spcBef>
                <a:spcPts val="480"/>
              </a:spcBef>
            </a:pPr>
            <a:r>
              <a:rPr lang="en-US" sz="1800" dirty="0"/>
              <a:t>Communicate results from the referred to the referring provider. </a:t>
            </a:r>
          </a:p>
          <a:p>
            <a:endParaRPr lang="en-US" dirty="0"/>
          </a:p>
        </p:txBody>
      </p:sp>
    </p:spTree>
    <p:extLst>
      <p:ext uri="{BB962C8B-B14F-4D97-AF65-F5344CB8AC3E}">
        <p14:creationId xmlns:p14="http://schemas.microsoft.com/office/powerpoint/2010/main" val="3311560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sz="3200" dirty="0"/>
              <a:t>Referral </a:t>
            </a:r>
            <a:r>
              <a:rPr lang="en-US" sz="3200" dirty="0" smtClean="0"/>
              <a:t>Generation, continued</a:t>
            </a:r>
            <a:br>
              <a:rPr lang="en-US" sz="3200" dirty="0" smtClean="0"/>
            </a:br>
            <a:endParaRPr lang="en-US" sz="3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25</a:t>
            </a:fld>
            <a:endParaRPr lang="en-US" dirty="0"/>
          </a:p>
        </p:txBody>
      </p:sp>
      <p:sp>
        <p:nvSpPr>
          <p:cNvPr id="3" name="Content Placeholder 2"/>
          <p:cNvSpPr>
            <a:spLocks noGrp="1"/>
          </p:cNvSpPr>
          <p:nvPr>
            <p:ph idx="1"/>
          </p:nvPr>
        </p:nvSpPr>
        <p:spPr>
          <a:xfrm>
            <a:off x="457200" y="1447800"/>
            <a:ext cx="8229600" cy="4343400"/>
          </a:xfrm>
        </p:spPr>
        <p:txBody>
          <a:bodyPr>
            <a:normAutofit fontScale="77500" lnSpcReduction="20000"/>
          </a:bodyPr>
          <a:lstStyle/>
          <a:p>
            <a:pPr>
              <a:lnSpc>
                <a:spcPct val="110000"/>
              </a:lnSpc>
            </a:pPr>
            <a:r>
              <a:rPr lang="en-US" sz="2200" b="1" dirty="0"/>
              <a:t>RATIONALE/PURPOSE OF THE SECTION:  </a:t>
            </a:r>
            <a:r>
              <a:rPr lang="en-US" sz="2200" dirty="0"/>
              <a:t>A major source of health care fragmentation, duplication and miscommunication is in the transition of care from one provider to another or the co-management of patient care among two or more providers. Office staff are responsible for ensuring that referrals are generated to both the patient and the specialist and that the status outcomes of those referrals or transitions are closely monitored and documented.  Before transitioning to an EHR with electronic laboratory ordering features, mapping out the existing workflow for transitions and will help the office staff to identify how the workflow needs to be adapted to accommodate the forthcoming EHR. Staff should identify how and where an EHR can improve the tracking and documentation of referrals by streamlining the point of entry, providing prompts or reminders, and allowing all who need the referral information ready access to it.  Research has shown that EHRs can save up to 210 hours per physician per year through use of electronic referral generation (</a:t>
            </a:r>
            <a:r>
              <a:rPr lang="en-US" sz="2200" dirty="0" err="1"/>
              <a:t>MedicaLogic</a:t>
            </a:r>
            <a:r>
              <a:rPr lang="en-US" sz="2200" dirty="0"/>
              <a:t>).</a:t>
            </a:r>
          </a:p>
          <a:p>
            <a:pPr marL="0" indent="0">
              <a:buNone/>
            </a:pPr>
            <a:endParaRPr lang="en-US" sz="1600" b="1" dirty="0"/>
          </a:p>
          <a:p>
            <a:r>
              <a:rPr lang="en-US" sz="2200" b="1" dirty="0"/>
              <a:t>MEANINGFUL USE OBJECTIVES: </a:t>
            </a:r>
            <a:endParaRPr lang="en-US" sz="2200" dirty="0"/>
          </a:p>
          <a:p>
            <a:pPr lvl="1"/>
            <a:r>
              <a:rPr lang="en-US" sz="1900" dirty="0"/>
              <a:t>Menu 8 - Provide a summary </a:t>
            </a:r>
            <a:r>
              <a:rPr lang="en-US" sz="1900" i="1" dirty="0"/>
              <a:t>of care record </a:t>
            </a:r>
            <a:r>
              <a:rPr lang="en-US" sz="1900" dirty="0"/>
              <a:t>for each transition of care or referral</a:t>
            </a:r>
          </a:p>
          <a:p>
            <a:endParaRPr lang="en-US" dirty="0"/>
          </a:p>
        </p:txBody>
      </p:sp>
    </p:spTree>
    <p:extLst>
      <p:ext uri="{BB962C8B-B14F-4D97-AF65-F5344CB8AC3E}">
        <p14:creationId xmlns:p14="http://schemas.microsoft.com/office/powerpoint/2010/main" val="2240808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Referral Generation Workflow </a:t>
            </a:r>
            <a:r>
              <a:rPr lang="en-US" dirty="0" smtClean="0"/>
              <a:t>Template</a:t>
            </a:r>
            <a:br>
              <a:rPr lang="en-US" dirty="0" smtClean="0"/>
            </a:br>
            <a:endParaRPr lang="en-US" dirty="0"/>
          </a:p>
        </p:txBody>
      </p:sp>
      <p:graphicFrame>
        <p:nvGraphicFramePr>
          <p:cNvPr id="5" name="Content Placeholder 4" descr="Description: This section will help practice staff map out the referral generation process.&#10;• A PCP determines that a patient needs a referral and generates the referral order and encounter documentation.&#10;• An M A or Clerk receives the referral order and obtains insurance authorization if needed. The referral is then generated and given to the patient. A summary of Care document is also generated (M U Objective: Provide a summary of care record for each transition of care or referral) and the referral documentation is sent via eExchange, secure email, faxing, or printing to the specialty provider office.&#10;• The patient receives the referral from the M A or Clerk and contacts the specialty provider for an appointment.&#10;• The specialty provider office receives the referral documentation from the M A or Clerk and, in parallel, schedules an appointment with the patient. They provide specialty services to the patient, generate encounter documentation, and generate and send a Summary of Care document to the PCP.&#10;• The MA or Clerk receives the message from the specialty provider, and routes the specialty documentation to the PCP.&#10;• The PCP then receives the Summary of Care document from the specialty provider.&#10;" title="Referral Generation Workflow Template">
            <a:hlinkClick r:id="" action="ppaction://ole?verb=0"/>
          </p:cNvPr>
          <p:cNvGraphicFramePr>
            <a:graphicFrameLocks noGrp="1" noChangeAspect="1"/>
          </p:cNvGraphicFramePr>
          <p:nvPr>
            <p:ph idx="1"/>
            <p:extLst>
              <p:ext uri="{D42A27DB-BD31-4B8C-83A1-F6EECF244321}">
                <p14:modId xmlns:p14="http://schemas.microsoft.com/office/powerpoint/2010/main" val="1785898759"/>
              </p:ext>
            </p:extLst>
          </p:nvPr>
        </p:nvGraphicFramePr>
        <p:xfrm>
          <a:off x="1219200" y="990600"/>
          <a:ext cx="6539542" cy="5029200"/>
        </p:xfrm>
        <a:graphic>
          <a:graphicData uri="http://schemas.openxmlformats.org/presentationml/2006/ole">
            <mc:AlternateContent xmlns:mc="http://schemas.openxmlformats.org/markup-compatibility/2006">
              <mc:Choice xmlns:v="urn:schemas-microsoft-com:vml" Requires="v">
                <p:oleObj spid="_x0000_s11282"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219200" y="990600"/>
                        <a:ext cx="6539542" cy="50292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26</a:t>
            </a:fld>
            <a:endParaRPr lang="en-US" dirty="0"/>
          </a:p>
        </p:txBody>
      </p:sp>
    </p:spTree>
    <p:extLst>
      <p:ext uri="{BB962C8B-B14F-4D97-AF65-F5344CB8AC3E}">
        <p14:creationId xmlns:p14="http://schemas.microsoft.com/office/powerpoint/2010/main" val="589828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smtClean="0"/>
              <a:t>Office Discharge</a:t>
            </a:r>
            <a:endParaRPr lang="en-US" sz="3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27</a:t>
            </a:fld>
            <a:endParaRPr lang="en-US" dirty="0"/>
          </a:p>
        </p:txBody>
      </p:sp>
      <p:sp>
        <p:nvSpPr>
          <p:cNvPr id="3" name="Content Placeholder 2"/>
          <p:cNvSpPr>
            <a:spLocks noGrp="1"/>
          </p:cNvSpPr>
          <p:nvPr>
            <p:ph idx="1"/>
          </p:nvPr>
        </p:nvSpPr>
        <p:spPr>
          <a:xfrm>
            <a:off x="457200" y="1447800"/>
            <a:ext cx="8229600" cy="4038600"/>
          </a:xfrm>
        </p:spPr>
        <p:txBody>
          <a:bodyPr/>
          <a:lstStyle/>
          <a:p>
            <a:pPr>
              <a:lnSpc>
                <a:spcPct val="90000"/>
              </a:lnSpc>
            </a:pPr>
            <a:r>
              <a:rPr lang="en-US" sz="1900" b="1" dirty="0"/>
              <a:t>SUMMARY OF MODULE/SECTION: </a:t>
            </a:r>
            <a:r>
              <a:rPr lang="en-US" sz="1900" dirty="0"/>
              <a:t>This section will help practice staff map out the office visit discharge process, including steps that need to be taken post-visit to ensure the practice meets Stage 1 Meaningful Use criteria.  This interactive template focuses on what steps need to be taken to</a:t>
            </a:r>
            <a:r>
              <a:rPr lang="en-US" sz="1900" dirty="0" smtClean="0"/>
              <a:t>:</a:t>
            </a:r>
          </a:p>
          <a:p>
            <a:pPr>
              <a:lnSpc>
                <a:spcPct val="90000"/>
              </a:lnSpc>
            </a:pPr>
            <a:endParaRPr lang="en-US" sz="800" dirty="0"/>
          </a:p>
          <a:p>
            <a:pPr lvl="1">
              <a:lnSpc>
                <a:spcPct val="80000"/>
              </a:lnSpc>
              <a:spcBef>
                <a:spcPts val="480"/>
              </a:spcBef>
            </a:pPr>
            <a:r>
              <a:rPr lang="en-US" sz="1900" dirty="0"/>
              <a:t>Complete visit documentation;</a:t>
            </a:r>
          </a:p>
          <a:p>
            <a:pPr lvl="1">
              <a:lnSpc>
                <a:spcPct val="80000"/>
              </a:lnSpc>
              <a:spcBef>
                <a:spcPts val="480"/>
              </a:spcBef>
            </a:pPr>
            <a:r>
              <a:rPr lang="en-US" sz="1900" dirty="0"/>
              <a:t>Provide the patient with all necessary orders and information, including electronic transmittal depending on the type of order;</a:t>
            </a:r>
          </a:p>
          <a:p>
            <a:pPr lvl="1">
              <a:lnSpc>
                <a:spcPct val="80000"/>
              </a:lnSpc>
              <a:spcBef>
                <a:spcPts val="480"/>
              </a:spcBef>
            </a:pPr>
            <a:r>
              <a:rPr lang="en-US" sz="1900" dirty="0"/>
              <a:t>Schedule any follow-up appointments; and, </a:t>
            </a:r>
          </a:p>
          <a:p>
            <a:pPr lvl="1">
              <a:lnSpc>
                <a:spcPct val="80000"/>
              </a:lnSpc>
              <a:spcBef>
                <a:spcPts val="480"/>
              </a:spcBef>
            </a:pPr>
            <a:r>
              <a:rPr lang="en-US" sz="1900" dirty="0"/>
              <a:t>Send any public health data to the necessary local, state, and/or federal agencies.</a:t>
            </a:r>
          </a:p>
          <a:p>
            <a:endParaRPr lang="en-US" dirty="0"/>
          </a:p>
        </p:txBody>
      </p:sp>
    </p:spTree>
    <p:extLst>
      <p:ext uri="{BB962C8B-B14F-4D97-AF65-F5344CB8AC3E}">
        <p14:creationId xmlns:p14="http://schemas.microsoft.com/office/powerpoint/2010/main" val="2123037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Office </a:t>
            </a:r>
            <a:r>
              <a:rPr lang="en-US" sz="3200" dirty="0" smtClean="0"/>
              <a:t>Discharge, continued</a:t>
            </a:r>
            <a:endParaRPr lang="en-US" sz="3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28</a:t>
            </a:fld>
            <a:endParaRPr lang="en-US" dirty="0"/>
          </a:p>
        </p:txBody>
      </p:sp>
      <p:sp>
        <p:nvSpPr>
          <p:cNvPr id="3" name="Content Placeholder 2"/>
          <p:cNvSpPr>
            <a:spLocks noGrp="1"/>
          </p:cNvSpPr>
          <p:nvPr>
            <p:ph idx="1"/>
          </p:nvPr>
        </p:nvSpPr>
        <p:spPr>
          <a:xfrm>
            <a:off x="457200" y="1447800"/>
            <a:ext cx="8229600" cy="4419600"/>
          </a:xfrm>
        </p:spPr>
        <p:txBody>
          <a:bodyPr>
            <a:normAutofit fontScale="47500" lnSpcReduction="20000"/>
          </a:bodyPr>
          <a:lstStyle/>
          <a:p>
            <a:pPr>
              <a:lnSpc>
                <a:spcPct val="110000"/>
              </a:lnSpc>
            </a:pPr>
            <a:r>
              <a:rPr lang="en-US" sz="3600" b="1" dirty="0"/>
              <a:t>RATIONALE/PURPOSE OF THE SECTION:  </a:t>
            </a:r>
            <a:r>
              <a:rPr lang="en-US" sz="3600" dirty="0"/>
              <a:t>The office visit discharge largely encompasses those activities that provider patients with any data or orders that are ready when they are leaving.  By the Stage 1 Meaningful Use criteria, clinical summaries (Core 13) are  required within a specified time and are not necessarily part of the discharge process.  Care transition summaries (Menu 8), which will be required by Stage 2 criteria, do not have a time requirement, and may be transmitted at any time prior to the patient’s first appointment with the new provider (likely when the referral order is completed).  In addition, submission of immunization data (Menu 9) or </a:t>
            </a:r>
            <a:r>
              <a:rPr lang="en-US" sz="3600" dirty="0" err="1"/>
              <a:t>syndromic</a:t>
            </a:r>
            <a:r>
              <a:rPr lang="en-US" sz="3600" dirty="0"/>
              <a:t> surveillance data (Menu 10), which are also to be required by Stage 2, do not require that data be transmitted at the duration of any appointment, or at any time at all; they are only required to test this capability to support future requirements in this arena.  It is important to note that majority of activities with this workflow can be conducted outside of a patient visit, along with other requirements of Stage 1 Meaningful Use.  As these are non-value-added activities (i.e., they don’t generate revenue per se), it is important to understand the time it takes to do these activities and how these processes can be streamlined with the adoption of an EHR.</a:t>
            </a:r>
          </a:p>
          <a:p>
            <a:pPr marL="0" indent="0">
              <a:buNone/>
            </a:pPr>
            <a:endParaRPr lang="en-US" dirty="0"/>
          </a:p>
        </p:txBody>
      </p:sp>
    </p:spTree>
    <p:extLst>
      <p:ext uri="{BB962C8B-B14F-4D97-AF65-F5344CB8AC3E}">
        <p14:creationId xmlns:p14="http://schemas.microsoft.com/office/powerpoint/2010/main" val="338784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Template Instructions:</a:t>
            </a:r>
            <a:br>
              <a:rPr lang="en-US" dirty="0"/>
            </a:br>
            <a:r>
              <a:rPr lang="en-US" dirty="0"/>
              <a:t>Mapping an Existing Workflow</a:t>
            </a:r>
          </a:p>
        </p:txBody>
      </p:sp>
      <p:sp>
        <p:nvSpPr>
          <p:cNvPr id="3" name="Content Placeholder 2"/>
          <p:cNvSpPr>
            <a:spLocks noGrp="1"/>
          </p:cNvSpPr>
          <p:nvPr>
            <p:ph idx="1"/>
          </p:nvPr>
        </p:nvSpPr>
        <p:spPr>
          <a:xfrm>
            <a:off x="457200" y="1600200"/>
            <a:ext cx="8229600" cy="4343400"/>
          </a:xfrm>
        </p:spPr>
        <p:txBody>
          <a:bodyPr>
            <a:normAutofit fontScale="25000" lnSpcReduction="20000"/>
          </a:bodyPr>
          <a:lstStyle/>
          <a:p>
            <a:r>
              <a:rPr lang="en-US" sz="7200" dirty="0"/>
              <a:t>To use these templates, first identify the current type of workflow you want to </a:t>
            </a:r>
            <a:r>
              <a:rPr lang="en-US" sz="7200" dirty="0" smtClean="0"/>
              <a:t>redesign, and then identify </a:t>
            </a:r>
            <a:r>
              <a:rPr lang="en-US" sz="7200" dirty="0"/>
              <a:t>the staff responsible for the activities in the </a:t>
            </a:r>
            <a:r>
              <a:rPr lang="en-US" sz="7200" dirty="0" smtClean="0"/>
              <a:t>workflow.</a:t>
            </a:r>
            <a:endParaRPr lang="en-US" sz="7200" dirty="0"/>
          </a:p>
          <a:p>
            <a:endParaRPr lang="en-US" sz="7200" dirty="0"/>
          </a:p>
          <a:p>
            <a:r>
              <a:rPr lang="en-US" sz="7200" dirty="0"/>
              <a:t>In collaboration with the implementation team, </a:t>
            </a:r>
            <a:r>
              <a:rPr lang="en-US" sz="7200" dirty="0" smtClean="0"/>
              <a:t>they should review </a:t>
            </a:r>
            <a:r>
              <a:rPr lang="en-US" sz="7200" dirty="0"/>
              <a:t>the workflow and adjust it as necessary to match the typical scenario in their </a:t>
            </a:r>
            <a:r>
              <a:rPr lang="en-US" sz="7200" dirty="0" smtClean="0"/>
              <a:t>office.</a:t>
            </a:r>
            <a:endParaRPr lang="en-US" sz="7200" dirty="0"/>
          </a:p>
          <a:p>
            <a:endParaRPr lang="en-US" sz="7200" dirty="0"/>
          </a:p>
          <a:p>
            <a:r>
              <a:rPr lang="en-US" sz="7200" dirty="0"/>
              <a:t>Assign a note taker/recorder to enter the steps into the boxes and arrows on the PowerPoint slide.  The note taker/recorder can move the PowerPoint boxes and arrows to reflect how the staff order the interactions.</a:t>
            </a:r>
          </a:p>
          <a:p>
            <a:pPr>
              <a:lnSpc>
                <a:spcPct val="80000"/>
              </a:lnSpc>
            </a:pPr>
            <a:endParaRPr lang="en-US" sz="7200" dirty="0" smtClean="0"/>
          </a:p>
          <a:p>
            <a:r>
              <a:rPr lang="en-US" sz="7200" dirty="0"/>
              <a:t>In the workflow templates, boxes indicate steps in the process.  Blue diamonds indicate “yes or no” decision points and lead to appropriate next steps depending on the “yes or no” decision.  Staff can indicate decision point steps by turning a sticky note sideways 45 degrees or by drawing a diamond on the box.  </a:t>
            </a:r>
            <a:endParaRPr lang="en-US" sz="7200" dirty="0" smtClean="0"/>
          </a:p>
          <a:p>
            <a:endParaRPr lang="en-US" sz="3800" dirty="0"/>
          </a:p>
          <a:p>
            <a:pPr marL="0" indent="0" algn="ctr">
              <a:buNone/>
            </a:pPr>
            <a:r>
              <a:rPr lang="en-US" sz="5600" b="1" i="1" dirty="0" smtClean="0"/>
              <a:t>Note:  Double-click workflow diagrams to make edits</a:t>
            </a:r>
            <a:endParaRPr lang="en-US" sz="3800" dirty="0"/>
          </a:p>
          <a:p>
            <a:endParaRPr lang="en-US"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a:t>
            </a:fld>
            <a:endParaRPr lang="en-US" dirty="0"/>
          </a:p>
        </p:txBody>
      </p:sp>
    </p:spTree>
    <p:extLst>
      <p:ext uri="{BB962C8B-B14F-4D97-AF65-F5344CB8AC3E}">
        <p14:creationId xmlns:p14="http://schemas.microsoft.com/office/powerpoint/2010/main" val="1970416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sz="3200" dirty="0"/>
              <a:t>Office Discharge, </a:t>
            </a:r>
            <a:r>
              <a:rPr lang="en-US" sz="3200" dirty="0" smtClean="0"/>
              <a:t>continued</a:t>
            </a:r>
            <a:br>
              <a:rPr lang="en-US" sz="3200" dirty="0" smtClean="0"/>
            </a:br>
            <a:endParaRPr lang="en-US" sz="3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29</a:t>
            </a:fld>
            <a:endParaRPr lang="en-US" dirty="0"/>
          </a:p>
        </p:txBody>
      </p:sp>
      <p:sp>
        <p:nvSpPr>
          <p:cNvPr id="3" name="Content Placeholder 2"/>
          <p:cNvSpPr>
            <a:spLocks noGrp="1"/>
          </p:cNvSpPr>
          <p:nvPr>
            <p:ph idx="1"/>
          </p:nvPr>
        </p:nvSpPr>
        <p:spPr>
          <a:xfrm>
            <a:off x="457200" y="1447800"/>
            <a:ext cx="8229600" cy="4419600"/>
          </a:xfrm>
        </p:spPr>
        <p:txBody>
          <a:bodyPr>
            <a:normAutofit/>
          </a:bodyPr>
          <a:lstStyle/>
          <a:p>
            <a:pPr>
              <a:lnSpc>
                <a:spcPct val="80000"/>
              </a:lnSpc>
              <a:spcBef>
                <a:spcPts val="480"/>
              </a:spcBef>
            </a:pPr>
            <a:r>
              <a:rPr lang="en-US" sz="1900" b="1" dirty="0"/>
              <a:t>MEANINGFUL USE OBJECTIVES: </a:t>
            </a:r>
            <a:endParaRPr lang="en-US" sz="1900" dirty="0"/>
          </a:p>
          <a:p>
            <a:pPr lvl="1">
              <a:lnSpc>
                <a:spcPct val="80000"/>
              </a:lnSpc>
              <a:spcBef>
                <a:spcPts val="480"/>
              </a:spcBef>
            </a:pPr>
            <a:r>
              <a:rPr lang="en-US" sz="1800" dirty="0"/>
              <a:t>Core 1 - Use CPOE for medication orders</a:t>
            </a:r>
          </a:p>
          <a:p>
            <a:pPr lvl="1">
              <a:lnSpc>
                <a:spcPct val="80000"/>
              </a:lnSpc>
              <a:spcBef>
                <a:spcPts val="480"/>
              </a:spcBef>
            </a:pPr>
            <a:r>
              <a:rPr lang="en-US" sz="1800" dirty="0"/>
              <a:t>Core 4 - Generate and transmit permissible prescriptions electronically (</a:t>
            </a:r>
            <a:r>
              <a:rPr lang="en-US" sz="1800" dirty="0" err="1"/>
              <a:t>eRx</a:t>
            </a:r>
            <a:r>
              <a:rPr lang="en-US" sz="1800" dirty="0"/>
              <a:t>)</a:t>
            </a:r>
          </a:p>
          <a:p>
            <a:pPr lvl="1">
              <a:lnSpc>
                <a:spcPct val="80000"/>
              </a:lnSpc>
              <a:spcBef>
                <a:spcPts val="480"/>
              </a:spcBef>
            </a:pPr>
            <a:r>
              <a:rPr lang="en-US" sz="1800" dirty="0"/>
              <a:t>Core 13 - Provide clinical summaries for each office visit</a:t>
            </a:r>
          </a:p>
          <a:p>
            <a:pPr lvl="1">
              <a:lnSpc>
                <a:spcPct val="80000"/>
              </a:lnSpc>
              <a:spcBef>
                <a:spcPts val="480"/>
              </a:spcBef>
            </a:pPr>
            <a:r>
              <a:rPr lang="en-US" sz="1800" dirty="0"/>
              <a:t>Menu 8 - Provide a summary of care record for each transition of care or referral</a:t>
            </a:r>
          </a:p>
          <a:p>
            <a:pPr lvl="1">
              <a:lnSpc>
                <a:spcPct val="80000"/>
              </a:lnSpc>
              <a:spcBef>
                <a:spcPts val="480"/>
              </a:spcBef>
            </a:pPr>
            <a:r>
              <a:rPr lang="en-US" sz="1800" dirty="0"/>
              <a:t>Menu 9 - Capability to submit electronic data to immunization registries or immunization information systems</a:t>
            </a:r>
          </a:p>
          <a:p>
            <a:pPr lvl="1">
              <a:lnSpc>
                <a:spcPct val="80000"/>
              </a:lnSpc>
              <a:spcBef>
                <a:spcPts val="480"/>
              </a:spcBef>
            </a:pPr>
            <a:r>
              <a:rPr lang="en-US" sz="1800" dirty="0"/>
              <a:t>Menu 10 - Capability to submit electronic </a:t>
            </a:r>
            <a:r>
              <a:rPr lang="en-US" sz="1800" dirty="0" err="1"/>
              <a:t>syndromic</a:t>
            </a:r>
            <a:r>
              <a:rPr lang="en-US" sz="1800" dirty="0"/>
              <a:t> surveillance data to public health agencies</a:t>
            </a:r>
          </a:p>
          <a:p>
            <a:pPr marL="0" indent="0">
              <a:buNone/>
            </a:pPr>
            <a:endParaRPr lang="en-US" dirty="0"/>
          </a:p>
        </p:txBody>
      </p:sp>
    </p:spTree>
    <p:extLst>
      <p:ext uri="{BB962C8B-B14F-4D97-AF65-F5344CB8AC3E}">
        <p14:creationId xmlns:p14="http://schemas.microsoft.com/office/powerpoint/2010/main" val="3773094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Office Discharge Workflow </a:t>
            </a:r>
            <a:r>
              <a:rPr lang="en-US" dirty="0" smtClean="0"/>
              <a:t>Template</a:t>
            </a:r>
            <a:r>
              <a:rPr lang="en-US" sz="3200" dirty="0" smtClean="0"/>
              <a:t/>
            </a:r>
            <a:br>
              <a:rPr lang="en-US" sz="3200" dirty="0" smtClean="0"/>
            </a:br>
            <a:endParaRPr lang="en-US" sz="3200" dirty="0"/>
          </a:p>
        </p:txBody>
      </p:sp>
      <p:graphicFrame>
        <p:nvGraphicFramePr>
          <p:cNvPr id="5" name="Content Placeholder 4" descr="Description: This section will help practice staff map out the office visit discharge process, including steps that need to be taken post-visit to ensure the practice meets Stage 1 Meaningful Use criteria.  &#10;• A patient exits the exam room and a provider completes the encounter documentation.&#10;• A nurse, M A, or Clerical staff reviews the patient instructions and orders. They then print or send the orders to the appropriate recipients (M U Objectives: Use Computerized Physician Order Entry (CPOE) and Generate and transmit permissible ePrescriptions) and, if needed, submit data to immunization registry, public health agencies, quality measures to CMS or States, etc (M U Objectives: Capability to submit electronic data to immunization registries or immunization information systems and Capability to submit electronic syndromic surveillance data to public health agencies)&#10;• A follow up appointment is then scheduled if needed and summary of care document is printed or sent if needed (M U Objective: Provide clinical summaries for each office visit and Provide a summary of care record for each transition of care or referral).&#10;• The patient receives the orders, instructions, follow-up appointment and exits the office.&#10;" title="Office Discharge Workflow Template">
            <a:hlinkClick r:id="" action="ppaction://ole?verb=0"/>
          </p:cNvPr>
          <p:cNvGraphicFramePr>
            <a:graphicFrameLocks noGrp="1" noChangeAspect="1"/>
          </p:cNvGraphicFramePr>
          <p:nvPr>
            <p:ph idx="1"/>
            <p:extLst>
              <p:ext uri="{D42A27DB-BD31-4B8C-83A1-F6EECF244321}">
                <p14:modId xmlns:p14="http://schemas.microsoft.com/office/powerpoint/2010/main" val="827955068"/>
              </p:ext>
            </p:extLst>
          </p:nvPr>
        </p:nvGraphicFramePr>
        <p:xfrm>
          <a:off x="1219200" y="1035242"/>
          <a:ext cx="6481493" cy="4984558"/>
        </p:xfrm>
        <a:graphic>
          <a:graphicData uri="http://schemas.openxmlformats.org/presentationml/2006/ole">
            <mc:AlternateContent xmlns:mc="http://schemas.openxmlformats.org/markup-compatibility/2006">
              <mc:Choice xmlns:v="urn:schemas-microsoft-com:vml" Requires="v">
                <p:oleObj spid="_x0000_s12306"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219200" y="1035242"/>
                        <a:ext cx="6481493" cy="4984558"/>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30</a:t>
            </a:fld>
            <a:endParaRPr lang="en-US" dirty="0"/>
          </a:p>
        </p:txBody>
      </p:sp>
    </p:spTree>
    <p:extLst>
      <p:ext uri="{BB962C8B-B14F-4D97-AF65-F5344CB8AC3E}">
        <p14:creationId xmlns:p14="http://schemas.microsoft.com/office/powerpoint/2010/main" val="513711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fontScale="90000"/>
          </a:bodyPr>
          <a:lstStyle/>
          <a:p>
            <a:r>
              <a:rPr lang="en-US" dirty="0"/>
              <a:t>Template Instructions :</a:t>
            </a:r>
            <a:br>
              <a:rPr lang="en-US" dirty="0"/>
            </a:br>
            <a:r>
              <a:rPr lang="en-US" dirty="0"/>
              <a:t>Examining Areas for Improvement</a:t>
            </a:r>
          </a:p>
        </p:txBody>
      </p:sp>
      <p:sp>
        <p:nvSpPr>
          <p:cNvPr id="3" name="Content Placeholder 2"/>
          <p:cNvSpPr>
            <a:spLocks noGrp="1"/>
          </p:cNvSpPr>
          <p:nvPr>
            <p:ph idx="1"/>
          </p:nvPr>
        </p:nvSpPr>
        <p:spPr/>
        <p:txBody>
          <a:bodyPr>
            <a:normAutofit/>
          </a:bodyPr>
          <a:lstStyle/>
          <a:p>
            <a:pPr>
              <a:lnSpc>
                <a:spcPct val="90000"/>
              </a:lnSpc>
            </a:pPr>
            <a:r>
              <a:rPr lang="en-US" sz="1900" dirty="0"/>
              <a:t>After mapping existing workflows, the staff should ask themselves the following questions</a:t>
            </a:r>
            <a:r>
              <a:rPr lang="en-US" sz="1900" dirty="0" smtClean="0"/>
              <a:t>:</a:t>
            </a:r>
          </a:p>
          <a:p>
            <a:pPr>
              <a:lnSpc>
                <a:spcPct val="90000"/>
              </a:lnSpc>
            </a:pPr>
            <a:endParaRPr lang="en-US" sz="800" dirty="0"/>
          </a:p>
          <a:p>
            <a:pPr lvl="1">
              <a:lnSpc>
                <a:spcPct val="80000"/>
              </a:lnSpc>
            </a:pPr>
            <a:r>
              <a:rPr lang="en-US" sz="1800" dirty="0" smtClean="0"/>
              <a:t>What </a:t>
            </a:r>
            <a:r>
              <a:rPr lang="en-US" sz="1800" dirty="0"/>
              <a:t>are the best steps in the process?</a:t>
            </a:r>
          </a:p>
          <a:p>
            <a:pPr lvl="1">
              <a:lnSpc>
                <a:spcPct val="80000"/>
              </a:lnSpc>
            </a:pPr>
            <a:r>
              <a:rPr lang="en-US" sz="1800" dirty="0"/>
              <a:t>What makes those the best steps?</a:t>
            </a:r>
          </a:p>
          <a:p>
            <a:pPr lvl="1">
              <a:lnSpc>
                <a:spcPct val="80000"/>
              </a:lnSpc>
            </a:pPr>
            <a:r>
              <a:rPr lang="en-US" sz="1800" dirty="0"/>
              <a:t>What are we doing right? (Best can be defined by practice goals and vision, such as efficiency, client satisfying, etc.)</a:t>
            </a:r>
          </a:p>
          <a:p>
            <a:pPr lvl="1">
              <a:lnSpc>
                <a:spcPct val="80000"/>
              </a:lnSpc>
            </a:pPr>
            <a:r>
              <a:rPr lang="en-US" sz="1800" dirty="0"/>
              <a:t>What steps could use improvement? </a:t>
            </a:r>
          </a:p>
          <a:p>
            <a:pPr lvl="1">
              <a:lnSpc>
                <a:spcPct val="80000"/>
              </a:lnSpc>
            </a:pPr>
            <a:r>
              <a:rPr lang="en-US" sz="1800" dirty="0"/>
              <a:t>What are the least effective?</a:t>
            </a:r>
          </a:p>
          <a:p>
            <a:pPr lvl="1">
              <a:lnSpc>
                <a:spcPct val="80000"/>
              </a:lnSpc>
            </a:pPr>
            <a:r>
              <a:rPr lang="en-US" sz="1800" dirty="0"/>
              <a:t>What makes those steps the least effective?</a:t>
            </a:r>
          </a:p>
          <a:p>
            <a:pPr lvl="1">
              <a:lnSpc>
                <a:spcPct val="80000"/>
              </a:lnSpc>
            </a:pPr>
            <a:r>
              <a:rPr lang="en-US" sz="1800" dirty="0"/>
              <a:t>How could we improve those steps?</a:t>
            </a:r>
          </a:p>
          <a:p>
            <a:pPr marL="457200" lvl="1" indent="0">
              <a:lnSpc>
                <a:spcPct val="80000"/>
              </a:lnSpc>
              <a:buNone/>
            </a:pPr>
            <a:endParaRPr lang="en-US" sz="800" dirty="0"/>
          </a:p>
          <a:p>
            <a:pPr>
              <a:lnSpc>
                <a:spcPct val="90000"/>
              </a:lnSpc>
            </a:pPr>
            <a:r>
              <a:rPr lang="en-US" sz="1900" dirty="0"/>
              <a:t>Use the answers to these questions to aid in planning a future workflow with the new EHR</a:t>
            </a:r>
          </a:p>
          <a:p>
            <a:endParaRPr lang="en-US"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3</a:t>
            </a:fld>
            <a:endParaRPr lang="en-US" dirty="0"/>
          </a:p>
        </p:txBody>
      </p:sp>
    </p:spTree>
    <p:extLst>
      <p:ext uri="{BB962C8B-B14F-4D97-AF65-F5344CB8AC3E}">
        <p14:creationId xmlns:p14="http://schemas.microsoft.com/office/powerpoint/2010/main" val="92043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Autofit/>
          </a:bodyPr>
          <a:lstStyle/>
          <a:p>
            <a:r>
              <a:rPr lang="en-US" sz="3200" dirty="0"/>
              <a:t>Key Steps to Optimize Workflow Redesign</a:t>
            </a:r>
          </a:p>
        </p:txBody>
      </p:sp>
      <p:sp>
        <p:nvSpPr>
          <p:cNvPr id="3" name="Content Placeholder 2"/>
          <p:cNvSpPr>
            <a:spLocks noGrp="1"/>
          </p:cNvSpPr>
          <p:nvPr>
            <p:ph idx="1"/>
          </p:nvPr>
        </p:nvSpPr>
        <p:spPr>
          <a:xfrm>
            <a:off x="457200" y="1600200"/>
            <a:ext cx="8229600" cy="4495800"/>
          </a:xfrm>
        </p:spPr>
        <p:txBody>
          <a:bodyPr>
            <a:normAutofit fontScale="85000" lnSpcReduction="20000"/>
          </a:bodyPr>
          <a:lstStyle/>
          <a:p>
            <a:pPr>
              <a:lnSpc>
                <a:spcPct val="110000"/>
              </a:lnSpc>
            </a:pPr>
            <a:r>
              <a:rPr lang="en-US" sz="2200" dirty="0"/>
              <a:t>Analyze current workflow</a:t>
            </a:r>
          </a:p>
          <a:p>
            <a:pPr lvl="1"/>
            <a:r>
              <a:rPr lang="en-US" sz="1800" dirty="0"/>
              <a:t>Document the practice’s existing paper workflows in all areas of patient care</a:t>
            </a:r>
          </a:p>
          <a:p>
            <a:pPr>
              <a:lnSpc>
                <a:spcPct val="110000"/>
              </a:lnSpc>
            </a:pPr>
            <a:r>
              <a:rPr lang="en-US" sz="2200" dirty="0"/>
              <a:t>Solicit clinician and staff input regarding roles in current paper workflows</a:t>
            </a:r>
          </a:p>
          <a:p>
            <a:pPr lvl="1"/>
            <a:r>
              <a:rPr lang="en-US" sz="1800" dirty="0"/>
              <a:t>Involve everyone who handles paperwork in the analysis and redesign</a:t>
            </a:r>
          </a:p>
          <a:p>
            <a:pPr>
              <a:lnSpc>
                <a:spcPct val="110000"/>
              </a:lnSpc>
            </a:pPr>
            <a:r>
              <a:rPr lang="en-US" sz="2200" dirty="0"/>
              <a:t>Review and finalize documentation of current workflow</a:t>
            </a:r>
          </a:p>
          <a:p>
            <a:pPr lvl="1"/>
            <a:r>
              <a:rPr lang="en-US" sz="1800" dirty="0"/>
              <a:t>Ensure that the final diagram incorporates the entire “paper trail”</a:t>
            </a:r>
          </a:p>
          <a:p>
            <a:pPr>
              <a:lnSpc>
                <a:spcPct val="110000"/>
              </a:lnSpc>
            </a:pPr>
            <a:r>
              <a:rPr lang="en-US" sz="2200" dirty="0"/>
              <a:t>Identify waste and opportunities; then redesign workflow</a:t>
            </a:r>
          </a:p>
          <a:p>
            <a:pPr lvl="1"/>
            <a:r>
              <a:rPr lang="en-US" sz="1800" dirty="0"/>
              <a:t>Recognizing the steps that should be changed to improve office functionality; the redesign will reveal the practice’s needs regarding EHR system selection and training</a:t>
            </a:r>
          </a:p>
          <a:p>
            <a:pPr>
              <a:lnSpc>
                <a:spcPct val="110000"/>
              </a:lnSpc>
            </a:pPr>
            <a:r>
              <a:rPr lang="en-US" sz="2200" dirty="0"/>
              <a:t>Identify and implement the EHR system and new workflow</a:t>
            </a:r>
          </a:p>
          <a:p>
            <a:pPr lvl="1"/>
            <a:r>
              <a:rPr lang="en-US" sz="1800" dirty="0"/>
              <a:t>Enlist the necessary support and work with the right EHR vendor to implement a system that meets the practice’s needs; ensure proper EHR implementation through staff training on the new workflow</a:t>
            </a:r>
          </a:p>
          <a:p>
            <a:pPr>
              <a:lnSpc>
                <a:spcPct val="110000"/>
              </a:lnSpc>
            </a:pPr>
            <a:r>
              <a:rPr lang="en-US" sz="2200" dirty="0"/>
              <a:t>Analyze new EHR workflow and refine as </a:t>
            </a:r>
            <a:r>
              <a:rPr lang="en-US" sz="2200" dirty="0" smtClean="0"/>
              <a:t>needed</a:t>
            </a:r>
          </a:p>
          <a:p>
            <a:pPr lvl="1"/>
            <a:r>
              <a:rPr lang="en-US" sz="1800" dirty="0"/>
              <a:t>Continue to monitor the EHR-driven workflow and adjust the workflow to optimize efficiencies</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4</a:t>
            </a:fld>
            <a:endParaRPr lang="en-US" dirty="0"/>
          </a:p>
        </p:txBody>
      </p:sp>
    </p:spTree>
    <p:extLst>
      <p:ext uri="{BB962C8B-B14F-4D97-AF65-F5344CB8AC3E}">
        <p14:creationId xmlns:p14="http://schemas.microsoft.com/office/powerpoint/2010/main" val="237028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Patient Check-In</a:t>
            </a:r>
          </a:p>
        </p:txBody>
      </p:sp>
      <p:sp>
        <p:nvSpPr>
          <p:cNvPr id="3" name="Content Placeholder 2"/>
          <p:cNvSpPr>
            <a:spLocks noGrp="1"/>
          </p:cNvSpPr>
          <p:nvPr>
            <p:ph idx="1"/>
          </p:nvPr>
        </p:nvSpPr>
        <p:spPr>
          <a:xfrm>
            <a:off x="457200" y="1371600"/>
            <a:ext cx="8229600" cy="4648200"/>
          </a:xfrm>
        </p:spPr>
        <p:txBody>
          <a:bodyPr>
            <a:normAutofit fontScale="85000" lnSpcReduction="20000"/>
          </a:bodyPr>
          <a:lstStyle/>
          <a:p>
            <a:r>
              <a:rPr lang="en-US" sz="2200" b="1" dirty="0"/>
              <a:t>SUMMARY OF MODULE/SECTION: </a:t>
            </a:r>
            <a:r>
              <a:rPr lang="en-US" sz="2200" dirty="0"/>
              <a:t>This section will help practice staff map out the patient check-in process; it provides several different templates that can describe the existing check-in process and the check-in process that might be achieved with an EHR.  These interactive templates focus on what happens once the patient enters the office until the patient meets with the physician or nursing staff.   </a:t>
            </a:r>
            <a:endParaRPr lang="en-US" sz="2200" dirty="0" smtClean="0"/>
          </a:p>
          <a:p>
            <a:endParaRPr lang="en-US" sz="900" dirty="0"/>
          </a:p>
          <a:p>
            <a:pPr>
              <a:buFont typeface="Arial" charset="0"/>
              <a:buNone/>
            </a:pPr>
            <a:r>
              <a:rPr lang="en-US" sz="2000" dirty="0"/>
              <a:t>	Templates included in this section include the following</a:t>
            </a:r>
            <a:r>
              <a:rPr lang="en-US" sz="1600" dirty="0"/>
              <a:t>: </a:t>
            </a:r>
          </a:p>
          <a:p>
            <a:pPr lvl="1"/>
            <a:r>
              <a:rPr lang="en-US" sz="1900" u="sng" dirty="0"/>
              <a:t>Paper Process</a:t>
            </a:r>
            <a:r>
              <a:rPr lang="en-US" sz="1900" dirty="0"/>
              <a:t>: The paper check-in template describes an office setting that relies solely on paper charts for patient documentation. This template will be useful for outlining the workflow of offices that currently do not have an EHR.</a:t>
            </a:r>
          </a:p>
          <a:p>
            <a:pPr lvl="1"/>
            <a:r>
              <a:rPr lang="en-US" sz="1900" u="sng" dirty="0"/>
              <a:t>EHR without Integration/Interface with Practice Management System (PMS)</a:t>
            </a:r>
            <a:r>
              <a:rPr lang="en-US" sz="1900" dirty="0"/>
              <a:t>: This template provides a draft workflow for an office with a non-integrated EHR.  This template will be useful for offices that require front desk staff to enter patient documentation separately into the PMS and EHR. </a:t>
            </a:r>
          </a:p>
          <a:p>
            <a:pPr lvl="1"/>
            <a:r>
              <a:rPr lang="en-US" sz="1900" u="sng" dirty="0"/>
              <a:t>EHR is Fully Integrated/Interfaced with Practice Management System (PMS)</a:t>
            </a:r>
            <a:r>
              <a:rPr lang="en-US" sz="1900" dirty="0"/>
              <a:t>:  This template outlines the check-in process for a practice that uses a single system for its check-in process and does not have separate EHR and PMS systems for managing patients.  This template may be more useful when mapping out how the desired patient check-in process after implementing the EHR. </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5</a:t>
            </a:fld>
            <a:endParaRPr lang="en-US" dirty="0"/>
          </a:p>
        </p:txBody>
      </p:sp>
    </p:spTree>
    <p:extLst>
      <p:ext uri="{BB962C8B-B14F-4D97-AF65-F5344CB8AC3E}">
        <p14:creationId xmlns:p14="http://schemas.microsoft.com/office/powerpoint/2010/main" val="3597390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020762"/>
          </a:xfrm>
        </p:spPr>
        <p:txBody>
          <a:bodyPr>
            <a:normAutofit/>
          </a:bodyPr>
          <a:lstStyle/>
          <a:p>
            <a:r>
              <a:rPr lang="en-US" sz="3200" dirty="0"/>
              <a:t>Patient </a:t>
            </a:r>
            <a:r>
              <a:rPr lang="en-US" sz="3200" dirty="0" smtClean="0"/>
              <a:t>Check-In, continued</a:t>
            </a:r>
            <a:endParaRPr lang="en-US" sz="3200" dirty="0"/>
          </a:p>
        </p:txBody>
      </p:sp>
      <p:sp>
        <p:nvSpPr>
          <p:cNvPr id="3" name="Content Placeholder 2"/>
          <p:cNvSpPr>
            <a:spLocks noGrp="1"/>
          </p:cNvSpPr>
          <p:nvPr>
            <p:ph idx="1"/>
          </p:nvPr>
        </p:nvSpPr>
        <p:spPr>
          <a:xfrm>
            <a:off x="457200" y="1447800"/>
            <a:ext cx="8229600" cy="4572000"/>
          </a:xfrm>
        </p:spPr>
        <p:txBody>
          <a:bodyPr>
            <a:normAutofit/>
          </a:bodyPr>
          <a:lstStyle/>
          <a:p>
            <a:pPr>
              <a:lnSpc>
                <a:spcPct val="80000"/>
              </a:lnSpc>
            </a:pPr>
            <a:r>
              <a:rPr lang="en-US" sz="1900" b="1" dirty="0"/>
              <a:t>RATIONALE/PURPOSE OF THE SECTION:  </a:t>
            </a:r>
            <a:r>
              <a:rPr lang="en-US" sz="1900" dirty="0"/>
              <a:t>The front desk/reception staff play a critical role in the practice: they serve as the welcoming face of the practice, gather important patient history and updates and manage payment collection.  They do all of these things during the check-in process.  Before transitioning to a fully integrated EHR check-in process, mapping out the existing paper check-in or non-integrated EHR check-in process will help the front desk/reception staff to identify current workflows could be adapted to accommodate the forthcoming EHR. </a:t>
            </a:r>
            <a:endParaRPr lang="en-US" sz="1900" dirty="0" smtClean="0"/>
          </a:p>
          <a:p>
            <a:pPr>
              <a:lnSpc>
                <a:spcPct val="80000"/>
              </a:lnSpc>
            </a:pPr>
            <a:endParaRPr lang="en-US" sz="800" dirty="0"/>
          </a:p>
          <a:p>
            <a:r>
              <a:rPr lang="en-US" sz="1900" b="1" dirty="0"/>
              <a:t>MEANINGFUL USE OBJECTIVES: </a:t>
            </a:r>
          </a:p>
          <a:p>
            <a:pPr lvl="1">
              <a:lnSpc>
                <a:spcPct val="80000"/>
              </a:lnSpc>
            </a:pPr>
            <a:r>
              <a:rPr lang="en-US" sz="1800" dirty="0"/>
              <a:t>Use of the paper process does not meet any of the meaningful use requirements.  Use of a non-integrated EHR or an integrated EHR satisfies the meaningful use requirement: Core 7 - record patient demographics as structured data.</a:t>
            </a:r>
          </a:p>
          <a:p>
            <a:pPr>
              <a:lnSpc>
                <a:spcPct val="110000"/>
              </a:lnSpc>
            </a:pPr>
            <a:endParaRPr lang="en-US" sz="22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6</a:t>
            </a:fld>
            <a:endParaRPr lang="en-US" dirty="0"/>
          </a:p>
        </p:txBody>
      </p:sp>
    </p:spTree>
    <p:extLst>
      <p:ext uri="{BB962C8B-B14F-4D97-AF65-F5344CB8AC3E}">
        <p14:creationId xmlns:p14="http://schemas.microsoft.com/office/powerpoint/2010/main" val="379608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1020762"/>
          </a:xfrm>
        </p:spPr>
        <p:txBody>
          <a:bodyPr>
            <a:normAutofit fontScale="90000"/>
          </a:bodyPr>
          <a:lstStyle/>
          <a:p>
            <a:r>
              <a:rPr lang="en-US" dirty="0"/>
              <a:t>Patient Check-In Paper </a:t>
            </a:r>
            <a:r>
              <a:rPr lang="en-US" dirty="0" smtClean="0"/>
              <a:t>Process</a:t>
            </a:r>
            <a:r>
              <a:rPr lang="en-US" sz="3200" dirty="0" smtClean="0"/>
              <a:t/>
            </a:r>
            <a:br>
              <a:rPr lang="en-US" sz="3200" dirty="0" smtClean="0"/>
            </a:br>
            <a:endParaRPr lang="en-US" sz="3200" dirty="0"/>
          </a:p>
        </p:txBody>
      </p:sp>
      <p:graphicFrame>
        <p:nvGraphicFramePr>
          <p:cNvPr id="3" name="Content Placeholder 2" descr="Description: The paper check-in template describes an office setting that relies solely on paper charts for patient documentation. This template will be useful for outlining the workflow of offices that currently do not have an E H R.&#10;• A patient arrives and signs in at the front desk. Once the patient arrival is marked, there is a decision point on whether or not this is a new patient.&#10;• If this is a new patient, patient forms are filled out and a copy of the insurance card is made. With the completed forms a new chart is created.&#10;• If this is not a new patient, the existing paper chart is pulled from the staging area and there is a decision point on whether or not the patient information needs to be updated.&#10;• If the patient information does need to be updated, updates are recorded in the paper chart and if necessary, the insurance card is copied.&#10;• If the patient information does not need to be collected then there is a decision point for whether or not a co-pay needs to be collected. This decision point applies for both new and existing patients.&#10;• If a co-pay needs to be collected, the payment is received and recorded for the billing department. &#10;• If a co-pay does not need to be collected then a flowsheet is generated and both the patient chart and flowsheets are placed in a bin indicating the patient is ready for rooming.&#10;" title="Patient Check-In Paper Process">
            <a:hlinkClick r:id="" action="ppaction://ole?verb=0"/>
          </p:cNvPr>
          <p:cNvGraphicFramePr>
            <a:graphicFrameLocks noGrp="1" noChangeAspect="1"/>
          </p:cNvGraphicFramePr>
          <p:nvPr>
            <p:ph idx="1"/>
            <p:extLst>
              <p:ext uri="{D42A27DB-BD31-4B8C-83A1-F6EECF244321}">
                <p14:modId xmlns:p14="http://schemas.microsoft.com/office/powerpoint/2010/main" val="2771690001"/>
              </p:ext>
            </p:extLst>
          </p:nvPr>
        </p:nvGraphicFramePr>
        <p:xfrm>
          <a:off x="1209675" y="993775"/>
          <a:ext cx="6638925" cy="5097463"/>
        </p:xfrm>
        <a:graphic>
          <a:graphicData uri="http://schemas.openxmlformats.org/presentationml/2006/ole">
            <mc:AlternateContent xmlns:mc="http://schemas.openxmlformats.org/markup-compatibility/2006">
              <mc:Choice xmlns:v="urn:schemas-microsoft-com:vml" Requires="v">
                <p:oleObj spid="_x0000_s1042" name="Presentation" r:id="rId4" imgW="4592193" imgH="3525487" progId="PowerPoint.Show.12">
                  <p:embed/>
                </p:oleObj>
              </mc:Choice>
              <mc:Fallback>
                <p:oleObj name="Presentation" r:id="rId4" imgW="4592193" imgH="3525487" progId="PowerPoint.Show.12">
                  <p:embed/>
                  <p:pic>
                    <p:nvPicPr>
                      <p:cNvPr id="0" name=""/>
                      <p:cNvPicPr/>
                      <p:nvPr/>
                    </p:nvPicPr>
                    <p:blipFill>
                      <a:blip r:embed="rId5"/>
                      <a:stretch>
                        <a:fillRect/>
                      </a:stretch>
                    </p:blipFill>
                    <p:spPr>
                      <a:xfrm>
                        <a:off x="1209675" y="993775"/>
                        <a:ext cx="6638925" cy="5097463"/>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7</a:t>
            </a:fld>
            <a:endParaRPr lang="en-US" dirty="0"/>
          </a:p>
        </p:txBody>
      </p:sp>
    </p:spTree>
    <p:extLst>
      <p:ext uri="{BB962C8B-B14F-4D97-AF65-F5344CB8AC3E}">
        <p14:creationId xmlns:p14="http://schemas.microsoft.com/office/powerpoint/2010/main" val="3843093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382000" cy="1020762"/>
          </a:xfrm>
        </p:spPr>
        <p:txBody>
          <a:bodyPr>
            <a:normAutofit fontScale="90000"/>
          </a:bodyPr>
          <a:lstStyle/>
          <a:p>
            <a:r>
              <a:rPr lang="en-US" dirty="0"/>
              <a:t>Patient Check-In Process:</a:t>
            </a:r>
            <a:br>
              <a:rPr lang="en-US" dirty="0"/>
            </a:br>
            <a:r>
              <a:rPr lang="en-US" dirty="0"/>
              <a:t>EHR without Integration/Interface with </a:t>
            </a:r>
            <a:br>
              <a:rPr lang="en-US" dirty="0"/>
            </a:br>
            <a:r>
              <a:rPr lang="en-US" dirty="0"/>
              <a:t>Practice Management System (PMS</a:t>
            </a:r>
            <a:r>
              <a:rPr lang="en-US" dirty="0" smtClean="0"/>
              <a:t>)</a:t>
            </a:r>
            <a:br>
              <a:rPr lang="en-US" dirty="0" smtClean="0"/>
            </a:br>
            <a:endParaRPr lang="en-US" dirty="0"/>
          </a:p>
        </p:txBody>
      </p:sp>
      <p:graphicFrame>
        <p:nvGraphicFramePr>
          <p:cNvPr id="5" name="Content Placeholder 4" descr="Description: This template provides a draft workflow for an office with a non-integrated E H R.  This template will be useful for offices that require front desk staff to enter patient documentation separately into the PMS and E H R. &#10;• A patient arrives and signs in at the front desk. Once the patient arrival is marked into the PMS and/or E H R, there is a decision point on whether or not this is a new patient.&#10;• If this is a new patient, patient forms are filled out and a copy of the insurance card is made or scanned. Once the forms are completed, the information is entered into the PMS and/or E H R. &#10;• If this is not a new patient, the patient is selected from the PMS and/or E H R and there is a decision point on whether or not the patient information needs to be updated.&#10;• If the patient information does need to be updated, updates are recorded into the PMS and/or E H R and the insurance card is copied if needed (M U Objective: Record Patient Demographics as Structured Data).&#10;• If the patient information does not need to be collected then there is a decision point for whether or not a co-pay needs to be collected. This decision point applies for both new and existing patients.&#10;• If a co-pay needs to be collected, the payment is received, recorded into the PMS, and the patient is marked as ‘ready’ for rooming within the PMS and/or E H R.&#10;• If a co-pay does not need to be collected then the patient is marked as ‘ready’ for rooming within the PMS and/or E H R&#10;" title="Patient Check-In Process: E H R without Integration/Interface ">
            <a:hlinkClick r:id="" action="ppaction://ole?verb=0"/>
          </p:cNvPr>
          <p:cNvGraphicFramePr>
            <a:graphicFrameLocks noGrp="1" noChangeAspect="1"/>
          </p:cNvGraphicFramePr>
          <p:nvPr>
            <p:ph idx="1"/>
            <p:extLst>
              <p:ext uri="{D42A27DB-BD31-4B8C-83A1-F6EECF244321}">
                <p14:modId xmlns:p14="http://schemas.microsoft.com/office/powerpoint/2010/main" val="474658829"/>
              </p:ext>
            </p:extLst>
          </p:nvPr>
        </p:nvGraphicFramePr>
        <p:xfrm>
          <a:off x="1598762" y="1524000"/>
          <a:ext cx="5945038" cy="4572000"/>
        </p:xfrm>
        <a:graphic>
          <a:graphicData uri="http://schemas.openxmlformats.org/presentationml/2006/ole">
            <mc:AlternateContent xmlns:mc="http://schemas.openxmlformats.org/markup-compatibility/2006">
              <mc:Choice xmlns:v="urn:schemas-microsoft-com:vml" Requires="v">
                <p:oleObj spid="_x0000_s2066" name="Presentation" r:id="rId4" imgW="4927558" imgH="3789746" progId="PowerPoint.Show.12">
                  <p:embed/>
                </p:oleObj>
              </mc:Choice>
              <mc:Fallback>
                <p:oleObj name="Presentation" r:id="rId4" imgW="4927558" imgH="3789746" progId="PowerPoint.Show.12">
                  <p:embed/>
                  <p:pic>
                    <p:nvPicPr>
                      <p:cNvPr id="0" name=""/>
                      <p:cNvPicPr/>
                      <p:nvPr/>
                    </p:nvPicPr>
                    <p:blipFill>
                      <a:blip r:embed="rId5"/>
                      <a:stretch>
                        <a:fillRect/>
                      </a:stretch>
                    </p:blipFill>
                    <p:spPr>
                      <a:xfrm>
                        <a:off x="1598762" y="1524000"/>
                        <a:ext cx="5945038" cy="4572000"/>
                      </a:xfrm>
                      <a:prstGeom prst="rect">
                        <a:avLst/>
                      </a:prstGeom>
                    </p:spPr>
                  </p:pic>
                </p:oleObj>
              </mc:Fallback>
            </mc:AlternateContent>
          </a:graphicData>
        </a:graphic>
      </p:graphicFrame>
      <p:sp>
        <p:nvSpPr>
          <p:cNvPr id="6" name="Rectangle 5"/>
          <p:cNvSpPr/>
          <p:nvPr/>
        </p:nvSpPr>
        <p:spPr>
          <a:xfrm>
            <a:off x="7772400" y="4333726"/>
            <a:ext cx="1295400" cy="553998"/>
          </a:xfrm>
          <a:prstGeom prst="rect">
            <a:avLst/>
          </a:prstGeom>
        </p:spPr>
        <p:txBody>
          <a:bodyPr wrap="square">
            <a:spAutoFit/>
          </a:bodyPr>
          <a:lstStyle/>
          <a:p>
            <a:r>
              <a:rPr lang="en-US" sz="1000" b="1" i="1" dirty="0"/>
              <a:t>Note:  Double-click workflow </a:t>
            </a:r>
            <a:r>
              <a:rPr lang="en-US" sz="1000" b="1" i="1" dirty="0" smtClean="0"/>
              <a:t>diagram </a:t>
            </a:r>
            <a:r>
              <a:rPr lang="en-US" sz="1000" b="1" i="1" dirty="0"/>
              <a:t>to make </a:t>
            </a:r>
            <a:r>
              <a:rPr lang="en-US" sz="1000" b="1" i="1" dirty="0" smtClean="0"/>
              <a:t>edits</a:t>
            </a:r>
            <a:endParaRPr lang="en-US" sz="1100" dirty="0"/>
          </a:p>
        </p:txBody>
      </p:sp>
      <p:sp>
        <p:nvSpPr>
          <p:cNvPr id="4" name="Slide Number Placeholder 3"/>
          <p:cNvSpPr>
            <a:spLocks noGrp="1"/>
          </p:cNvSpPr>
          <p:nvPr>
            <p:ph type="sldNum" sz="quarter" idx="12"/>
          </p:nvPr>
        </p:nvSpPr>
        <p:spPr>
          <a:xfrm>
            <a:off x="8610600" y="6356350"/>
            <a:ext cx="304800" cy="365125"/>
          </a:xfrm>
          <a:prstGeom prst="rect">
            <a:avLst/>
          </a:prstGeom>
        </p:spPr>
        <p:txBody>
          <a:bodyPr/>
          <a:lstStyle/>
          <a:p>
            <a:fld id="{D04207AB-DC8F-4E13-8DC0-6025F5BF10CE}" type="slidenum">
              <a:rPr lang="en-US" smtClean="0"/>
              <a:pPr/>
              <a:t>8</a:t>
            </a:fld>
            <a:endParaRPr lang="en-US" dirty="0"/>
          </a:p>
        </p:txBody>
      </p:sp>
    </p:spTree>
    <p:extLst>
      <p:ext uri="{BB962C8B-B14F-4D97-AF65-F5344CB8AC3E}">
        <p14:creationId xmlns:p14="http://schemas.microsoft.com/office/powerpoint/2010/main" val="235732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1014</TotalTime>
  <Words>2804</Words>
  <Application>Microsoft Office PowerPoint</Application>
  <PresentationFormat>On-screen Show (4:3)</PresentationFormat>
  <Paragraphs>235</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Presentation</vt:lpstr>
      <vt:lpstr>Workflow Redesign Templates</vt:lpstr>
      <vt:lpstr>National Learning Consortium</vt:lpstr>
      <vt:lpstr>Template Instructions: Mapping an Existing Workflow</vt:lpstr>
      <vt:lpstr>Template Instructions : Examining Areas for Improvement</vt:lpstr>
      <vt:lpstr>Key Steps to Optimize Workflow Redesign</vt:lpstr>
      <vt:lpstr>Patient Check-In</vt:lpstr>
      <vt:lpstr>Patient Check-In, continued</vt:lpstr>
      <vt:lpstr>Patient Check-In Paper Process </vt:lpstr>
      <vt:lpstr>Patient Check-In Process: EHR without Integration/Interface with  Practice Management System (PMS) </vt:lpstr>
      <vt:lpstr>Patient Check-In Process: EHR is Fully Integrated/Interfaced with  Practice Management System (PMS) </vt:lpstr>
      <vt:lpstr>Office Visit</vt:lpstr>
      <vt:lpstr>Office Visit, continued</vt:lpstr>
      <vt:lpstr>Office Visit Workflow Template </vt:lpstr>
      <vt:lpstr>e-Prescribing</vt:lpstr>
      <vt:lpstr>e-Prescribing, continued </vt:lpstr>
      <vt:lpstr>e-Prescribing Workflow Template: During Office Visit </vt:lpstr>
      <vt:lpstr>e-Prescribing Workflow Template: Medication Refill </vt:lpstr>
      <vt:lpstr>Appointment Scheduling</vt:lpstr>
      <vt:lpstr>Appointment Scheduling Workflow  Template </vt:lpstr>
      <vt:lpstr>Laboratory Orders</vt:lpstr>
      <vt:lpstr>Laboratory Orders, continued </vt:lpstr>
      <vt:lpstr>Laboratory Order Workflow Template: During Office Visit </vt:lpstr>
      <vt:lpstr>Laboratory Results Workflow </vt:lpstr>
      <vt:lpstr>Lab Orders and Results Management </vt:lpstr>
      <vt:lpstr>Referral Generation</vt:lpstr>
      <vt:lpstr>Referral Generation, continued </vt:lpstr>
      <vt:lpstr>Referral Generation Workflow Template </vt:lpstr>
      <vt:lpstr>Office Discharge</vt:lpstr>
      <vt:lpstr>Office Discharge, continued</vt:lpstr>
      <vt:lpstr>Office Discharge, continued </vt:lpstr>
      <vt:lpstr>Office Discharge Workflow Template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Workflow Redesign Templates Presentation</dc:title>
  <dc:subject>EHR  Meaningful Use</dc:subject>
  <dc:creator>DHHS Office of the National Coordinator for Health Information Technology</dc:creator>
  <cp:keywords>ONC, HIT</cp:keywords>
  <cp:lastModifiedBy>Rbenedetto</cp:lastModifiedBy>
  <cp:revision>138</cp:revision>
  <cp:lastPrinted>2011-10-17T15:48:51Z</cp:lastPrinted>
  <dcterms:created xsi:type="dcterms:W3CDTF">2011-05-28T15:12:41Z</dcterms:created>
  <dcterms:modified xsi:type="dcterms:W3CDTF">2011-10-21T15:22:07Z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