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8"/>
  </p:notesMasterIdLst>
  <p:handoutMasterIdLst>
    <p:handoutMasterId r:id="rId39"/>
  </p:handoutMasterIdLst>
  <p:sldIdLst>
    <p:sldId id="264" r:id="rId6"/>
    <p:sldId id="353" r:id="rId7"/>
    <p:sldId id="265" r:id="rId8"/>
    <p:sldId id="412" r:id="rId9"/>
    <p:sldId id="413" r:id="rId10"/>
    <p:sldId id="370" r:id="rId11"/>
    <p:sldId id="425" r:id="rId12"/>
    <p:sldId id="421" r:id="rId13"/>
    <p:sldId id="447" r:id="rId14"/>
    <p:sldId id="426" r:id="rId15"/>
    <p:sldId id="427" r:id="rId16"/>
    <p:sldId id="428" r:id="rId17"/>
    <p:sldId id="429" r:id="rId18"/>
    <p:sldId id="435" r:id="rId19"/>
    <p:sldId id="436" r:id="rId20"/>
    <p:sldId id="437" r:id="rId21"/>
    <p:sldId id="438" r:id="rId22"/>
    <p:sldId id="439" r:id="rId23"/>
    <p:sldId id="440" r:id="rId24"/>
    <p:sldId id="441" r:id="rId25"/>
    <p:sldId id="442" r:id="rId26"/>
    <p:sldId id="443" r:id="rId27"/>
    <p:sldId id="444" r:id="rId28"/>
    <p:sldId id="445" r:id="rId29"/>
    <p:sldId id="430" r:id="rId30"/>
    <p:sldId id="431" r:id="rId31"/>
    <p:sldId id="446" r:id="rId32"/>
    <p:sldId id="432" r:id="rId33"/>
    <p:sldId id="433" r:id="rId34"/>
    <p:sldId id="424" r:id="rId35"/>
    <p:sldId id="397" r:id="rId36"/>
    <p:sldId id="349"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7869" autoAdjust="0"/>
  </p:normalViewPr>
  <p:slideViewPr>
    <p:cSldViewPr snapToGrid="0" snapToObjects="1">
      <p:cViewPr>
        <p:scale>
          <a:sx n="90" d="100"/>
          <a:sy n="90" d="100"/>
        </p:scale>
        <p:origin x="-2346" y="-53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02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CC6149-DCD3-E74D-95A1-F2D3A93C81CE}" type="datetimeFigureOut">
              <a:rPr lang="en-US" smtClean="0"/>
              <a:t>5/11/2016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353DF8-3F61-0E4E-B28E-0F74210F11BC}" type="slidenum">
              <a:rPr lang="en-US" smtClean="0"/>
              <a:t>‹#›</a:t>
            </a:fld>
            <a:endParaRPr lang="en-US"/>
          </a:p>
        </p:txBody>
      </p:sp>
    </p:spTree>
    <p:extLst>
      <p:ext uri="{BB962C8B-B14F-4D97-AF65-F5344CB8AC3E}">
        <p14:creationId xmlns:p14="http://schemas.microsoft.com/office/powerpoint/2010/main" val="36411315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EE203F-457C-F64E-9721-128CEB4E89CE}" type="datetimeFigureOut">
              <a:rPr lang="en-US" smtClean="0"/>
              <a:t>5/11/2016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CB510D-27BC-3F49-BD7F-CF16AD5232B1}" type="slidenum">
              <a:rPr lang="en-US" smtClean="0"/>
              <a:t>‹#›</a:t>
            </a:fld>
            <a:endParaRPr lang="en-US"/>
          </a:p>
        </p:txBody>
      </p:sp>
    </p:spTree>
    <p:extLst>
      <p:ext uri="{BB962C8B-B14F-4D97-AF65-F5344CB8AC3E}">
        <p14:creationId xmlns:p14="http://schemas.microsoft.com/office/powerpoint/2010/main" val="17317209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B510D-27BC-3F49-BD7F-CF16AD5232B1}" type="slidenum">
              <a:rPr lang="en-US" smtClean="0"/>
              <a:t>1</a:t>
            </a:fld>
            <a:endParaRPr lang="en-US"/>
          </a:p>
        </p:txBody>
      </p:sp>
    </p:spTree>
    <p:extLst>
      <p:ext uri="{BB962C8B-B14F-4D97-AF65-F5344CB8AC3E}">
        <p14:creationId xmlns:p14="http://schemas.microsoft.com/office/powerpoint/2010/main" val="144737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B510D-27BC-3F49-BD7F-CF16AD5232B1}" type="slidenum">
              <a:rPr lang="en-US" smtClean="0"/>
              <a:t>3</a:t>
            </a:fld>
            <a:endParaRPr lang="en-US"/>
          </a:p>
        </p:txBody>
      </p:sp>
    </p:spTree>
    <p:extLst>
      <p:ext uri="{BB962C8B-B14F-4D97-AF65-F5344CB8AC3E}">
        <p14:creationId xmlns:p14="http://schemas.microsoft.com/office/powerpoint/2010/main" val="127269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B510D-27BC-3F49-BD7F-CF16AD5232B1}" type="slidenum">
              <a:rPr lang="en-US" smtClean="0"/>
              <a:t>4</a:t>
            </a:fld>
            <a:endParaRPr lang="en-US"/>
          </a:p>
        </p:txBody>
      </p:sp>
    </p:spTree>
    <p:extLst>
      <p:ext uri="{BB962C8B-B14F-4D97-AF65-F5344CB8AC3E}">
        <p14:creationId xmlns:p14="http://schemas.microsoft.com/office/powerpoint/2010/main" val="118436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B510D-27BC-3F49-BD7F-CF16AD5232B1}" type="slidenum">
              <a:rPr lang="en-US" smtClean="0"/>
              <a:t>6</a:t>
            </a:fld>
            <a:endParaRPr lang="en-US"/>
          </a:p>
        </p:txBody>
      </p:sp>
    </p:spTree>
    <p:extLst>
      <p:ext uri="{BB962C8B-B14F-4D97-AF65-F5344CB8AC3E}">
        <p14:creationId xmlns:p14="http://schemas.microsoft.com/office/powerpoint/2010/main" val="422635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Institutions for Mental Diseases (IMDs)</a:t>
            </a:r>
          </a:p>
          <a:p>
            <a:r>
              <a:rPr lang="en-US" sz="1200" kern="1200" dirty="0" smtClean="0">
                <a:solidFill>
                  <a:schemeClr val="tx1"/>
                </a:solidFill>
                <a:effectLst/>
                <a:latin typeface="+mn-lt"/>
                <a:ea typeface="+mn-ea"/>
                <a:cs typeface="+mn-cs"/>
              </a:rPr>
              <a:t>Although federal funding is generally not available for services furnished to people who reside in IMDs, the final rule, as it did in proposed form, draws a crucial exception, permitting states to make monthly capitation payments to plans for adults ages 21-64 who receive inpatient treatment in an IMD, so long as the IMD meets provider participation standards and the stay is no longer than 15 days during the capitation period. This provision, a marked departure from prior policy, represents a crucial recognition by CMS of the severe shortage of short-stay residential treatment services for beneficiaries, while at the same time guarding against lengthy stays that discourage treatment in the most integrated setting.</a:t>
            </a:r>
          </a:p>
          <a:p>
            <a:endParaRPr lang="en-US" dirty="0"/>
          </a:p>
        </p:txBody>
      </p:sp>
      <p:sp>
        <p:nvSpPr>
          <p:cNvPr id="4" name="Slide Number Placeholder 3"/>
          <p:cNvSpPr>
            <a:spLocks noGrp="1"/>
          </p:cNvSpPr>
          <p:nvPr>
            <p:ph type="sldNum" sz="quarter" idx="10"/>
          </p:nvPr>
        </p:nvSpPr>
        <p:spPr/>
        <p:txBody>
          <a:bodyPr/>
          <a:lstStyle/>
          <a:p>
            <a:fld id="{20CB510D-27BC-3F49-BD7F-CF16AD5232B1}" type="slidenum">
              <a:rPr lang="en-US" smtClean="0"/>
              <a:t>8</a:t>
            </a:fld>
            <a:endParaRPr lang="en-US"/>
          </a:p>
        </p:txBody>
      </p:sp>
    </p:spTree>
    <p:extLst>
      <p:ext uri="{BB962C8B-B14F-4D97-AF65-F5344CB8AC3E}">
        <p14:creationId xmlns:p14="http://schemas.microsoft.com/office/powerpoint/2010/main" val="3713791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The Office of the National Coordinator for Health Information Technology&#10;Health and Human Servic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08000" y="1421977"/>
            <a:ext cx="8089900" cy="880981"/>
          </a:xfrm>
        </p:spPr>
        <p:txBody>
          <a:bodyPr tIns="0" bIns="0" anchor="b">
            <a:noAutofit/>
          </a:bodyPr>
          <a:lstStyle>
            <a:lvl1pPr algn="l">
              <a:lnSpc>
                <a:spcPct val="90000"/>
              </a:lnSpc>
              <a:spcBef>
                <a:spcPts val="0"/>
              </a:spcBef>
              <a:spcAft>
                <a:spcPts val="0"/>
              </a:spcAft>
              <a:defRPr sz="2800" spc="0" baseline="0">
                <a:solidFill>
                  <a:schemeClr val="accent3"/>
                </a:solidFill>
              </a:defRPr>
            </a:lvl1pPr>
          </a:lstStyle>
          <a:p>
            <a:r>
              <a:rPr lang="en-US" dirty="0"/>
              <a:t>Click to Add Two Lines (max) of Title Text (28pt font)</a:t>
            </a:r>
          </a:p>
        </p:txBody>
      </p:sp>
      <p:sp>
        <p:nvSpPr>
          <p:cNvPr id="3" name="Subtitle 2"/>
          <p:cNvSpPr>
            <a:spLocks noGrp="1"/>
          </p:cNvSpPr>
          <p:nvPr>
            <p:ph type="subTitle" idx="1" hasCustomPrompt="1"/>
          </p:nvPr>
        </p:nvSpPr>
        <p:spPr>
          <a:xfrm>
            <a:off x="508000" y="2468058"/>
            <a:ext cx="8089900" cy="641382"/>
          </a:xfrm>
        </p:spPr>
        <p:txBody>
          <a:bodyPr tIns="0" bIns="0">
            <a:noAutofit/>
          </a:bodyPr>
          <a:lstStyle>
            <a:lvl1pPr marL="0" indent="0" algn="l">
              <a:lnSpc>
                <a:spcPct val="90000"/>
              </a:lnSpc>
              <a:spcBef>
                <a:spcPts val="0"/>
              </a:spcBef>
              <a:spcAft>
                <a:spcPts val="0"/>
              </a:spcAft>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Two Lines (max) of Optional Subtitle Text (18pt font)</a:t>
            </a:r>
          </a:p>
        </p:txBody>
      </p:sp>
      <p:sp>
        <p:nvSpPr>
          <p:cNvPr id="4" name="Date Placeholder 3"/>
          <p:cNvSpPr>
            <a:spLocks noGrp="1"/>
          </p:cNvSpPr>
          <p:nvPr>
            <p:ph type="dt" sz="half" idx="10"/>
          </p:nvPr>
        </p:nvSpPr>
        <p:spPr>
          <a:xfrm>
            <a:off x="6337300" y="6609649"/>
            <a:ext cx="2564682" cy="261051"/>
          </a:xfrm>
          <a:prstGeom prst="rect">
            <a:avLst/>
          </a:prstGeom>
        </p:spPr>
        <p:txBody>
          <a:bodyPr tIns="0" bIns="0"/>
          <a:lstStyle>
            <a:lvl1pPr algn="r">
              <a:defRPr sz="1300">
                <a:solidFill>
                  <a:schemeClr val="accent1"/>
                </a:solidFill>
              </a:defRPr>
            </a:lvl1pPr>
          </a:lstStyle>
          <a:p>
            <a:r>
              <a:rPr lang="en-US"/>
              <a:t>MONTH DAY, YEAR</a:t>
            </a:r>
            <a:endParaRPr lang="en-US" dirty="0"/>
          </a:p>
        </p:txBody>
      </p:sp>
      <p:sp>
        <p:nvSpPr>
          <p:cNvPr id="11" name="Text Placeholder 10"/>
          <p:cNvSpPr>
            <a:spLocks noGrp="1"/>
          </p:cNvSpPr>
          <p:nvPr>
            <p:ph type="body" sz="quarter" idx="13" hasCustomPrompt="1"/>
          </p:nvPr>
        </p:nvSpPr>
        <p:spPr>
          <a:xfrm>
            <a:off x="508000" y="3225799"/>
            <a:ext cx="8089900" cy="292101"/>
          </a:xfrm>
        </p:spPr>
        <p:txBody>
          <a:bodyPr tIns="0" bIns="0">
            <a:noAutofit/>
          </a:bodyPr>
          <a:lstStyle>
            <a:lvl1pPr marL="0" indent="0" algn="l">
              <a:lnSpc>
                <a:spcPct val="90000"/>
              </a:lnSpc>
              <a:spcBef>
                <a:spcPts val="0"/>
              </a:spcBef>
              <a:spcAft>
                <a:spcPts val="0"/>
              </a:spcAft>
              <a:buNone/>
              <a:defRPr sz="1500" baseline="0">
                <a:solidFill>
                  <a:srgbClr val="FFFFFF"/>
                </a:solidFill>
              </a:defRPr>
            </a:lvl1pPr>
            <a:lvl2pPr>
              <a:defRPr sz="1600"/>
            </a:lvl2pPr>
            <a:lvl3pPr>
              <a:defRPr sz="1600"/>
            </a:lvl3pPr>
            <a:lvl4pPr>
              <a:defRPr sz="1600"/>
            </a:lvl4pPr>
            <a:lvl5pPr>
              <a:defRPr sz="1600"/>
            </a:lvl5pPr>
          </a:lstStyle>
          <a:p>
            <a:pPr lvl="0"/>
            <a:r>
              <a:rPr lang="en-US" dirty="0"/>
              <a:t>Presenter Name, Title | Organization (15pt font)</a:t>
            </a:r>
          </a:p>
        </p:txBody>
      </p:sp>
      <p:cxnSp>
        <p:nvCxnSpPr>
          <p:cNvPr id="9" name="Straight Connector 8"/>
          <p:cNvCxnSpPr/>
          <p:nvPr userDrawn="1"/>
        </p:nvCxnSpPr>
        <p:spPr>
          <a:xfrm>
            <a:off x="546100" y="2391858"/>
            <a:ext cx="8051800"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470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Pentagon 7"/>
          <p:cNvSpPr/>
          <p:nvPr userDrawn="1"/>
        </p:nvSpPr>
        <p:spPr>
          <a:xfrm>
            <a:off x="8728518" y="0"/>
            <a:ext cx="410022" cy="916251"/>
          </a:xfrm>
          <a:prstGeom prst="homePlate">
            <a:avLst>
              <a:gd name="adj" fmla="val 0"/>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userDrawn="1"/>
        </p:nvSpPr>
        <p:spPr>
          <a:xfrm>
            <a:off x="1" y="0"/>
            <a:ext cx="9096829" cy="916251"/>
          </a:xfrm>
          <a:prstGeom prst="homePlate">
            <a:avLst>
              <a:gd name="adj" fmla="val 21132"/>
            </a:avLst>
          </a:prstGeom>
          <a:solidFill>
            <a:srgbClr val="0753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929761"/>
            <a:ext cx="9138539"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a:t>Click to Add Slide Title (2 line maximum, 20pt font)</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190513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Pentagon 7"/>
          <p:cNvSpPr/>
          <p:nvPr userDrawn="1"/>
        </p:nvSpPr>
        <p:spPr>
          <a:xfrm>
            <a:off x="8728518" y="0"/>
            <a:ext cx="410022" cy="916251"/>
          </a:xfrm>
          <a:prstGeom prst="homePlate">
            <a:avLst>
              <a:gd name="adj" fmla="val 0"/>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userDrawn="1"/>
        </p:nvSpPr>
        <p:spPr>
          <a:xfrm>
            <a:off x="1" y="0"/>
            <a:ext cx="9096829" cy="916251"/>
          </a:xfrm>
          <a:prstGeom prst="homePlate">
            <a:avLst>
              <a:gd name="adj" fmla="val 21132"/>
            </a:avLst>
          </a:prstGeom>
          <a:solidFill>
            <a:srgbClr val="0753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929761"/>
            <a:ext cx="9138539"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a:t>Click to Add Slide Title (2 line maximum, 20pt font)</a:t>
            </a:r>
          </a:p>
        </p:txBody>
      </p:sp>
      <p:sp>
        <p:nvSpPr>
          <p:cNvPr id="3" name="Content Placeholder 2"/>
          <p:cNvSpPr>
            <a:spLocks noGrp="1"/>
          </p:cNvSpPr>
          <p:nvPr>
            <p:ph sz="half" idx="1"/>
          </p:nvPr>
        </p:nvSpPr>
        <p:spPr>
          <a:xfrm>
            <a:off x="381000" y="1295400"/>
            <a:ext cx="4038600" cy="4865148"/>
          </a:xfrm>
        </p:spPr>
        <p:txBody>
          <a:bodyPr>
            <a:normAutofit/>
          </a:bodyPr>
          <a:lstStyle>
            <a:lvl1pPr>
              <a:defRPr sz="2000" b="1"/>
            </a:lvl1pPr>
            <a:lvl2pPr>
              <a:defRPr sz="1800"/>
            </a:lvl2pPr>
            <a:lvl3pPr>
              <a:defRPr sz="1500"/>
            </a:lvl3pPr>
            <a:lvl4pPr>
              <a:defRPr sz="15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724400" y="1295400"/>
            <a:ext cx="4038600" cy="4865148"/>
          </a:xfrm>
        </p:spPr>
        <p:txBody>
          <a:bodyPr>
            <a:normAutofit/>
          </a:bodyPr>
          <a:lstStyle>
            <a:lvl1pPr>
              <a:defRPr sz="2000" b="1"/>
            </a:lvl1pPr>
            <a:lvl2pPr>
              <a:defRPr sz="1800"/>
            </a:lvl2pPr>
            <a:lvl3pPr>
              <a:defRPr sz="1500"/>
            </a:lvl3pPr>
            <a:lvl4pPr>
              <a:defRPr sz="15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67108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Pentagon 9"/>
          <p:cNvSpPr/>
          <p:nvPr userDrawn="1"/>
        </p:nvSpPr>
        <p:spPr>
          <a:xfrm>
            <a:off x="8728518" y="0"/>
            <a:ext cx="410022" cy="916251"/>
          </a:xfrm>
          <a:prstGeom prst="homePlate">
            <a:avLst>
              <a:gd name="adj" fmla="val 0"/>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entagon 10"/>
          <p:cNvSpPr/>
          <p:nvPr userDrawn="1"/>
        </p:nvSpPr>
        <p:spPr>
          <a:xfrm>
            <a:off x="1" y="0"/>
            <a:ext cx="9096829" cy="916251"/>
          </a:xfrm>
          <a:prstGeom prst="homePlate">
            <a:avLst>
              <a:gd name="adj" fmla="val 21132"/>
            </a:avLst>
          </a:prstGeom>
          <a:solidFill>
            <a:srgbClr val="0753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929761"/>
            <a:ext cx="9138539"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lvl1pPr>
              <a:defRPr/>
            </a:lvl1pPr>
          </a:lstStyle>
          <a:p>
            <a:r>
              <a:rPr lang="en-US" dirty="0"/>
              <a:t>Click to Add Slide Title (2 line maximum, 20pt font)</a:t>
            </a:r>
          </a:p>
        </p:txBody>
      </p:sp>
      <p:sp>
        <p:nvSpPr>
          <p:cNvPr id="3" name="Text Placeholder 2"/>
          <p:cNvSpPr>
            <a:spLocks noGrp="1"/>
          </p:cNvSpPr>
          <p:nvPr>
            <p:ph type="body" idx="1"/>
          </p:nvPr>
        </p:nvSpPr>
        <p:spPr>
          <a:xfrm>
            <a:off x="381000" y="1350178"/>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1989940"/>
            <a:ext cx="4040188" cy="3951288"/>
          </a:xfrm>
        </p:spPr>
        <p:txBody>
          <a:bodyPr>
            <a:normAutofit/>
          </a:bodyPr>
          <a:lstStyle>
            <a:lvl1pPr>
              <a:defRPr sz="2000"/>
            </a:lvl1pPr>
            <a:lvl2pPr>
              <a:defRPr sz="1800"/>
            </a:lvl2pPr>
            <a:lvl3pPr>
              <a:defRPr sz="1500"/>
            </a:lvl3pPr>
            <a:lvl4pPr>
              <a:defRPr sz="15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721225" y="1350178"/>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1225" y="1989940"/>
            <a:ext cx="4041775" cy="3951288"/>
          </a:xfrm>
        </p:spPr>
        <p:txBody>
          <a:bodyPr>
            <a:normAutofit/>
          </a:bodyPr>
          <a:lstStyle>
            <a:lvl1pPr>
              <a:defRPr sz="2000"/>
            </a:lvl1pPr>
            <a:lvl2pPr>
              <a:defRPr sz="1800"/>
            </a:lvl2pPr>
            <a:lvl3pPr>
              <a:defRPr sz="1500"/>
            </a:lvl3pPr>
            <a:lvl4pPr>
              <a:defRPr sz="15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4577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Full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5426869"/>
            <a:ext cx="8382000" cy="585069"/>
          </a:xfrm>
        </p:spPr>
        <p:txBody>
          <a:bodyPr>
            <a:normAutofit/>
          </a:bodyPr>
          <a:lstStyle>
            <a:lvl1pPr algn="ctr">
              <a:defRPr sz="1700" b="1">
                <a:solidFill>
                  <a:srgbClr val="07538F"/>
                </a:solidFill>
              </a:defRPr>
            </a:lvl1pPr>
          </a:lstStyle>
          <a:p>
            <a:r>
              <a:rPr lang="en-US" dirty="0"/>
              <a:t>Click to Insert Image Caption</a:t>
            </a:r>
          </a:p>
        </p:txBody>
      </p:sp>
      <p:sp>
        <p:nvSpPr>
          <p:cNvPr id="3" name="Content Placeholder 2"/>
          <p:cNvSpPr>
            <a:spLocks noGrp="1"/>
          </p:cNvSpPr>
          <p:nvPr>
            <p:ph idx="1" hasCustomPrompt="1"/>
          </p:nvPr>
        </p:nvSpPr>
        <p:spPr>
          <a:xfrm>
            <a:off x="0" y="0"/>
            <a:ext cx="9144000" cy="5426869"/>
          </a:xfrm>
        </p:spPr>
        <p:txBody>
          <a:bodyPr/>
          <a:lstStyle>
            <a:lvl1pPr marL="0" indent="0" algn="ctr">
              <a:buNone/>
              <a:defRPr/>
            </a:lvl1pPr>
          </a:lstStyle>
          <a:p>
            <a:pPr lvl="0"/>
            <a:r>
              <a:rPr lang="en-US" dirty="0"/>
              <a:t>Click to insert an image that fills the entire slide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416546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tacked">
    <p:spTree>
      <p:nvGrpSpPr>
        <p:cNvPr id="1" name=""/>
        <p:cNvGrpSpPr/>
        <p:nvPr/>
      </p:nvGrpSpPr>
      <p:grpSpPr>
        <a:xfrm>
          <a:off x="0" y="0"/>
          <a:ext cx="0" cy="0"/>
          <a:chOff x="0" y="0"/>
          <a:chExt cx="0" cy="0"/>
        </a:xfrm>
      </p:grpSpPr>
      <p:sp>
        <p:nvSpPr>
          <p:cNvPr id="8" name="Pentagon 7"/>
          <p:cNvSpPr/>
          <p:nvPr userDrawn="1"/>
        </p:nvSpPr>
        <p:spPr>
          <a:xfrm>
            <a:off x="8728518" y="0"/>
            <a:ext cx="410022" cy="916251"/>
          </a:xfrm>
          <a:prstGeom prst="homePlate">
            <a:avLst>
              <a:gd name="adj" fmla="val 0"/>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entagon 8"/>
          <p:cNvSpPr/>
          <p:nvPr userDrawn="1"/>
        </p:nvSpPr>
        <p:spPr>
          <a:xfrm>
            <a:off x="1" y="0"/>
            <a:ext cx="9096829" cy="916251"/>
          </a:xfrm>
          <a:prstGeom prst="homePlate">
            <a:avLst>
              <a:gd name="adj" fmla="val 21132"/>
            </a:avLst>
          </a:prstGeom>
          <a:solidFill>
            <a:srgbClr val="0753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929761"/>
            <a:ext cx="9138539" cy="0"/>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en-US" dirty="0"/>
              <a:t>Click to Add Slide Title (2 line maximum, 20pt font)</a:t>
            </a:r>
          </a:p>
        </p:txBody>
      </p:sp>
      <p:sp>
        <p:nvSpPr>
          <p:cNvPr id="3" name="Content Placeholder 2"/>
          <p:cNvSpPr>
            <a:spLocks noGrp="1"/>
          </p:cNvSpPr>
          <p:nvPr>
            <p:ph sz="half" idx="1"/>
          </p:nvPr>
        </p:nvSpPr>
        <p:spPr>
          <a:xfrm>
            <a:off x="381000" y="1293675"/>
            <a:ext cx="8382000" cy="2924539"/>
          </a:xfrm>
        </p:spPr>
        <p:txBody>
          <a:bodyPr>
            <a:normAutofit/>
          </a:bodyPr>
          <a:lstStyle>
            <a:lvl1pPr>
              <a:defRPr sz="2000" b="1"/>
            </a:lvl1pPr>
            <a:lvl2pPr>
              <a:defRPr sz="1800"/>
            </a:lvl2pPr>
            <a:lvl3pPr>
              <a:defRPr sz="1500"/>
            </a:lvl3pPr>
            <a:lvl4pPr>
              <a:defRPr sz="15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r>
              <a:rPr lang="en-US" sz="2600" b="0" i="0" dirty="0">
                <a:solidFill>
                  <a:srgbClr val="000000"/>
                </a:solidFill>
                <a:latin typeface="Lucida Grande"/>
                <a:ea typeface="Lucida Grande"/>
                <a:cs typeface="Lucida Grande"/>
              </a:rPr>
              <a:t>1_Two Content</a:t>
            </a:r>
            <a:endParaRPr lang="en-US" dirty="0"/>
          </a:p>
          <a:p>
            <a:pPr lvl="2"/>
            <a:r>
              <a:rPr lang="en-US" dirty="0"/>
              <a:t>Third level</a:t>
            </a:r>
          </a:p>
          <a:p>
            <a:pPr lvl="3"/>
            <a:r>
              <a:rPr lang="en-US" dirty="0"/>
              <a:t>Fourth level</a:t>
            </a:r>
          </a:p>
        </p:txBody>
      </p:sp>
      <p:sp>
        <p:nvSpPr>
          <p:cNvPr id="4" name="Content Placeholder 3"/>
          <p:cNvSpPr>
            <a:spLocks noGrp="1"/>
          </p:cNvSpPr>
          <p:nvPr>
            <p:ph sz="half" idx="2"/>
          </p:nvPr>
        </p:nvSpPr>
        <p:spPr>
          <a:xfrm>
            <a:off x="381000" y="4477123"/>
            <a:ext cx="8382000" cy="1293199"/>
          </a:xfrm>
        </p:spPr>
        <p:txBody>
          <a:bodyPr>
            <a:noAutofit/>
          </a:bodyPr>
          <a:lstStyle>
            <a:lvl1pPr>
              <a:defRPr sz="2000" b="1" baseline="0">
                <a:solidFill>
                  <a:schemeClr val="tx2"/>
                </a:solidFill>
              </a:defRPr>
            </a:lvl1pPr>
            <a:lvl2pPr>
              <a:defRPr sz="1800"/>
            </a:lvl2pPr>
            <a:lvl3pPr>
              <a:defRPr sz="1500"/>
            </a:lvl3pPr>
            <a:lvl4pPr>
              <a:defRPr sz="15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B6AE-E1BF-994E-8E90-6BA7B36DE5DD}" type="slidenum">
              <a:rPr lang="en-US" smtClean="0"/>
              <a:t>‹#›</a:t>
            </a:fld>
            <a:endParaRPr lang="en-US"/>
          </a:p>
        </p:txBody>
      </p:sp>
    </p:spTree>
    <p:extLst>
      <p:ext uri="{BB962C8B-B14F-4D97-AF65-F5344CB8AC3E}">
        <p14:creationId xmlns:p14="http://schemas.microsoft.com/office/powerpoint/2010/main" val="351544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6" name="Group 5" descr="The Office of the National Coordinator for Health Information Technology&#10;Health and Human Services&#10;&#10;For more information, visit healthit.gov or follow ONC on Twitter @ONC_HealthIT or YouTube @HHSONC."/>
          <p:cNvGrpSpPr/>
          <p:nvPr userDrawn="1"/>
        </p:nvGrpSpPr>
        <p:grpSpPr>
          <a:xfrm>
            <a:off x="0" y="0"/>
            <a:ext cx="9144000" cy="6858000"/>
            <a:chOff x="0" y="0"/>
            <a:chExt cx="9144000" cy="6858000"/>
          </a:xfrm>
        </p:grpSpPr>
        <p:pic>
          <p:nvPicPr>
            <p:cNvPr id="4" name="Picture 3" descr="End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 name="Group 4"/>
            <p:cNvGrpSpPr/>
            <p:nvPr userDrawn="1"/>
          </p:nvGrpSpPr>
          <p:grpSpPr>
            <a:xfrm>
              <a:off x="3012541" y="5340467"/>
              <a:ext cx="5874738" cy="917265"/>
              <a:chOff x="3012541" y="5340467"/>
              <a:chExt cx="5874738" cy="917265"/>
            </a:xfrm>
          </p:grpSpPr>
          <p:pic>
            <p:nvPicPr>
              <p:cNvPr id="28" name="Picture 27" descr="HealthIT.gov"/>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92134" y="5340467"/>
                <a:ext cx="1995145" cy="917265"/>
              </a:xfrm>
              <a:prstGeom prst="rect">
                <a:avLst/>
              </a:prstGeom>
            </p:spPr>
          </p:pic>
          <p:pic>
            <p:nvPicPr>
              <p:cNvPr id="30" name="Picture 29" descr="Twitte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012541" y="5814128"/>
                <a:ext cx="382406" cy="382404"/>
              </a:xfrm>
              <a:prstGeom prst="rect">
                <a:avLst/>
              </a:prstGeom>
            </p:spPr>
          </p:pic>
          <p:pic>
            <p:nvPicPr>
              <p:cNvPr id="32" name="Picture 31" descr="YouTube"/>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122408" y="5859454"/>
                <a:ext cx="338208" cy="238133"/>
              </a:xfrm>
              <a:prstGeom prst="rect">
                <a:avLst/>
              </a:prstGeom>
            </p:spPr>
          </p:pic>
        </p:grpSp>
      </p:grpSp>
      <p:sp>
        <p:nvSpPr>
          <p:cNvPr id="2" name="Title 1"/>
          <p:cNvSpPr>
            <a:spLocks noGrp="1"/>
          </p:cNvSpPr>
          <p:nvPr>
            <p:ph type="title" hasCustomPrompt="1"/>
          </p:nvPr>
        </p:nvSpPr>
        <p:spPr>
          <a:xfrm>
            <a:off x="4103539" y="1801780"/>
            <a:ext cx="4597955" cy="952829"/>
          </a:xfrm>
        </p:spPr>
        <p:txBody>
          <a:bodyPr anchor="b"/>
          <a:lstStyle>
            <a:lvl1pPr>
              <a:defRPr>
                <a:solidFill>
                  <a:schemeClr val="accent3"/>
                </a:solidFill>
              </a:defRPr>
            </a:lvl1pPr>
          </a:lstStyle>
          <a:p>
            <a:r>
              <a:rPr lang="en-US" dirty="0"/>
              <a:t>Click to Add Closing Slide Title</a:t>
            </a:r>
          </a:p>
        </p:txBody>
      </p:sp>
      <p:sp>
        <p:nvSpPr>
          <p:cNvPr id="3" name="Content Placeholder 2"/>
          <p:cNvSpPr>
            <a:spLocks noGrp="1"/>
          </p:cNvSpPr>
          <p:nvPr>
            <p:ph idx="1" hasCustomPrompt="1"/>
          </p:nvPr>
        </p:nvSpPr>
        <p:spPr>
          <a:xfrm>
            <a:off x="4103539" y="2999214"/>
            <a:ext cx="4597955" cy="2053515"/>
          </a:xfrm>
        </p:spPr>
        <p:txBody>
          <a:bodyPr anchor="t"/>
          <a:lstStyle>
            <a:lvl1pPr marL="0" indent="0">
              <a:buNone/>
              <a:defRPr sz="1600" b="1">
                <a:solidFill>
                  <a:schemeClr val="bg1"/>
                </a:solidFill>
              </a:defRPr>
            </a:lvl1pPr>
            <a:lvl2pPr marL="0" indent="0">
              <a:buFont typeface="Arial"/>
              <a:buNone/>
              <a:defRPr baseline="0">
                <a:solidFill>
                  <a:schemeClr val="bg1"/>
                </a:solidFill>
              </a:defRPr>
            </a:lvl2pPr>
          </a:lstStyle>
          <a:p>
            <a:pPr lvl="0"/>
            <a:r>
              <a:rPr lang="en-US" dirty="0"/>
              <a:t>CONTACT INFORMATION</a:t>
            </a:r>
          </a:p>
          <a:p>
            <a:pPr lvl="1"/>
            <a:r>
              <a:rPr lang="en-US" dirty="0"/>
              <a:t>Speaker Name, Title, Organization</a:t>
            </a:r>
            <a:br>
              <a:rPr lang="en-US" dirty="0"/>
            </a:br>
            <a:r>
              <a:rPr lang="en-US" dirty="0"/>
              <a:t>email address, phone number</a:t>
            </a:r>
          </a:p>
        </p:txBody>
      </p:sp>
      <p:sp>
        <p:nvSpPr>
          <p:cNvPr id="23" name="Footer Placeholder 4"/>
          <p:cNvSpPr>
            <a:spLocks noGrp="1"/>
          </p:cNvSpPr>
          <p:nvPr>
            <p:ph type="ftr" sz="quarter" idx="11"/>
          </p:nvPr>
        </p:nvSpPr>
        <p:spPr>
          <a:xfrm>
            <a:off x="3124200" y="6513715"/>
            <a:ext cx="2895600" cy="365125"/>
          </a:xfrm>
        </p:spPr>
        <p:txBody>
          <a:bodyPr/>
          <a:lstStyle/>
          <a:p>
            <a:endParaRPr lang="en-US" dirty="0"/>
          </a:p>
        </p:txBody>
      </p:sp>
      <p:sp>
        <p:nvSpPr>
          <p:cNvPr id="29" name="TextBox 28"/>
          <p:cNvSpPr txBox="1"/>
          <p:nvPr userDrawn="1"/>
        </p:nvSpPr>
        <p:spPr>
          <a:xfrm>
            <a:off x="3367416" y="5828802"/>
            <a:ext cx="1444125" cy="292388"/>
          </a:xfrm>
          <a:prstGeom prst="rect">
            <a:avLst/>
          </a:prstGeom>
          <a:noFill/>
        </p:spPr>
        <p:txBody>
          <a:bodyPr wrap="none" rtlCol="0">
            <a:spAutoFit/>
          </a:bodyPr>
          <a:lstStyle/>
          <a:p>
            <a:r>
              <a:rPr lang="en-US" sz="1300" dirty="0">
                <a:solidFill>
                  <a:schemeClr val="tx2">
                    <a:lumMod val="20000"/>
                    <a:lumOff val="80000"/>
                  </a:schemeClr>
                </a:solidFill>
                <a:latin typeface="Arial"/>
                <a:cs typeface="Arial"/>
              </a:rPr>
              <a:t>@</a:t>
            </a:r>
            <a:r>
              <a:rPr lang="en-US" sz="1300" dirty="0" err="1">
                <a:solidFill>
                  <a:schemeClr val="tx2">
                    <a:lumMod val="20000"/>
                    <a:lumOff val="80000"/>
                  </a:schemeClr>
                </a:solidFill>
                <a:latin typeface="Arial"/>
                <a:cs typeface="Arial"/>
              </a:rPr>
              <a:t>ONC_HealthIT</a:t>
            </a:r>
            <a:endParaRPr lang="en-US" sz="1300" dirty="0">
              <a:solidFill>
                <a:schemeClr val="tx2">
                  <a:lumMod val="20000"/>
                  <a:lumOff val="80000"/>
                </a:schemeClr>
              </a:solidFill>
              <a:latin typeface="Arial"/>
              <a:cs typeface="Arial"/>
            </a:endParaRPr>
          </a:p>
        </p:txBody>
      </p:sp>
      <p:sp>
        <p:nvSpPr>
          <p:cNvPr id="31" name="TextBox 30"/>
          <p:cNvSpPr txBox="1"/>
          <p:nvPr userDrawn="1"/>
        </p:nvSpPr>
        <p:spPr>
          <a:xfrm>
            <a:off x="5465466" y="5828802"/>
            <a:ext cx="1076349" cy="292388"/>
          </a:xfrm>
          <a:prstGeom prst="rect">
            <a:avLst/>
          </a:prstGeom>
          <a:noFill/>
        </p:spPr>
        <p:txBody>
          <a:bodyPr wrap="none" rtlCol="0">
            <a:spAutoFit/>
          </a:bodyPr>
          <a:lstStyle/>
          <a:p>
            <a:r>
              <a:rPr lang="en-US" sz="1300" dirty="0">
                <a:solidFill>
                  <a:schemeClr val="tx2">
                    <a:lumMod val="20000"/>
                    <a:lumOff val="80000"/>
                  </a:schemeClr>
                </a:solidFill>
                <a:latin typeface="Arial"/>
                <a:cs typeface="Arial"/>
              </a:rPr>
              <a:t>@HHSONC</a:t>
            </a:r>
          </a:p>
        </p:txBody>
      </p:sp>
      <p:cxnSp>
        <p:nvCxnSpPr>
          <p:cNvPr id="21" name="Straight Connector 20"/>
          <p:cNvCxnSpPr/>
          <p:nvPr userDrawn="1"/>
        </p:nvCxnSpPr>
        <p:spPr>
          <a:xfrm>
            <a:off x="4103539" y="2833304"/>
            <a:ext cx="4597955" cy="61685"/>
          </a:xfrm>
          <a:prstGeom prst="line">
            <a:avLst/>
          </a:prstGeom>
          <a:ln w="28575" cmpd="sng">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2640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yellowbar.jpg"/>
          <p:cNvPicPr>
            <a:picLocks/>
          </p:cNvPicPr>
          <p:nvPr userDrawn="1"/>
        </p:nvPicPr>
        <p:blipFill>
          <a:blip r:embed="rId9" cstate="print">
            <a:extLst>
              <a:ext uri="{28A0092B-C50C-407E-A947-70E740481C1C}">
                <a14:useLocalDpi xmlns:a14="http://schemas.microsoft.com/office/drawing/2010/main"/>
              </a:ext>
            </a:extLst>
          </a:blip>
          <a:stretch>
            <a:fillRect/>
          </a:stretch>
        </p:blipFill>
        <p:spPr>
          <a:xfrm flipV="1">
            <a:off x="1" y="6727967"/>
            <a:ext cx="9143925" cy="148403"/>
          </a:xfrm>
          <a:prstGeom prst="rect">
            <a:avLst/>
          </a:prstGeom>
        </p:spPr>
      </p:pic>
      <p:sp>
        <p:nvSpPr>
          <p:cNvPr id="3" name="Text Placeholder 2"/>
          <p:cNvSpPr>
            <a:spLocks noGrp="1"/>
          </p:cNvSpPr>
          <p:nvPr>
            <p:ph type="body" idx="1"/>
          </p:nvPr>
        </p:nvSpPr>
        <p:spPr>
          <a:xfrm>
            <a:off x="381000" y="1143000"/>
            <a:ext cx="8382000" cy="50445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3124200" y="6498297"/>
            <a:ext cx="2895600" cy="231933"/>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6784111" y="6502758"/>
            <a:ext cx="2133600" cy="231933"/>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22FFB6AE-E1BF-994E-8E90-6BA7B36DE5DD}" type="slidenum">
              <a:rPr lang="en-US" smtClean="0"/>
              <a:pPr/>
              <a:t>‹#›</a:t>
            </a:fld>
            <a:endParaRPr lang="en-US" dirty="0"/>
          </a:p>
        </p:txBody>
      </p:sp>
      <p:pic>
        <p:nvPicPr>
          <p:cNvPr id="13" name="Picture 12" descr="Office of the National Coordinator for Health Information Technology"/>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87019" y="6308016"/>
            <a:ext cx="1371600" cy="367283"/>
          </a:xfrm>
          <a:prstGeom prst="rect">
            <a:avLst/>
          </a:prstGeom>
        </p:spPr>
      </p:pic>
      <p:sp>
        <p:nvSpPr>
          <p:cNvPr id="2" name="Title Placeholder 1"/>
          <p:cNvSpPr>
            <a:spLocks noGrp="1"/>
          </p:cNvSpPr>
          <p:nvPr>
            <p:ph type="title"/>
          </p:nvPr>
        </p:nvSpPr>
        <p:spPr>
          <a:xfrm>
            <a:off x="381000" y="73974"/>
            <a:ext cx="8382000" cy="780632"/>
          </a:xfrm>
          <a:prstGeom prst="rect">
            <a:avLst/>
          </a:prstGeom>
        </p:spPr>
        <p:txBody>
          <a:bodyPr vert="horz" lIns="91440" tIns="45720" rIns="91440" bIns="45720" rtlCol="0" anchor="ctr">
            <a:normAutofit/>
          </a:bodyPr>
          <a:lstStyle/>
          <a:p>
            <a:endParaRPr lang="en-US" dirty="0"/>
          </a:p>
        </p:txBody>
      </p:sp>
    </p:spTree>
    <p:extLst>
      <p:ext uri="{BB962C8B-B14F-4D97-AF65-F5344CB8AC3E}">
        <p14:creationId xmlns:p14="http://schemas.microsoft.com/office/powerpoint/2010/main" val="2220916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5" r:id="rId6"/>
    <p:sldLayoutId id="2147483656" r:id="rId7"/>
  </p:sldLayoutIdLst>
  <p:hf hdr="0" ftr="0" dt="0"/>
  <p:txStyles>
    <p:titleStyle>
      <a:lvl1pPr algn="l" defTabSz="457200" rtl="0" eaLnBrk="1" latinLnBrk="0" hangingPunct="1">
        <a:spcBef>
          <a:spcPct val="0"/>
        </a:spcBef>
        <a:buNone/>
        <a:defRPr sz="2000" kern="1200" baseline="0">
          <a:solidFill>
            <a:schemeClr val="bg1"/>
          </a:solidFill>
          <a:latin typeface="+mj-lt"/>
          <a:ea typeface="+mj-ea"/>
          <a:cs typeface="+mj-cs"/>
        </a:defRPr>
      </a:lvl1pPr>
    </p:titleStyle>
    <p:bodyStyle>
      <a:lvl1pPr marL="342900" indent="-342900" algn="l" defTabSz="457200" rtl="0" eaLnBrk="1" latinLnBrk="0" hangingPunct="1">
        <a:lnSpc>
          <a:spcPct val="110000"/>
        </a:lnSpc>
        <a:spcBef>
          <a:spcPts val="1000"/>
        </a:spcBef>
        <a:spcAft>
          <a:spcPts val="400"/>
        </a:spcAft>
        <a:buClr>
          <a:schemeClr val="accent5"/>
        </a:buClr>
        <a:buFont typeface="Arial"/>
        <a:buChar char="•"/>
        <a:defRPr sz="2000" kern="1200">
          <a:solidFill>
            <a:schemeClr val="tx2"/>
          </a:solidFill>
          <a:latin typeface="+mn-lt"/>
          <a:ea typeface="+mn-ea"/>
          <a:cs typeface="+mn-cs"/>
        </a:defRPr>
      </a:lvl1pPr>
      <a:lvl2pPr marL="742950" indent="-285750" algn="l" defTabSz="457200" rtl="0" eaLnBrk="1" latinLnBrk="0" hangingPunct="1">
        <a:lnSpc>
          <a:spcPct val="110000"/>
        </a:lnSpc>
        <a:spcBef>
          <a:spcPts val="1000"/>
        </a:spcBef>
        <a:spcAft>
          <a:spcPts val="400"/>
        </a:spcAft>
        <a:buClr>
          <a:schemeClr val="accent1"/>
        </a:buClr>
        <a:buFont typeface="Lucida Grande"/>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000"/>
        </a:spcBef>
        <a:spcAft>
          <a:spcPts val="400"/>
        </a:spcAft>
        <a:buClr>
          <a:schemeClr val="accent2"/>
        </a:buClr>
        <a:buFont typeface="Lucida Grande"/>
        <a:buChar char="–"/>
        <a:defRPr sz="1500" kern="1200">
          <a:solidFill>
            <a:schemeClr val="tx1"/>
          </a:solidFill>
          <a:latin typeface="+mn-lt"/>
          <a:ea typeface="+mn-ea"/>
          <a:cs typeface="+mn-cs"/>
        </a:defRPr>
      </a:lvl3pPr>
      <a:lvl4pPr marL="1600200" indent="-228600" algn="l" defTabSz="457200" rtl="0" eaLnBrk="1" latinLnBrk="0" hangingPunct="1">
        <a:lnSpc>
          <a:spcPct val="110000"/>
        </a:lnSpc>
        <a:spcBef>
          <a:spcPts val="1000"/>
        </a:spcBef>
        <a:spcAft>
          <a:spcPts val="400"/>
        </a:spcAft>
        <a:buClr>
          <a:schemeClr val="accent2"/>
        </a:buClr>
        <a:buFont typeface="Arial"/>
        <a:buChar char="•"/>
        <a:defRPr sz="1500" kern="1200">
          <a:solidFill>
            <a:schemeClr val="tx1"/>
          </a:solidFill>
          <a:latin typeface="+mn-lt"/>
          <a:ea typeface="+mn-ea"/>
          <a:cs typeface="+mn-cs"/>
        </a:defRPr>
      </a:lvl4pPr>
      <a:lvl5pPr marL="2057400" indent="-228600" algn="l" defTabSz="457200" rtl="0" eaLnBrk="1" latinLnBrk="0" hangingPunct="1">
        <a:lnSpc>
          <a:spcPct val="110000"/>
        </a:lnSpc>
        <a:spcBef>
          <a:spcPts val="1200"/>
        </a:spcBef>
        <a:spcAft>
          <a:spcPts val="0"/>
        </a:spcAft>
        <a:buClr>
          <a:schemeClr val="bg1">
            <a:lumMod val="50000"/>
          </a:schemeClr>
        </a:buClr>
        <a:buFont typeface="Arial"/>
        <a:buChar char="•"/>
        <a:defRPr sz="20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homas.Novak@hhs.gov" TargetMode="External"/><Relationship Id="rId2" Type="http://schemas.openxmlformats.org/officeDocument/2006/relationships/hyperlink" Target="mailto:terry.bequette@hhs.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amhsa.gov/grants/grant-announcements/ti-16-012" TargetMode="External"/><Relationship Id="rId2" Type="http://schemas.openxmlformats.org/officeDocument/2006/relationships/hyperlink" Target="http://www.grants.gov/web/grants/view-opportunity.html?oppId=28262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000" y="1326443"/>
            <a:ext cx="8089900" cy="880981"/>
          </a:xfrm>
        </p:spPr>
        <p:txBody>
          <a:bodyPr/>
          <a:lstStyle/>
          <a:p>
            <a:r>
              <a:rPr lang="en-US" dirty="0"/>
              <a:t>Behavioral Health Integration: Health IT </a:t>
            </a:r>
            <a:r>
              <a:rPr lang="en-US" dirty="0" smtClean="0"/>
              <a:t>Considerations: Funding and Procurement</a:t>
            </a:r>
            <a:endParaRPr lang="en-US" dirty="0"/>
          </a:p>
        </p:txBody>
      </p:sp>
      <p:sp>
        <p:nvSpPr>
          <p:cNvPr id="3" name="Subtitle 2"/>
          <p:cNvSpPr>
            <a:spLocks noGrp="1"/>
          </p:cNvSpPr>
          <p:nvPr>
            <p:ph type="subTitle" idx="1"/>
          </p:nvPr>
        </p:nvSpPr>
        <p:spPr/>
        <p:txBody>
          <a:bodyPr/>
          <a:lstStyle/>
          <a:p>
            <a:r>
              <a:rPr lang="en-US" dirty="0"/>
              <a:t>ONC SIM Resource Center </a:t>
            </a:r>
            <a:r>
              <a:rPr lang="en-US" dirty="0" smtClean="0"/>
              <a:t>Affinity Group Call</a:t>
            </a:r>
            <a:endParaRPr lang="en-US" dirty="0"/>
          </a:p>
          <a:p>
            <a:r>
              <a:rPr lang="en-US" dirty="0" smtClean="0"/>
              <a:t>May 11, </a:t>
            </a:r>
            <a:r>
              <a:rPr lang="en-US" dirty="0"/>
              <a:t>2016 </a:t>
            </a:r>
          </a:p>
        </p:txBody>
      </p:sp>
      <p:sp>
        <p:nvSpPr>
          <p:cNvPr id="4" name="Text Placeholder 3"/>
          <p:cNvSpPr>
            <a:spLocks noGrp="1"/>
          </p:cNvSpPr>
          <p:nvPr>
            <p:ph type="body" sz="quarter" idx="13"/>
          </p:nvPr>
        </p:nvSpPr>
        <p:spPr>
          <a:xfrm>
            <a:off x="508000" y="3012850"/>
            <a:ext cx="8089900" cy="292101"/>
          </a:xfrm>
        </p:spPr>
        <p:txBody>
          <a:bodyPr/>
          <a:lstStyle/>
          <a:p>
            <a:r>
              <a:rPr lang="en-US" dirty="0"/>
              <a:t>Terry Bequette, Consultant/Contractor, Office of Care Transformation, ONC</a:t>
            </a:r>
          </a:p>
          <a:p>
            <a:r>
              <a:rPr lang="en-US" dirty="0" smtClean="0"/>
              <a:t>Thomas Novak, Medicaid Interoperability Lead, ONC and CMS</a:t>
            </a:r>
            <a:endParaRPr lang="en-US" dirty="0"/>
          </a:p>
        </p:txBody>
      </p:sp>
    </p:spTree>
    <p:extLst>
      <p:ext uri="{BB962C8B-B14F-4D97-AF65-F5344CB8AC3E}">
        <p14:creationId xmlns:p14="http://schemas.microsoft.com/office/powerpoint/2010/main" val="257129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 Grant FOA Information</a:t>
            </a:r>
          </a:p>
        </p:txBody>
      </p:sp>
      <p:sp>
        <p:nvSpPr>
          <p:cNvPr id="3" name="Content Placeholder 2"/>
          <p:cNvSpPr>
            <a:spLocks noGrp="1"/>
          </p:cNvSpPr>
          <p:nvPr>
            <p:ph idx="1"/>
          </p:nvPr>
        </p:nvSpPr>
        <p:spPr/>
        <p:txBody>
          <a:bodyPr/>
          <a:lstStyle/>
          <a:p>
            <a:r>
              <a:rPr lang="en-US" dirty="0"/>
              <a:t>SIM Grant funding is possible for Health IT and HIE</a:t>
            </a:r>
          </a:p>
          <a:p>
            <a:pPr lvl="1"/>
            <a:r>
              <a:rPr lang="en-US" dirty="0"/>
              <a:t>Can include infrastructure for collecting and managing model testing initiatives, including associated HIE, Provider Directory, Master Person Index, data management and analytics, even an All Payer Claims Database (APCD)</a:t>
            </a:r>
          </a:p>
          <a:p>
            <a:r>
              <a:rPr lang="en-US" dirty="0"/>
              <a:t>SIM funding may not supplant existing federal or state funding</a:t>
            </a:r>
          </a:p>
          <a:p>
            <a:pPr lvl="1"/>
            <a:r>
              <a:rPr lang="en-US" dirty="0"/>
              <a:t>Coordinate with projects that may already by funded for needed infrastructure (SMHP, EHRIP, IAPD considerations)</a:t>
            </a:r>
          </a:p>
          <a:p>
            <a:pPr marL="0" indent="0">
              <a:buNone/>
            </a:pP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10</a:t>
            </a:fld>
            <a:endParaRPr lang="en-US"/>
          </a:p>
        </p:txBody>
      </p:sp>
    </p:spTree>
    <p:extLst>
      <p:ext uri="{BB962C8B-B14F-4D97-AF65-F5344CB8AC3E}">
        <p14:creationId xmlns:p14="http://schemas.microsoft.com/office/powerpoint/2010/main" val="3132479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and the Shared Services Stack</a:t>
            </a:r>
          </a:p>
        </p:txBody>
      </p:sp>
      <p:sp>
        <p:nvSpPr>
          <p:cNvPr id="3" name="Content Placeholder 2"/>
          <p:cNvSpPr>
            <a:spLocks noGrp="1"/>
          </p:cNvSpPr>
          <p:nvPr>
            <p:ph sz="half" idx="1"/>
          </p:nvPr>
        </p:nvSpPr>
        <p:spPr/>
        <p:txBody>
          <a:bodyPr/>
          <a:lstStyle/>
          <a:p>
            <a:r>
              <a:rPr lang="en-US" dirty="0"/>
              <a:t>Functions or services are translated into systems defined by requirements; system solutions are procured to provide the needed functions/services</a:t>
            </a:r>
          </a:p>
          <a:p>
            <a:r>
              <a:rPr lang="en-US" dirty="0"/>
              <a:t>Technical solutions to support the HIE implied by the stack with data sources and users can also be funded and procured</a:t>
            </a:r>
          </a:p>
          <a:p>
            <a:r>
              <a:rPr lang="en-US" dirty="0"/>
              <a:t>Ongoing maintenance funding is impacted by funding decisions for implementation</a:t>
            </a:r>
          </a:p>
          <a:p>
            <a:pPr marL="0" indent="0">
              <a:buNone/>
            </a:pPr>
            <a:endParaRPr lang="en-US" dirty="0"/>
          </a:p>
        </p:txBody>
      </p:sp>
      <p:sp>
        <p:nvSpPr>
          <p:cNvPr id="41" name="Content Placeholder 40"/>
          <p:cNvSpPr>
            <a:spLocks noGrp="1"/>
          </p:cNvSpPr>
          <p:nvPr>
            <p:ph sz="half" idx="2"/>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a:xfrm>
            <a:off x="6629400" y="6427295"/>
            <a:ext cx="2133600" cy="231933"/>
          </a:xfrm>
        </p:spPr>
        <p:txBody>
          <a:bodyPr/>
          <a:lstStyle/>
          <a:p>
            <a:fld id="{22FFB6AE-E1BF-994E-8E90-6BA7B36DE5DD}" type="slidenum">
              <a:rPr lang="en-US" smtClean="0"/>
              <a:t>11</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83044"/>
            <a:ext cx="4006770" cy="3717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7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IT Funding Through Medicaid: Options</a:t>
            </a:r>
          </a:p>
        </p:txBody>
      </p:sp>
      <p:sp>
        <p:nvSpPr>
          <p:cNvPr id="3" name="Content Placeholder 2"/>
          <p:cNvSpPr>
            <a:spLocks noGrp="1"/>
          </p:cNvSpPr>
          <p:nvPr>
            <p:ph idx="1"/>
          </p:nvPr>
        </p:nvSpPr>
        <p:spPr/>
        <p:txBody>
          <a:bodyPr>
            <a:normAutofit fontScale="92500" lnSpcReduction="20000"/>
          </a:bodyPr>
          <a:lstStyle/>
          <a:p>
            <a:r>
              <a:rPr lang="en-US" sz="2400" b="1" dirty="0">
                <a:solidFill>
                  <a:schemeClr val="accent1">
                    <a:lumMod val="50000"/>
                  </a:schemeClr>
                </a:solidFill>
                <a:latin typeface="Calibri" panose="020F0502020204030204" pitchFamily="34" charset="0"/>
              </a:rPr>
              <a:t>MMIS-MITA</a:t>
            </a:r>
            <a:r>
              <a:rPr lang="en-US" sz="2400" b="1" dirty="0" smtClean="0">
                <a:solidFill>
                  <a:schemeClr val="accent1">
                    <a:lumMod val="50000"/>
                  </a:schemeClr>
                </a:solidFill>
                <a:latin typeface="Calibri" panose="020F0502020204030204" pitchFamily="34" charset="0"/>
              </a:rPr>
              <a:t>:</a:t>
            </a:r>
          </a:p>
          <a:p>
            <a:pPr lvl="1"/>
            <a:r>
              <a:rPr lang="en-US" sz="2000" dirty="0">
                <a:solidFill>
                  <a:schemeClr val="accent1">
                    <a:lumMod val="50000"/>
                  </a:schemeClr>
                </a:solidFill>
                <a:latin typeface="Calibri" panose="020F0502020204030204" pitchFamily="34" charset="0"/>
              </a:rPr>
              <a:t>90/10 Medicaid funding for Design, Development and Implementation of technology supporting the Medicaid program</a:t>
            </a:r>
          </a:p>
          <a:p>
            <a:pPr lvl="1"/>
            <a:r>
              <a:rPr lang="en-US" sz="2000" dirty="0">
                <a:solidFill>
                  <a:schemeClr val="accent1">
                    <a:lumMod val="50000"/>
                  </a:schemeClr>
                </a:solidFill>
                <a:latin typeface="Calibri" panose="020F0502020204030204" pitchFamily="34" charset="0"/>
              </a:rPr>
              <a:t>75/25 Medicaid funding for  ongoing </a:t>
            </a:r>
            <a:r>
              <a:rPr lang="en-US" sz="2000" dirty="0" smtClean="0">
                <a:solidFill>
                  <a:schemeClr val="accent1">
                    <a:lumMod val="50000"/>
                  </a:schemeClr>
                </a:solidFill>
                <a:latin typeface="Calibri" panose="020F0502020204030204" pitchFamily="34" charset="0"/>
              </a:rPr>
              <a:t>operations/maintenance</a:t>
            </a:r>
            <a:endParaRPr lang="en-US" sz="2400" b="1" dirty="0" smtClean="0">
              <a:solidFill>
                <a:schemeClr val="accent1">
                  <a:lumMod val="50000"/>
                </a:schemeClr>
              </a:solidFill>
              <a:latin typeface="Calibri" panose="020F0502020204030204" pitchFamily="34" charset="0"/>
            </a:endParaRPr>
          </a:p>
          <a:p>
            <a:r>
              <a:rPr lang="en-US" sz="2400" b="1" dirty="0" smtClean="0">
                <a:solidFill>
                  <a:schemeClr val="accent1">
                    <a:lumMod val="50000"/>
                  </a:schemeClr>
                </a:solidFill>
                <a:latin typeface="Calibri" panose="020F0502020204030204" pitchFamily="34" charset="0"/>
              </a:rPr>
              <a:t>90/10 </a:t>
            </a:r>
            <a:r>
              <a:rPr lang="en-US" sz="2400" b="1" dirty="0">
                <a:solidFill>
                  <a:schemeClr val="accent1">
                    <a:lumMod val="50000"/>
                  </a:schemeClr>
                </a:solidFill>
                <a:latin typeface="Calibri" panose="020F0502020204030204" pitchFamily="34" charset="0"/>
              </a:rPr>
              <a:t>HITECH Act: </a:t>
            </a:r>
          </a:p>
          <a:p>
            <a:pPr lvl="1"/>
            <a:r>
              <a:rPr lang="en-US" sz="2200" dirty="0">
                <a:solidFill>
                  <a:schemeClr val="accent1">
                    <a:lumMod val="50000"/>
                  </a:schemeClr>
                </a:solidFill>
                <a:latin typeface="Calibri" panose="020F0502020204030204" pitchFamily="34" charset="0"/>
              </a:rPr>
              <a:t>HITECH-HIT to support the administration of the EHR Incentive Program and to support “meaningful use”</a:t>
            </a:r>
          </a:p>
          <a:p>
            <a:pPr lvl="1"/>
            <a:r>
              <a:rPr lang="en-US" sz="2200" dirty="0">
                <a:solidFill>
                  <a:schemeClr val="accent1">
                    <a:lumMod val="50000"/>
                  </a:schemeClr>
                </a:solidFill>
                <a:latin typeface="Calibri" panose="020F0502020204030204" pitchFamily="34" charset="0"/>
              </a:rPr>
              <a:t>HITECH-HIE to support Medicaid fair share along with funding from external partners</a:t>
            </a:r>
          </a:p>
          <a:p>
            <a:pPr lvl="1"/>
            <a:r>
              <a:rPr lang="en-US" sz="2200" dirty="0">
                <a:solidFill>
                  <a:schemeClr val="accent1">
                    <a:lumMod val="50000"/>
                  </a:schemeClr>
                </a:solidFill>
                <a:latin typeface="Calibri" panose="020F0502020204030204" pitchFamily="34" charset="0"/>
              </a:rPr>
              <a:t>HITECH-MMIS related for the support of the administration of the Medicaid </a:t>
            </a:r>
            <a:r>
              <a:rPr lang="en-US" sz="2200" dirty="0" smtClean="0">
                <a:solidFill>
                  <a:schemeClr val="accent1">
                    <a:lumMod val="50000"/>
                  </a:schemeClr>
                </a:solidFill>
                <a:latin typeface="Calibri" panose="020F0502020204030204" pitchFamily="34" charset="0"/>
              </a:rPr>
              <a:t>Program</a:t>
            </a:r>
            <a:endParaRPr lang="en-US" dirty="0">
              <a:solidFill>
                <a:schemeClr val="accent1">
                  <a:lumMod val="50000"/>
                </a:schemeClr>
              </a:solidFill>
            </a:endParaRPr>
          </a:p>
          <a:p>
            <a:r>
              <a:rPr lang="en-US" sz="2400" b="1" dirty="0">
                <a:solidFill>
                  <a:schemeClr val="accent1">
                    <a:lumMod val="50000"/>
                  </a:schemeClr>
                </a:solidFill>
                <a:latin typeface="Calibri" panose="020F0502020204030204" pitchFamily="34" charset="0"/>
              </a:rPr>
              <a:t>50/50 Medicaid Administrative:</a:t>
            </a:r>
          </a:p>
          <a:p>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12</a:t>
            </a:fld>
            <a:endParaRPr lang="en-US"/>
          </a:p>
        </p:txBody>
      </p:sp>
    </p:spTree>
    <p:extLst>
      <p:ext uri="{BB962C8B-B14F-4D97-AF65-F5344CB8AC3E}">
        <p14:creationId xmlns:p14="http://schemas.microsoft.com/office/powerpoint/2010/main" val="366034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HITECH HIE Funding Parameters</a:t>
            </a:r>
          </a:p>
        </p:txBody>
      </p:sp>
      <p:sp>
        <p:nvSpPr>
          <p:cNvPr id="3" name="Content Placeholder 2"/>
          <p:cNvSpPr>
            <a:spLocks noGrp="1"/>
          </p:cNvSpPr>
          <p:nvPr>
            <p:ph idx="1"/>
          </p:nvPr>
        </p:nvSpPr>
        <p:spPr/>
        <p:txBody>
          <a:bodyPr>
            <a:normAutofit/>
          </a:bodyPr>
          <a:lstStyle/>
          <a:p>
            <a:pPr marL="203200" indent="0">
              <a:buNone/>
            </a:pPr>
            <a:r>
              <a:rPr lang="en-US" b="1" dirty="0">
                <a:solidFill>
                  <a:schemeClr val="accent1">
                    <a:lumMod val="50000"/>
                  </a:schemeClr>
                </a:solidFill>
                <a:latin typeface="Calibri" panose="020F0502020204030204" pitchFamily="34" charset="0"/>
              </a:rPr>
              <a:t>90/10 funding is available for HIE activities provided that</a:t>
            </a:r>
            <a:r>
              <a:rPr lang="en-US" dirty="0">
                <a:solidFill>
                  <a:schemeClr val="accent1">
                    <a:lumMod val="50000"/>
                  </a:schemeClr>
                </a:solidFill>
                <a:latin typeface="Calibri" panose="020F0502020204030204" pitchFamily="34" charset="0"/>
              </a:rPr>
              <a:t>: </a:t>
            </a:r>
          </a:p>
          <a:p>
            <a:r>
              <a:rPr lang="en-US" dirty="0">
                <a:solidFill>
                  <a:schemeClr val="accent1">
                    <a:lumMod val="50000"/>
                  </a:schemeClr>
                </a:solidFill>
                <a:latin typeface="Calibri" panose="020F0502020204030204" pitchFamily="34" charset="0"/>
              </a:rPr>
              <a:t>Funds are used for time-limited Design Development and Implementation Activities </a:t>
            </a:r>
          </a:p>
          <a:p>
            <a:r>
              <a:rPr lang="en-US" dirty="0">
                <a:solidFill>
                  <a:schemeClr val="accent1">
                    <a:lumMod val="50000"/>
                  </a:schemeClr>
                </a:solidFill>
                <a:latin typeface="Calibri" panose="020F0502020204030204" pitchFamily="34" charset="0"/>
              </a:rPr>
              <a:t>States leverage efficiencies with other Federal HIE funding </a:t>
            </a:r>
          </a:p>
          <a:p>
            <a:r>
              <a:rPr lang="en-US" dirty="0">
                <a:solidFill>
                  <a:schemeClr val="accent1">
                    <a:lumMod val="50000"/>
                  </a:schemeClr>
                </a:solidFill>
                <a:latin typeface="Calibri" panose="020F0502020204030204" pitchFamily="34" charset="0"/>
              </a:rPr>
              <a:t>HIE costs are divided equitably across other payers based on the “fair share” principle and are appropriately allocated</a:t>
            </a:r>
            <a:r>
              <a:rPr lang="en-US" dirty="0" smtClean="0">
                <a:solidFill>
                  <a:schemeClr val="accent1">
                    <a:lumMod val="50000"/>
                  </a:schemeClr>
                </a:solidFill>
                <a:latin typeface="Calibri" panose="020F0502020204030204" pitchFamily="34" charset="0"/>
              </a:rPr>
              <a:t>.</a:t>
            </a:r>
            <a:endParaRPr lang="en-US" dirty="0">
              <a:solidFill>
                <a:schemeClr val="accent1">
                  <a:lumMod val="50000"/>
                </a:schemeClr>
              </a:solidFill>
              <a:latin typeface="Calibri" panose="020F0502020204030204" pitchFamily="34" charset="0"/>
            </a:endParaRPr>
          </a:p>
          <a:p>
            <a:pPr marL="203200" indent="0">
              <a:buNone/>
            </a:pPr>
            <a:r>
              <a:rPr lang="en-US" b="1" dirty="0">
                <a:solidFill>
                  <a:schemeClr val="accent1">
                    <a:lumMod val="50000"/>
                  </a:schemeClr>
                </a:solidFill>
                <a:latin typeface="Calibri" panose="020F0502020204030204" pitchFamily="34" charset="0"/>
              </a:rPr>
              <a:t>Resources for implementation</a:t>
            </a:r>
            <a:r>
              <a:rPr lang="en-US" dirty="0">
                <a:solidFill>
                  <a:schemeClr val="accent1">
                    <a:lumMod val="50000"/>
                  </a:schemeClr>
                </a:solidFill>
                <a:latin typeface="Calibri" panose="020F0502020204030204" pitchFamily="34" charset="0"/>
              </a:rPr>
              <a:t>:  </a:t>
            </a:r>
          </a:p>
          <a:p>
            <a:r>
              <a:rPr lang="en-US" dirty="0">
                <a:solidFill>
                  <a:schemeClr val="accent1">
                    <a:lumMod val="50000"/>
                  </a:schemeClr>
                </a:solidFill>
                <a:latin typeface="Calibri" panose="020F0502020204030204" pitchFamily="34" charset="0"/>
              </a:rPr>
              <a:t>SMD* Letter-Use of Administrative Funds to Support HIE (11-004)</a:t>
            </a:r>
          </a:p>
          <a:p>
            <a:r>
              <a:rPr lang="en-US" dirty="0">
                <a:solidFill>
                  <a:schemeClr val="accent1">
                    <a:lumMod val="50000"/>
                  </a:schemeClr>
                </a:solidFill>
                <a:latin typeface="Calibri" panose="020F0502020204030204" pitchFamily="34" charset="0"/>
              </a:rPr>
              <a:t>Frequently Asked Questions (FAQs) </a:t>
            </a:r>
            <a:r>
              <a:rPr lang="en-US" u="sng" dirty="0" smtClean="0">
                <a:solidFill>
                  <a:schemeClr val="accent1">
                    <a:lumMod val="50000"/>
                  </a:schemeClr>
                </a:solidFill>
                <a:latin typeface="Calibri" panose="020F0502020204030204" pitchFamily="34" charset="0"/>
              </a:rPr>
              <a:t>(Superseded by SMD 16-003)</a:t>
            </a:r>
            <a:endParaRPr lang="en-US" u="sng" dirty="0">
              <a:solidFill>
                <a:schemeClr val="accent1">
                  <a:lumMod val="50000"/>
                </a:schemeClr>
              </a:solidFill>
              <a:latin typeface="Calibri" panose="020F0502020204030204" pitchFamily="34" charset="0"/>
            </a:endParaRPr>
          </a:p>
          <a:p>
            <a:r>
              <a:rPr lang="en-US" dirty="0">
                <a:solidFill>
                  <a:schemeClr val="accent1">
                    <a:lumMod val="50000"/>
                  </a:schemeClr>
                </a:solidFill>
                <a:latin typeface="Calibri" panose="020F0502020204030204" pitchFamily="34" charset="0"/>
              </a:rPr>
              <a:t>SMD Letter-Federal Funding for Medicaid HIT** Activities (10-016)</a:t>
            </a:r>
          </a:p>
          <a:p>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13</a:t>
            </a:fld>
            <a:endParaRPr lang="en-US"/>
          </a:p>
        </p:txBody>
      </p:sp>
    </p:spTree>
    <p:extLst>
      <p:ext uri="{BB962C8B-B14F-4D97-AF65-F5344CB8AC3E}">
        <p14:creationId xmlns:p14="http://schemas.microsoft.com/office/powerpoint/2010/main" val="1120163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14</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7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08221" y="6450337"/>
            <a:ext cx="457200" cy="231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86201" y="6441520"/>
            <a:ext cx="1350334" cy="276999"/>
          </a:xfrm>
          <a:prstGeom prst="rect">
            <a:avLst/>
          </a:prstGeom>
          <a:noFill/>
        </p:spPr>
        <p:txBody>
          <a:bodyPr wrap="square" rtlCol="0">
            <a:spAutoFit/>
          </a:bodyPr>
          <a:lstStyle/>
          <a:p>
            <a:pPr algn="ctr"/>
            <a:r>
              <a:rPr lang="en-US" sz="1200" dirty="0" smtClean="0"/>
              <a:t>14</a:t>
            </a:r>
            <a:endParaRPr lang="en-US" sz="1200" dirty="0"/>
          </a:p>
        </p:txBody>
      </p:sp>
    </p:spTree>
    <p:extLst>
      <p:ext uri="{BB962C8B-B14F-4D97-AF65-F5344CB8AC3E}">
        <p14:creationId xmlns:p14="http://schemas.microsoft.com/office/powerpoint/2010/main" val="104919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15</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64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460511" y="127581"/>
            <a:ext cx="457200" cy="3236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1" y="6441520"/>
            <a:ext cx="1350334" cy="276999"/>
          </a:xfrm>
          <a:prstGeom prst="rect">
            <a:avLst/>
          </a:prstGeom>
          <a:noFill/>
        </p:spPr>
        <p:txBody>
          <a:bodyPr wrap="square" rtlCol="0">
            <a:spAutoFit/>
          </a:bodyPr>
          <a:lstStyle/>
          <a:p>
            <a:pPr algn="ctr"/>
            <a:r>
              <a:rPr lang="en-US" sz="1200" dirty="0" smtClean="0"/>
              <a:t>15</a:t>
            </a:r>
            <a:endParaRPr lang="en-US" sz="1200" dirty="0"/>
          </a:p>
        </p:txBody>
      </p:sp>
    </p:spTree>
    <p:extLst>
      <p:ext uri="{BB962C8B-B14F-4D97-AF65-F5344CB8AC3E}">
        <p14:creationId xmlns:p14="http://schemas.microsoft.com/office/powerpoint/2010/main" val="63575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16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460511" y="127581"/>
            <a:ext cx="457200" cy="3236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86201" y="6441520"/>
            <a:ext cx="1350334" cy="276999"/>
          </a:xfrm>
          <a:prstGeom prst="rect">
            <a:avLst/>
          </a:prstGeom>
          <a:noFill/>
        </p:spPr>
        <p:txBody>
          <a:bodyPr wrap="square" rtlCol="0">
            <a:spAutoFit/>
          </a:bodyPr>
          <a:lstStyle/>
          <a:p>
            <a:pPr algn="ctr"/>
            <a:r>
              <a:rPr lang="en-US" sz="1200" dirty="0" smtClean="0"/>
              <a:t>16</a:t>
            </a:r>
            <a:endParaRPr lang="en-US" sz="1200" dirty="0"/>
          </a:p>
        </p:txBody>
      </p:sp>
    </p:spTree>
    <p:extLst>
      <p:ext uri="{BB962C8B-B14F-4D97-AF65-F5344CB8AC3E}">
        <p14:creationId xmlns:p14="http://schemas.microsoft.com/office/powerpoint/2010/main" val="366726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17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20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86201" y="6441520"/>
            <a:ext cx="1350334" cy="276999"/>
          </a:xfrm>
          <a:prstGeom prst="rect">
            <a:avLst/>
          </a:prstGeom>
          <a:noFill/>
        </p:spPr>
        <p:txBody>
          <a:bodyPr wrap="square" rtlCol="0">
            <a:spAutoFit/>
          </a:bodyPr>
          <a:lstStyle/>
          <a:p>
            <a:pPr algn="ctr"/>
            <a:r>
              <a:rPr lang="en-US" sz="1200" dirty="0" smtClean="0"/>
              <a:t>17</a:t>
            </a:r>
            <a:endParaRPr lang="en-US" sz="1200" dirty="0"/>
          </a:p>
        </p:txBody>
      </p:sp>
    </p:spTree>
    <p:extLst>
      <p:ext uri="{BB962C8B-B14F-4D97-AF65-F5344CB8AC3E}">
        <p14:creationId xmlns:p14="http://schemas.microsoft.com/office/powerpoint/2010/main" val="285557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18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72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86201" y="6441520"/>
            <a:ext cx="1350334" cy="276999"/>
          </a:xfrm>
          <a:prstGeom prst="rect">
            <a:avLst/>
          </a:prstGeom>
          <a:noFill/>
        </p:spPr>
        <p:txBody>
          <a:bodyPr wrap="square" rtlCol="0">
            <a:spAutoFit/>
          </a:bodyPr>
          <a:lstStyle/>
          <a:p>
            <a:pPr algn="ctr"/>
            <a:r>
              <a:rPr lang="en-US" sz="1200" dirty="0" smtClean="0"/>
              <a:t>18</a:t>
            </a:r>
            <a:endParaRPr lang="en-US" sz="1200" dirty="0"/>
          </a:p>
        </p:txBody>
      </p:sp>
    </p:spTree>
    <p:extLst>
      <p:ext uri="{BB962C8B-B14F-4D97-AF65-F5344CB8AC3E}">
        <p14:creationId xmlns:p14="http://schemas.microsoft.com/office/powerpoint/2010/main" val="3512193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19</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20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86201" y="6441520"/>
            <a:ext cx="1350334" cy="276999"/>
          </a:xfrm>
          <a:prstGeom prst="rect">
            <a:avLst/>
          </a:prstGeom>
          <a:noFill/>
        </p:spPr>
        <p:txBody>
          <a:bodyPr wrap="square" rtlCol="0">
            <a:spAutoFit/>
          </a:bodyPr>
          <a:lstStyle/>
          <a:p>
            <a:pPr algn="ctr"/>
            <a:r>
              <a:rPr lang="en-US" sz="1200" dirty="0" smtClean="0"/>
              <a:t>19</a:t>
            </a:r>
            <a:endParaRPr lang="en-US" sz="1200" dirty="0"/>
          </a:p>
        </p:txBody>
      </p:sp>
    </p:spTree>
    <p:extLst>
      <p:ext uri="{BB962C8B-B14F-4D97-AF65-F5344CB8AC3E}">
        <p14:creationId xmlns:p14="http://schemas.microsoft.com/office/powerpoint/2010/main" val="197415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Conflicts of Interest</a:t>
            </a:r>
          </a:p>
        </p:txBody>
      </p:sp>
      <p:sp>
        <p:nvSpPr>
          <p:cNvPr id="3" name="Content Placeholder 2"/>
          <p:cNvSpPr>
            <a:spLocks noGrp="1"/>
          </p:cNvSpPr>
          <p:nvPr>
            <p:ph idx="1"/>
          </p:nvPr>
        </p:nvSpPr>
        <p:spPr/>
        <p:txBody>
          <a:bodyPr/>
          <a:lstStyle/>
          <a:p>
            <a:pPr marL="0" indent="0">
              <a:buNone/>
            </a:pPr>
            <a:r>
              <a:rPr lang="en-US" sz="2300" dirty="0">
                <a:solidFill>
                  <a:srgbClr val="636363"/>
                </a:solidFill>
                <a:ea typeface="Verdana" pitchFamily="34" charset="0"/>
                <a:cs typeface="Arial" panose="020B0604020202020204" pitchFamily="34" charset="0"/>
              </a:rPr>
              <a:t>Terry </a:t>
            </a:r>
            <a:r>
              <a:rPr lang="en-US" sz="2300" dirty="0" smtClean="0">
                <a:solidFill>
                  <a:srgbClr val="636363"/>
                </a:solidFill>
                <a:ea typeface="Verdana" pitchFamily="34" charset="0"/>
                <a:cs typeface="Arial" panose="020B0604020202020204" pitchFamily="34" charset="0"/>
              </a:rPr>
              <a:t>Bequette		</a:t>
            </a:r>
            <a:r>
              <a:rPr lang="en-US" sz="2300" dirty="0" smtClean="0">
                <a:solidFill>
                  <a:srgbClr val="636363"/>
                </a:solidFill>
                <a:ea typeface="Verdana" pitchFamily="34" charset="0"/>
                <a:cs typeface="Arial" panose="020B0604020202020204" pitchFamily="34" charset="0"/>
                <a:hlinkClick r:id="rId2"/>
              </a:rPr>
              <a:t>terry.bequette@hhs.gov</a:t>
            </a:r>
            <a:r>
              <a:rPr lang="en-US" sz="2300" dirty="0" smtClean="0">
                <a:solidFill>
                  <a:srgbClr val="636363"/>
                </a:solidFill>
                <a:ea typeface="Verdana" pitchFamily="34" charset="0"/>
                <a:cs typeface="Arial" panose="020B0604020202020204" pitchFamily="34" charset="0"/>
              </a:rPr>
              <a:t> </a:t>
            </a:r>
            <a:endParaRPr lang="en-US" sz="2300" dirty="0">
              <a:solidFill>
                <a:srgbClr val="636363"/>
              </a:solidFill>
              <a:ea typeface="Verdana" pitchFamily="34" charset="0"/>
              <a:cs typeface="Arial" panose="020B0604020202020204" pitchFamily="34" charset="0"/>
            </a:endParaRPr>
          </a:p>
          <a:p>
            <a:pPr marL="0" indent="0">
              <a:buNone/>
            </a:pPr>
            <a:r>
              <a:rPr lang="en-US" sz="2300" dirty="0">
                <a:solidFill>
                  <a:srgbClr val="636363"/>
                </a:solidFill>
                <a:cs typeface="Arial" pitchFamily="34" charset="0"/>
              </a:rPr>
              <a:t>Has no real or apparent conflicts of interest to report.</a:t>
            </a:r>
          </a:p>
          <a:p>
            <a:pPr marL="0" indent="0">
              <a:buNone/>
            </a:pPr>
            <a:endParaRPr lang="en-US" sz="2300" dirty="0">
              <a:solidFill>
                <a:srgbClr val="636363"/>
              </a:solidFill>
              <a:cs typeface="Arial" pitchFamily="34" charset="0"/>
            </a:endParaRPr>
          </a:p>
          <a:p>
            <a:pPr marL="0" indent="0">
              <a:buNone/>
            </a:pPr>
            <a:r>
              <a:rPr lang="en-US" sz="2300" dirty="0" smtClean="0">
                <a:solidFill>
                  <a:srgbClr val="636363"/>
                </a:solidFill>
                <a:cs typeface="Arial" pitchFamily="34" charset="0"/>
              </a:rPr>
              <a:t>Tom Novak			</a:t>
            </a:r>
            <a:r>
              <a:rPr lang="en-US" sz="2300" dirty="0" smtClean="0">
                <a:solidFill>
                  <a:srgbClr val="636363"/>
                </a:solidFill>
                <a:cs typeface="Arial" pitchFamily="34" charset="0"/>
                <a:hlinkClick r:id="rId3"/>
              </a:rPr>
              <a:t>Thomas.Novak@hhs.gov</a:t>
            </a:r>
            <a:r>
              <a:rPr lang="en-US" sz="2300" dirty="0" smtClean="0">
                <a:solidFill>
                  <a:srgbClr val="636363"/>
                </a:solidFill>
                <a:cs typeface="Arial" pitchFamily="34" charset="0"/>
              </a:rPr>
              <a:t> </a:t>
            </a:r>
          </a:p>
          <a:p>
            <a:pPr marL="0" indent="0">
              <a:buNone/>
            </a:pPr>
            <a:r>
              <a:rPr lang="en-US" sz="2300" dirty="0" smtClean="0">
                <a:solidFill>
                  <a:srgbClr val="636363"/>
                </a:solidFill>
                <a:cs typeface="Arial" pitchFamily="34" charset="0"/>
              </a:rPr>
              <a:t>Has no real or apparent conflicts of interest to report.</a:t>
            </a:r>
            <a:endParaRPr lang="en-US" sz="2300" dirty="0">
              <a:solidFill>
                <a:srgbClr val="636363"/>
              </a:solidFill>
              <a:cs typeface="Arial" pitchFamily="34" charset="0"/>
            </a:endParaRPr>
          </a:p>
          <a:p>
            <a:pPr marL="0" indent="0">
              <a:buNone/>
            </a:pPr>
            <a:endParaRPr lang="en-US" sz="2300" dirty="0">
              <a:solidFill>
                <a:srgbClr val="636363"/>
              </a:solidFill>
              <a:cs typeface="Arial" pitchFamily="34" charset="0"/>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2</a:t>
            </a:fld>
            <a:endParaRPr lang="en-US"/>
          </a:p>
        </p:txBody>
      </p:sp>
    </p:spTree>
    <p:extLst>
      <p:ext uri="{BB962C8B-B14F-4D97-AF65-F5344CB8AC3E}">
        <p14:creationId xmlns:p14="http://schemas.microsoft.com/office/powerpoint/2010/main" val="226847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20</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74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86201" y="6441520"/>
            <a:ext cx="1350334" cy="276999"/>
          </a:xfrm>
          <a:prstGeom prst="rect">
            <a:avLst/>
          </a:prstGeom>
          <a:noFill/>
        </p:spPr>
        <p:txBody>
          <a:bodyPr wrap="square" rtlCol="0">
            <a:spAutoFit/>
          </a:bodyPr>
          <a:lstStyle/>
          <a:p>
            <a:pPr algn="ctr"/>
            <a:r>
              <a:rPr lang="en-US" sz="1200" dirty="0" smtClean="0"/>
              <a:t>20</a:t>
            </a:r>
            <a:endParaRPr lang="en-US" sz="1200" dirty="0"/>
          </a:p>
        </p:txBody>
      </p:sp>
    </p:spTree>
    <p:extLst>
      <p:ext uri="{BB962C8B-B14F-4D97-AF65-F5344CB8AC3E}">
        <p14:creationId xmlns:p14="http://schemas.microsoft.com/office/powerpoint/2010/main" val="1592799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21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89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86201" y="6441520"/>
            <a:ext cx="1350334" cy="276999"/>
          </a:xfrm>
          <a:prstGeom prst="rect">
            <a:avLst/>
          </a:prstGeom>
          <a:noFill/>
        </p:spPr>
        <p:txBody>
          <a:bodyPr wrap="square" rtlCol="0">
            <a:spAutoFit/>
          </a:bodyPr>
          <a:lstStyle/>
          <a:p>
            <a:pPr algn="ctr"/>
            <a:r>
              <a:rPr lang="en-US" sz="1200" dirty="0" smtClean="0"/>
              <a:t>21</a:t>
            </a:r>
            <a:endParaRPr lang="en-US" sz="1200" dirty="0"/>
          </a:p>
        </p:txBody>
      </p:sp>
    </p:spTree>
    <p:extLst>
      <p:ext uri="{BB962C8B-B14F-4D97-AF65-F5344CB8AC3E}">
        <p14:creationId xmlns:p14="http://schemas.microsoft.com/office/powerpoint/2010/main" val="3783021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22</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343400" y="6340917"/>
            <a:ext cx="457200" cy="3236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86201" y="6441520"/>
            <a:ext cx="1350334" cy="276999"/>
          </a:xfrm>
          <a:prstGeom prst="rect">
            <a:avLst/>
          </a:prstGeom>
          <a:noFill/>
        </p:spPr>
        <p:txBody>
          <a:bodyPr wrap="square" rtlCol="0">
            <a:spAutoFit/>
          </a:bodyPr>
          <a:lstStyle/>
          <a:p>
            <a:pPr algn="ctr"/>
            <a:r>
              <a:rPr lang="en-US" sz="1200" dirty="0" smtClean="0"/>
              <a:t>22</a:t>
            </a:r>
            <a:endParaRPr lang="en-US" sz="1200" dirty="0"/>
          </a:p>
        </p:txBody>
      </p:sp>
    </p:spTree>
    <p:extLst>
      <p:ext uri="{BB962C8B-B14F-4D97-AF65-F5344CB8AC3E}">
        <p14:creationId xmlns:p14="http://schemas.microsoft.com/office/powerpoint/2010/main" val="1386858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23</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279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337797" y="6411010"/>
            <a:ext cx="457200" cy="3236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886201" y="6441520"/>
            <a:ext cx="1350334" cy="276999"/>
          </a:xfrm>
          <a:prstGeom prst="rect">
            <a:avLst/>
          </a:prstGeom>
          <a:noFill/>
        </p:spPr>
        <p:txBody>
          <a:bodyPr wrap="square" rtlCol="0">
            <a:spAutoFit/>
          </a:bodyPr>
          <a:lstStyle/>
          <a:p>
            <a:pPr algn="ctr"/>
            <a:r>
              <a:rPr lang="en-US" sz="1200" dirty="0" smtClean="0"/>
              <a:t>23</a:t>
            </a:r>
            <a:endParaRPr lang="en-US" sz="1200" dirty="0"/>
          </a:p>
        </p:txBody>
      </p:sp>
    </p:spTree>
    <p:extLst>
      <p:ext uri="{BB962C8B-B14F-4D97-AF65-F5344CB8AC3E}">
        <p14:creationId xmlns:p14="http://schemas.microsoft.com/office/powerpoint/2010/main" val="2834857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SMD 16-003 Examples</a:t>
            </a:r>
            <a:endParaRPr lang="en-US" dirty="0"/>
          </a:p>
        </p:txBody>
      </p:sp>
      <p:sp>
        <p:nvSpPr>
          <p:cNvPr id="5" name="Content Placeholder 4"/>
          <p:cNvSpPr>
            <a:spLocks noGrp="1"/>
          </p:cNvSpPr>
          <p:nvPr>
            <p:ph sz="half" idx="1"/>
          </p:nvPr>
        </p:nvSpPr>
        <p:spPr/>
        <p:txBody>
          <a:bodyPr>
            <a:normAutofit fontScale="85000" lnSpcReduction="20000"/>
          </a:bodyPr>
          <a:lstStyle/>
          <a:p>
            <a:pPr marL="0" indent="0">
              <a:buNone/>
            </a:pPr>
            <a:r>
              <a:rPr lang="en-US" dirty="0" smtClean="0"/>
              <a:t>Architecture</a:t>
            </a:r>
          </a:p>
          <a:p>
            <a:pPr>
              <a:spcBef>
                <a:spcPts val="600"/>
              </a:spcBef>
              <a:spcAft>
                <a:spcPts val="0"/>
              </a:spcAft>
            </a:pPr>
            <a:r>
              <a:rPr lang="en-US" dirty="0" smtClean="0"/>
              <a:t>Registries (SA, trauma, vital records/birth, clinical data, dental)</a:t>
            </a:r>
          </a:p>
          <a:p>
            <a:pPr lvl="1">
              <a:spcBef>
                <a:spcPts val="600"/>
              </a:spcBef>
              <a:spcAft>
                <a:spcPts val="0"/>
              </a:spcAft>
            </a:pPr>
            <a:r>
              <a:rPr lang="en-US" dirty="0" smtClean="0"/>
              <a:t>Public Health Interfaces; BH</a:t>
            </a:r>
          </a:p>
          <a:p>
            <a:pPr>
              <a:spcBef>
                <a:spcPts val="600"/>
              </a:spcBef>
              <a:spcAft>
                <a:spcPts val="0"/>
              </a:spcAft>
            </a:pPr>
            <a:r>
              <a:rPr lang="en-US" dirty="0" smtClean="0"/>
              <a:t>Provider Directory</a:t>
            </a:r>
          </a:p>
          <a:p>
            <a:pPr lvl="1">
              <a:spcBef>
                <a:spcPts val="600"/>
              </a:spcBef>
              <a:spcAft>
                <a:spcPts val="0"/>
              </a:spcAft>
            </a:pPr>
            <a:r>
              <a:rPr lang="en-US" dirty="0" smtClean="0"/>
              <a:t>Web-based for providers without EHRs</a:t>
            </a:r>
          </a:p>
          <a:p>
            <a:pPr>
              <a:spcBef>
                <a:spcPts val="600"/>
              </a:spcBef>
              <a:spcAft>
                <a:spcPts val="0"/>
              </a:spcAft>
            </a:pPr>
            <a:r>
              <a:rPr lang="en-US" dirty="0" smtClean="0"/>
              <a:t>Encounter Alerting</a:t>
            </a:r>
          </a:p>
          <a:p>
            <a:pPr>
              <a:spcBef>
                <a:spcPts val="600"/>
              </a:spcBef>
              <a:spcAft>
                <a:spcPts val="0"/>
              </a:spcAft>
            </a:pPr>
            <a:r>
              <a:rPr lang="en-US" dirty="0" smtClean="0"/>
              <a:t>Query Exchange</a:t>
            </a:r>
          </a:p>
          <a:p>
            <a:pPr>
              <a:spcBef>
                <a:spcPts val="600"/>
              </a:spcBef>
              <a:spcAft>
                <a:spcPts val="0"/>
              </a:spcAft>
            </a:pPr>
            <a:r>
              <a:rPr lang="en-US" dirty="0" smtClean="0"/>
              <a:t>Shared care plans</a:t>
            </a:r>
          </a:p>
          <a:p>
            <a:pPr>
              <a:spcBef>
                <a:spcPts val="600"/>
              </a:spcBef>
              <a:spcAft>
                <a:spcPts val="0"/>
              </a:spcAft>
            </a:pPr>
            <a:r>
              <a:rPr lang="en-US" dirty="0" smtClean="0"/>
              <a:t>Corrections interfaces</a:t>
            </a:r>
          </a:p>
          <a:p>
            <a:pPr lvl="1">
              <a:spcBef>
                <a:spcPts val="600"/>
              </a:spcBef>
              <a:spcAft>
                <a:spcPts val="0"/>
              </a:spcAft>
            </a:pPr>
            <a:r>
              <a:rPr lang="en-US" dirty="0" smtClean="0"/>
              <a:t>Between environments of community and incarceration</a:t>
            </a:r>
          </a:p>
          <a:p>
            <a:pPr>
              <a:spcBef>
                <a:spcPts val="600"/>
              </a:spcBef>
              <a:spcAft>
                <a:spcPts val="0"/>
              </a:spcAft>
            </a:pPr>
            <a:r>
              <a:rPr lang="en-US" dirty="0"/>
              <a:t>HIE entity qualifying </a:t>
            </a:r>
            <a:r>
              <a:rPr lang="en-US" dirty="0" smtClean="0"/>
              <a:t>baselines</a:t>
            </a:r>
          </a:p>
          <a:p>
            <a:pPr lvl="1">
              <a:spcBef>
                <a:spcPts val="600"/>
              </a:spcBef>
              <a:spcAft>
                <a:spcPts val="0"/>
              </a:spcAft>
            </a:pPr>
            <a:r>
              <a:rPr lang="en-US" dirty="0" smtClean="0"/>
              <a:t>PD, PH, Direct, Trust, no blocking, interoperability with disparate systems, CEHRT, onboard to quality measures</a:t>
            </a:r>
            <a:endParaRPr lang="en-US" dirty="0"/>
          </a:p>
          <a:p>
            <a:pPr>
              <a:spcBef>
                <a:spcPts val="600"/>
              </a:spcBef>
              <a:spcAft>
                <a:spcPts val="0"/>
              </a:spcAft>
            </a:pPr>
            <a:endParaRPr lang="en-US" dirty="0"/>
          </a:p>
        </p:txBody>
      </p:sp>
      <p:sp>
        <p:nvSpPr>
          <p:cNvPr id="6" name="Content Placeholder 5"/>
          <p:cNvSpPr>
            <a:spLocks noGrp="1"/>
          </p:cNvSpPr>
          <p:nvPr>
            <p:ph sz="half" idx="2"/>
          </p:nvPr>
        </p:nvSpPr>
        <p:spPr/>
        <p:txBody>
          <a:bodyPr>
            <a:normAutofit fontScale="85000" lnSpcReduction="20000"/>
          </a:bodyPr>
          <a:lstStyle/>
          <a:p>
            <a:pPr marL="0" indent="0">
              <a:buNone/>
            </a:pPr>
            <a:r>
              <a:rPr lang="en-US" dirty="0" smtClean="0"/>
              <a:t>On-Boarding</a:t>
            </a:r>
          </a:p>
          <a:p>
            <a:pPr>
              <a:spcBef>
                <a:spcPts val="600"/>
              </a:spcBef>
              <a:spcAft>
                <a:spcPts val="0"/>
              </a:spcAft>
            </a:pPr>
            <a:r>
              <a:rPr lang="en-US" dirty="0" smtClean="0"/>
              <a:t>Medicaid Pharmacies</a:t>
            </a:r>
          </a:p>
          <a:p>
            <a:pPr>
              <a:spcBef>
                <a:spcPts val="600"/>
              </a:spcBef>
              <a:spcAft>
                <a:spcPts val="0"/>
              </a:spcAft>
            </a:pPr>
            <a:r>
              <a:rPr lang="en-US" dirty="0" smtClean="0"/>
              <a:t>BH and LTC providers</a:t>
            </a:r>
          </a:p>
          <a:p>
            <a:pPr lvl="1">
              <a:spcBef>
                <a:spcPts val="600"/>
              </a:spcBef>
              <a:spcAft>
                <a:spcPts val="0"/>
              </a:spcAft>
            </a:pPr>
            <a:r>
              <a:rPr lang="en-US" dirty="0" smtClean="0"/>
              <a:t>As listed by EHs</a:t>
            </a:r>
          </a:p>
          <a:p>
            <a:pPr>
              <a:spcBef>
                <a:spcPts val="600"/>
              </a:spcBef>
              <a:spcAft>
                <a:spcPts val="0"/>
              </a:spcAft>
            </a:pPr>
            <a:r>
              <a:rPr lang="en-US" dirty="0" smtClean="0"/>
              <a:t>Leverage previous IAPD methodology for other provider types</a:t>
            </a:r>
          </a:p>
          <a:p>
            <a:pPr lvl="1">
              <a:spcBef>
                <a:spcPts val="600"/>
              </a:spcBef>
              <a:spcAft>
                <a:spcPts val="0"/>
              </a:spcAft>
            </a:pPr>
            <a:r>
              <a:rPr lang="en-US" dirty="0" smtClean="0"/>
              <a:t>Referral partners of attesting providers</a:t>
            </a:r>
          </a:p>
          <a:p>
            <a:pPr>
              <a:spcBef>
                <a:spcPts val="600"/>
              </a:spcBef>
              <a:spcAft>
                <a:spcPts val="0"/>
              </a:spcAft>
            </a:pPr>
            <a:r>
              <a:rPr lang="en-US" dirty="0" smtClean="0"/>
              <a:t>Connect all providers to Direct</a:t>
            </a:r>
          </a:p>
          <a:p>
            <a:pPr>
              <a:spcBef>
                <a:spcPts val="600"/>
              </a:spcBef>
              <a:spcAft>
                <a:spcPts val="0"/>
              </a:spcAft>
            </a:pPr>
            <a:r>
              <a:rPr lang="en-US" dirty="0"/>
              <a:t>Community Health </a:t>
            </a:r>
            <a:r>
              <a:rPr lang="en-US" dirty="0" smtClean="0"/>
              <a:t>Teams</a:t>
            </a:r>
          </a:p>
          <a:p>
            <a:pPr>
              <a:spcBef>
                <a:spcPts val="600"/>
              </a:spcBef>
              <a:spcAft>
                <a:spcPts val="0"/>
              </a:spcAft>
            </a:pPr>
            <a:endParaRPr lang="en-US" dirty="0"/>
          </a:p>
          <a:p>
            <a:pPr marL="0" indent="0">
              <a:spcBef>
                <a:spcPts val="600"/>
              </a:spcBef>
              <a:spcAft>
                <a:spcPts val="0"/>
              </a:spcAft>
              <a:buNone/>
            </a:pPr>
            <a:endParaRPr lang="en-US" dirty="0" smtClean="0"/>
          </a:p>
          <a:p>
            <a:pPr marL="0" indent="0">
              <a:spcBef>
                <a:spcPts val="600"/>
              </a:spcBef>
              <a:spcAft>
                <a:spcPts val="0"/>
              </a:spcAft>
              <a:buNone/>
            </a:pPr>
            <a:endParaRPr lang="en-US" dirty="0" smtClean="0"/>
          </a:p>
          <a:p>
            <a:pPr>
              <a:spcBef>
                <a:spcPts val="600"/>
              </a:spcBef>
              <a:spcAft>
                <a:spcPts val="0"/>
              </a:spcAft>
            </a:pPr>
            <a:r>
              <a:rPr lang="en-US" dirty="0" smtClean="0"/>
              <a:t>Onboard Medicaid providers to non-state HIE entities, if baseline qualified</a:t>
            </a:r>
          </a:p>
        </p:txBody>
      </p:sp>
      <p:sp>
        <p:nvSpPr>
          <p:cNvPr id="4" name="Slide Number Placeholder 3"/>
          <p:cNvSpPr>
            <a:spLocks noGrp="1"/>
          </p:cNvSpPr>
          <p:nvPr>
            <p:ph type="sldNum" sz="quarter" idx="12"/>
          </p:nvPr>
        </p:nvSpPr>
        <p:spPr/>
        <p:txBody>
          <a:bodyPr/>
          <a:lstStyle/>
          <a:p>
            <a:fld id="{22FFB6AE-E1BF-994E-8E90-6BA7B36DE5DD}" type="slidenum">
              <a:rPr lang="en-US" smtClean="0"/>
              <a:t>24</a:t>
            </a:fld>
            <a:endParaRPr lang="en-US"/>
          </a:p>
        </p:txBody>
      </p:sp>
      <p:cxnSp>
        <p:nvCxnSpPr>
          <p:cNvPr id="8" name="Straight Arrow Connector 7"/>
          <p:cNvCxnSpPr/>
          <p:nvPr/>
        </p:nvCxnSpPr>
        <p:spPr>
          <a:xfrm>
            <a:off x="4067033" y="5308979"/>
            <a:ext cx="77792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565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HITECH Processes: Required Federal Funding Documents</a:t>
            </a:r>
          </a:p>
        </p:txBody>
      </p:sp>
      <p:sp>
        <p:nvSpPr>
          <p:cNvPr id="3" name="Content Placeholder 2"/>
          <p:cNvSpPr>
            <a:spLocks noGrp="1"/>
          </p:cNvSpPr>
          <p:nvPr>
            <p:ph idx="1"/>
          </p:nvPr>
        </p:nvSpPr>
        <p:spPr/>
        <p:txBody>
          <a:bodyPr/>
          <a:lstStyle/>
          <a:p>
            <a:pPr marL="126999">
              <a:lnSpc>
                <a:spcPct val="100000"/>
              </a:lnSpc>
              <a:spcBef>
                <a:spcPts val="530"/>
              </a:spcBef>
              <a:tabLst>
                <a:tab pos="414020" algn="l"/>
              </a:tabLst>
            </a:pPr>
            <a:r>
              <a:rPr lang="en-US" b="1" spc="-15" dirty="0">
                <a:solidFill>
                  <a:schemeClr val="accent1">
                    <a:lumMod val="50000"/>
                  </a:schemeClr>
                </a:solidFill>
                <a:latin typeface="Calibri" panose="020F0502020204030204" pitchFamily="34" charset="0"/>
              </a:rPr>
              <a:t>State Medicaid HIT Plan:  </a:t>
            </a:r>
            <a:r>
              <a:rPr lang="en-US" spc="-15" dirty="0">
                <a:solidFill>
                  <a:schemeClr val="accent1">
                    <a:lumMod val="50000"/>
                  </a:schemeClr>
                </a:solidFill>
                <a:latin typeface="Calibri" panose="020F0502020204030204" pitchFamily="34" charset="0"/>
              </a:rPr>
              <a:t>SMHP – at least annually – prior or simultaneous to IAPDU</a:t>
            </a:r>
          </a:p>
          <a:p>
            <a:pPr marL="126999">
              <a:lnSpc>
                <a:spcPct val="100000"/>
              </a:lnSpc>
              <a:spcBef>
                <a:spcPts val="530"/>
              </a:spcBef>
              <a:tabLst>
                <a:tab pos="414020" algn="l"/>
              </a:tabLst>
            </a:pPr>
            <a:endParaRPr lang="en-US" spc="-15" dirty="0">
              <a:solidFill>
                <a:schemeClr val="accent1">
                  <a:lumMod val="50000"/>
                </a:schemeClr>
              </a:solidFill>
              <a:latin typeface="Calibri" panose="020F0502020204030204" pitchFamily="34" charset="0"/>
            </a:endParaRPr>
          </a:p>
          <a:p>
            <a:pPr marL="126999">
              <a:lnSpc>
                <a:spcPct val="100000"/>
              </a:lnSpc>
              <a:spcBef>
                <a:spcPts val="530"/>
              </a:spcBef>
              <a:tabLst>
                <a:tab pos="414020" algn="l"/>
              </a:tabLst>
            </a:pPr>
            <a:r>
              <a:rPr lang="en-US" b="1" spc="-15" dirty="0">
                <a:solidFill>
                  <a:schemeClr val="accent1">
                    <a:lumMod val="50000"/>
                  </a:schemeClr>
                </a:solidFill>
                <a:latin typeface="Calibri" panose="020F0502020204030204" pitchFamily="34" charset="0"/>
              </a:rPr>
              <a:t>Implementation Advanced Planning Document:  </a:t>
            </a:r>
            <a:r>
              <a:rPr lang="en-US" spc="-15" dirty="0">
                <a:solidFill>
                  <a:schemeClr val="accent1">
                    <a:lumMod val="50000"/>
                  </a:schemeClr>
                </a:solidFill>
                <a:latin typeface="Calibri" panose="020F0502020204030204" pitchFamily="34" charset="0"/>
              </a:rPr>
              <a:t>I-APD and I-APDU   (Appendix A and D) </a:t>
            </a:r>
          </a:p>
          <a:p>
            <a:pPr marL="126999">
              <a:lnSpc>
                <a:spcPct val="100000"/>
              </a:lnSpc>
              <a:spcBef>
                <a:spcPts val="530"/>
              </a:spcBef>
              <a:tabLst>
                <a:tab pos="414020" algn="l"/>
              </a:tabLst>
            </a:pPr>
            <a:endParaRPr lang="en-US" spc="-15" dirty="0">
              <a:solidFill>
                <a:schemeClr val="accent1">
                  <a:lumMod val="50000"/>
                </a:schemeClr>
              </a:solidFill>
              <a:latin typeface="Calibri" panose="020F0502020204030204" pitchFamily="34" charset="0"/>
            </a:endParaRPr>
          </a:p>
          <a:p>
            <a:pPr marL="126999">
              <a:lnSpc>
                <a:spcPct val="100000"/>
              </a:lnSpc>
              <a:spcBef>
                <a:spcPts val="530"/>
              </a:spcBef>
              <a:tabLst>
                <a:tab pos="414020" algn="l"/>
              </a:tabLst>
            </a:pPr>
            <a:r>
              <a:rPr lang="en-US" b="1" spc="-15" dirty="0">
                <a:solidFill>
                  <a:schemeClr val="accent1">
                    <a:lumMod val="50000"/>
                  </a:schemeClr>
                </a:solidFill>
                <a:latin typeface="Calibri" panose="020F0502020204030204" pitchFamily="34" charset="0"/>
              </a:rPr>
              <a:t>Pre-approval of </a:t>
            </a:r>
            <a:r>
              <a:rPr lang="en-US" b="1" spc="-15" dirty="0" smtClean="0">
                <a:solidFill>
                  <a:schemeClr val="accent1">
                    <a:lumMod val="50000"/>
                  </a:schemeClr>
                </a:solidFill>
                <a:latin typeface="Calibri" panose="020F0502020204030204" pitchFamily="34" charset="0"/>
              </a:rPr>
              <a:t>Contracts</a:t>
            </a:r>
            <a:endParaRPr lang="en-US" b="1" spc="-15" dirty="0">
              <a:solidFill>
                <a:schemeClr val="accent1">
                  <a:lumMod val="50000"/>
                </a:schemeClr>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2FFB6AE-E1BF-994E-8E90-6BA7B36DE5DD}" type="slidenum">
              <a:rPr lang="en-US" smtClean="0"/>
              <a:t>25</a:t>
            </a:fld>
            <a:endParaRPr lang="en-US"/>
          </a:p>
        </p:txBody>
      </p:sp>
    </p:spTree>
    <p:extLst>
      <p:ext uri="{BB962C8B-B14F-4D97-AF65-F5344CB8AC3E}">
        <p14:creationId xmlns:p14="http://schemas.microsoft.com/office/powerpoint/2010/main" val="656481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Considerations</a:t>
            </a:r>
          </a:p>
        </p:txBody>
      </p:sp>
      <p:sp>
        <p:nvSpPr>
          <p:cNvPr id="3" name="Content Placeholder 2"/>
          <p:cNvSpPr>
            <a:spLocks noGrp="1"/>
          </p:cNvSpPr>
          <p:nvPr>
            <p:ph idx="1"/>
          </p:nvPr>
        </p:nvSpPr>
        <p:spPr/>
        <p:txBody>
          <a:bodyPr/>
          <a:lstStyle/>
          <a:p>
            <a:r>
              <a:rPr lang="en-US" dirty="0"/>
              <a:t>Health IT Project Plan Phases:</a:t>
            </a:r>
          </a:p>
          <a:p>
            <a:pPr lvl="1"/>
            <a:r>
              <a:rPr lang="en-US" dirty="0"/>
              <a:t>Planning and Design</a:t>
            </a:r>
          </a:p>
          <a:p>
            <a:pPr lvl="1"/>
            <a:r>
              <a:rPr lang="en-US" dirty="0"/>
              <a:t>Pre-Procurement</a:t>
            </a:r>
          </a:p>
          <a:p>
            <a:pPr lvl="1"/>
            <a:r>
              <a:rPr lang="en-US" dirty="0"/>
              <a:t>Procurement</a:t>
            </a:r>
          </a:p>
          <a:p>
            <a:pPr lvl="1"/>
            <a:r>
              <a:rPr lang="en-US" dirty="0"/>
              <a:t>Implementation</a:t>
            </a:r>
          </a:p>
          <a:p>
            <a:r>
              <a:rPr lang="en-US" dirty="0"/>
              <a:t>State Project Management Oversight Considerations</a:t>
            </a:r>
          </a:p>
          <a:p>
            <a:r>
              <a:rPr lang="en-US" dirty="0"/>
              <a:t>Quality Assurance Considerations (QA)</a:t>
            </a:r>
          </a:p>
          <a:p>
            <a:r>
              <a:rPr lang="en-US" dirty="0"/>
              <a:t>Systems Integrator Considerations</a:t>
            </a:r>
          </a:p>
          <a:p>
            <a:r>
              <a:rPr lang="en-US" dirty="0"/>
              <a:t>Independent Validation and Verification (IV&amp;V) </a:t>
            </a:r>
            <a:r>
              <a:rPr lang="en-US" dirty="0" smtClean="0"/>
              <a:t>Considerations</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26</a:t>
            </a:fld>
            <a:endParaRPr lang="en-US"/>
          </a:p>
        </p:txBody>
      </p:sp>
    </p:spTree>
    <p:extLst>
      <p:ext uri="{BB962C8B-B14F-4D97-AF65-F5344CB8AC3E}">
        <p14:creationId xmlns:p14="http://schemas.microsoft.com/office/powerpoint/2010/main" val="2041965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Gap Issue – Building the Case for Value Investments</a:t>
            </a:r>
            <a:endParaRPr lang="en-US" dirty="0"/>
          </a:p>
        </p:txBody>
      </p:sp>
      <p:sp>
        <p:nvSpPr>
          <p:cNvPr id="3" name="Content Placeholder 2"/>
          <p:cNvSpPr>
            <a:spLocks noGrp="1"/>
          </p:cNvSpPr>
          <p:nvPr>
            <p:ph idx="1"/>
          </p:nvPr>
        </p:nvSpPr>
        <p:spPr/>
        <p:txBody>
          <a:bodyPr/>
          <a:lstStyle/>
          <a:p>
            <a:r>
              <a:rPr lang="en-US" dirty="0" smtClean="0"/>
              <a:t>Funding opportunities as presented may not be sufficient</a:t>
            </a:r>
          </a:p>
          <a:p>
            <a:pPr lvl="1"/>
            <a:r>
              <a:rPr lang="en-US" dirty="0" smtClean="0"/>
              <a:t>Fair share might be generous, but funding the match can be a hurdle</a:t>
            </a:r>
          </a:p>
          <a:p>
            <a:r>
              <a:rPr lang="en-US" dirty="0" smtClean="0"/>
              <a:t>It is worthwhile to develop a value proposition and a business case</a:t>
            </a:r>
          </a:p>
          <a:p>
            <a:pPr lvl="1"/>
            <a:r>
              <a:rPr lang="en-US" dirty="0" smtClean="0"/>
              <a:t>This is challenging work from the perspective of non-eligible providers</a:t>
            </a:r>
          </a:p>
          <a:p>
            <a:r>
              <a:rPr lang="en-US" dirty="0" smtClean="0"/>
              <a:t>Identify all benefits and savings for the healthcare delivery/payer system as a whole, not just specific to the non-eligible provider</a:t>
            </a:r>
          </a:p>
          <a:p>
            <a:r>
              <a:rPr lang="en-US" dirty="0" smtClean="0"/>
              <a:t>If system benefits can be demonstrated to justify the investment, then the business case helps to support an IAPD</a:t>
            </a:r>
          </a:p>
          <a:p>
            <a:pPr lvl="1"/>
            <a:r>
              <a:rPr lang="en-US" dirty="0" smtClean="0"/>
              <a:t>But might also support a more creative approach if a community, region, or state can take the long view and gather financial support from all stakeholders who stand to benefit</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27</a:t>
            </a:fld>
            <a:endParaRPr lang="en-US"/>
          </a:p>
        </p:txBody>
      </p:sp>
    </p:spTree>
    <p:extLst>
      <p:ext uri="{BB962C8B-B14F-4D97-AF65-F5344CB8AC3E}">
        <p14:creationId xmlns:p14="http://schemas.microsoft.com/office/powerpoint/2010/main" val="427940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 Questions and Topics: Funding</a:t>
            </a:r>
            <a:endParaRPr lang="en-US" dirty="0"/>
          </a:p>
        </p:txBody>
      </p:sp>
      <p:sp>
        <p:nvSpPr>
          <p:cNvPr id="3" name="Content Placeholder 2"/>
          <p:cNvSpPr>
            <a:spLocks noGrp="1"/>
          </p:cNvSpPr>
          <p:nvPr>
            <p:ph idx="1"/>
          </p:nvPr>
        </p:nvSpPr>
        <p:spPr/>
        <p:txBody>
          <a:bodyPr/>
          <a:lstStyle/>
          <a:p>
            <a:r>
              <a:rPr lang="en-US" i="1" u="sng" dirty="0"/>
              <a:t>COORDINATION OF FUNDING STREAMS</a:t>
            </a:r>
            <a:r>
              <a:rPr lang="en-US" dirty="0"/>
              <a:t>: Are you coordinating your SIM funding for Health IT and HIE with HITECH/Medicaid funding through the SMHP and IAPD processes?</a:t>
            </a:r>
          </a:p>
          <a:p>
            <a:r>
              <a:rPr lang="en-US" i="1" u="sng" dirty="0"/>
              <a:t>FAIR SHARE</a:t>
            </a:r>
            <a:r>
              <a:rPr lang="en-US" dirty="0"/>
              <a:t>:  Is “fair-share” funding for HIE-related projects being pursued?</a:t>
            </a:r>
          </a:p>
          <a:p>
            <a:pPr lvl="1"/>
            <a:r>
              <a:rPr lang="en-US" dirty="0"/>
              <a:t>How are you determining a fair-share allocation for Medicaid?</a:t>
            </a:r>
          </a:p>
          <a:p>
            <a:pPr lvl="1"/>
            <a:r>
              <a:rPr lang="en-US" dirty="0"/>
              <a:t>Who are the other payers? Are they participating?</a:t>
            </a:r>
          </a:p>
          <a:p>
            <a:r>
              <a:rPr lang="en-US" i="1" u="sng" dirty="0"/>
              <a:t>TIMELINES AND ALIGNMENT</a:t>
            </a:r>
            <a:r>
              <a:rPr lang="en-US" dirty="0"/>
              <a:t>:  How does your funding timeline align with your procurement timeline?  And how do these timelines align with your SIM Grant timeline?</a:t>
            </a:r>
          </a:p>
          <a:p>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28</a:t>
            </a:fld>
            <a:endParaRPr lang="en-US"/>
          </a:p>
        </p:txBody>
      </p:sp>
    </p:spTree>
    <p:extLst>
      <p:ext uri="{BB962C8B-B14F-4D97-AF65-F5344CB8AC3E}">
        <p14:creationId xmlns:p14="http://schemas.microsoft.com/office/powerpoint/2010/main" val="3642468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and Topics: Procurement</a:t>
            </a:r>
          </a:p>
        </p:txBody>
      </p:sp>
      <p:sp>
        <p:nvSpPr>
          <p:cNvPr id="3" name="Content Placeholder 2"/>
          <p:cNvSpPr>
            <a:spLocks noGrp="1"/>
          </p:cNvSpPr>
          <p:nvPr>
            <p:ph idx="1"/>
          </p:nvPr>
        </p:nvSpPr>
        <p:spPr/>
        <p:txBody>
          <a:bodyPr/>
          <a:lstStyle/>
          <a:p>
            <a:r>
              <a:rPr lang="en-US" i="1" u="sng" dirty="0"/>
              <a:t>MARKET INFORMATION</a:t>
            </a:r>
            <a:r>
              <a:rPr lang="en-US" dirty="0"/>
              <a:t>:  Are you doing any market analysis – vendor scans or RFIs?</a:t>
            </a:r>
          </a:p>
          <a:p>
            <a:r>
              <a:rPr lang="en-US" i="1" u="sng" dirty="0"/>
              <a:t>STATE IT OVERSIGHT</a:t>
            </a:r>
            <a:r>
              <a:rPr lang="en-US" dirty="0"/>
              <a:t>:  Does your state have existing governance for the oversight of IT (including Health IT) projects and procurement?</a:t>
            </a:r>
          </a:p>
          <a:p>
            <a:r>
              <a:rPr lang="en-US" i="1" u="sng" dirty="0"/>
              <a:t>QUALITY ASSURANCE</a:t>
            </a:r>
            <a:r>
              <a:rPr lang="en-US" dirty="0"/>
              <a:t>:  Are you planning to use a QA vendor for your Health IT projects?</a:t>
            </a:r>
          </a:p>
          <a:p>
            <a:r>
              <a:rPr lang="en-US" i="1" u="sng" dirty="0"/>
              <a:t>INDEPENDENT VERIFICATION AND VALIDATION</a:t>
            </a:r>
            <a:r>
              <a:rPr lang="en-US" dirty="0"/>
              <a:t>:  Are you planning to </a:t>
            </a:r>
            <a:r>
              <a:rPr lang="en-US" dirty="0" smtClean="0"/>
              <a:t>use </a:t>
            </a:r>
            <a:r>
              <a:rPr lang="en-US" dirty="0"/>
              <a:t>an IV&amp;V vendor for your Health IT projects?</a:t>
            </a:r>
          </a:p>
          <a:p>
            <a:r>
              <a:rPr lang="en-US" i="1" u="sng" dirty="0"/>
              <a:t>SYSTEMS INTEGRATOR</a:t>
            </a:r>
            <a:r>
              <a:rPr lang="en-US" dirty="0"/>
              <a:t>:  Are you planning to use a Systems Integrator to manage the implementation</a:t>
            </a:r>
            <a:r>
              <a:rPr lang="en-US" dirty="0" smtClean="0"/>
              <a:t>?</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29</a:t>
            </a:fld>
            <a:endParaRPr lang="en-US"/>
          </a:p>
        </p:txBody>
      </p:sp>
    </p:spTree>
    <p:extLst>
      <p:ext uri="{BB962C8B-B14F-4D97-AF65-F5344CB8AC3E}">
        <p14:creationId xmlns:p14="http://schemas.microsoft.com/office/powerpoint/2010/main" val="110271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Agenda</a:t>
            </a:r>
          </a:p>
        </p:txBody>
      </p:sp>
      <p:sp>
        <p:nvSpPr>
          <p:cNvPr id="3" name="Content Placeholder 2"/>
          <p:cNvSpPr>
            <a:spLocks noGrp="1"/>
          </p:cNvSpPr>
          <p:nvPr>
            <p:ph idx="1"/>
          </p:nvPr>
        </p:nvSpPr>
        <p:spPr/>
        <p:txBody>
          <a:bodyPr>
            <a:normAutofit fontScale="92500" lnSpcReduction="10000"/>
          </a:bodyPr>
          <a:lstStyle/>
          <a:p>
            <a:r>
              <a:rPr lang="en-US" dirty="0"/>
              <a:t>Behavioral Health Integration – </a:t>
            </a:r>
            <a:r>
              <a:rPr lang="en-US" dirty="0" smtClean="0"/>
              <a:t>Brief Overview</a:t>
            </a:r>
            <a:endParaRPr lang="en-US" dirty="0"/>
          </a:p>
          <a:p>
            <a:r>
              <a:rPr lang="en-US" dirty="0"/>
              <a:t>Behavioral Health Integration Framework Considerations</a:t>
            </a:r>
          </a:p>
          <a:p>
            <a:pPr lvl="1">
              <a:spcBef>
                <a:spcPts val="600"/>
              </a:spcBef>
              <a:spcAft>
                <a:spcPts val="0"/>
              </a:spcAft>
            </a:pPr>
            <a:r>
              <a:rPr lang="en-US" dirty="0">
                <a:solidFill>
                  <a:schemeClr val="tx1">
                    <a:lumMod val="40000"/>
                    <a:lumOff val="60000"/>
                  </a:schemeClr>
                </a:solidFill>
              </a:rPr>
              <a:t>Policy</a:t>
            </a:r>
          </a:p>
          <a:p>
            <a:pPr lvl="1">
              <a:spcBef>
                <a:spcPts val="600"/>
              </a:spcBef>
              <a:spcAft>
                <a:spcPts val="0"/>
              </a:spcAft>
            </a:pPr>
            <a:r>
              <a:rPr lang="en-US" dirty="0">
                <a:solidFill>
                  <a:schemeClr val="tx1">
                    <a:lumMod val="40000"/>
                    <a:lumOff val="60000"/>
                  </a:schemeClr>
                </a:solidFill>
              </a:rPr>
              <a:t>Technical</a:t>
            </a:r>
          </a:p>
          <a:p>
            <a:pPr lvl="1">
              <a:spcBef>
                <a:spcPts val="600"/>
              </a:spcBef>
              <a:spcAft>
                <a:spcPts val="0"/>
              </a:spcAft>
            </a:pPr>
            <a:r>
              <a:rPr lang="en-US" dirty="0">
                <a:solidFill>
                  <a:schemeClr val="tx1">
                    <a:lumMod val="40000"/>
                    <a:lumOff val="60000"/>
                  </a:schemeClr>
                </a:solidFill>
              </a:rPr>
              <a:t>Business Operations / Workflow</a:t>
            </a:r>
          </a:p>
          <a:p>
            <a:pPr lvl="1">
              <a:spcBef>
                <a:spcPts val="600"/>
              </a:spcBef>
              <a:spcAft>
                <a:spcPts val="0"/>
              </a:spcAft>
            </a:pPr>
            <a:r>
              <a:rPr lang="en-US" b="1" dirty="0" smtClean="0"/>
              <a:t>Financial – Today’s Discussion</a:t>
            </a:r>
            <a:endParaRPr lang="en-US" b="1" dirty="0"/>
          </a:p>
          <a:p>
            <a:r>
              <a:rPr lang="en-US" dirty="0" smtClean="0"/>
              <a:t>Funding Considerations</a:t>
            </a:r>
            <a:endParaRPr lang="en-US" dirty="0"/>
          </a:p>
          <a:p>
            <a:pPr lvl="1">
              <a:spcBef>
                <a:spcPts val="600"/>
              </a:spcBef>
            </a:pPr>
            <a:r>
              <a:rPr lang="en-US" dirty="0" smtClean="0"/>
              <a:t>Existing Funding streams: SIM; IAPD; SAMHSA</a:t>
            </a:r>
          </a:p>
          <a:p>
            <a:pPr lvl="1">
              <a:spcBef>
                <a:spcPts val="600"/>
              </a:spcBef>
            </a:pPr>
            <a:r>
              <a:rPr lang="en-US" dirty="0" smtClean="0"/>
              <a:t>New funding streams: SMD 16-003</a:t>
            </a:r>
          </a:p>
          <a:p>
            <a:pPr lvl="2">
              <a:spcBef>
                <a:spcPts val="600"/>
              </a:spcBef>
            </a:pPr>
            <a:r>
              <a:rPr lang="en-US" dirty="0" smtClean="0"/>
              <a:t>Architecture and Onboarding examples</a:t>
            </a:r>
            <a:endParaRPr lang="en-US" dirty="0"/>
          </a:p>
          <a:p>
            <a:pPr>
              <a:spcBef>
                <a:spcPts val="600"/>
              </a:spcBef>
            </a:pPr>
            <a:r>
              <a:rPr lang="en-US" dirty="0"/>
              <a:t>Resources</a:t>
            </a:r>
          </a:p>
          <a:p>
            <a:r>
              <a:rPr lang="en-US" dirty="0" smtClean="0"/>
              <a:t>Affinity Group Discussion</a:t>
            </a:r>
            <a:endParaRPr lang="en-US" dirty="0"/>
          </a:p>
          <a:p>
            <a:pPr lvl="1">
              <a:spcBef>
                <a:spcPts val="600"/>
              </a:spcBef>
            </a:pPr>
            <a:r>
              <a:rPr lang="en-US" dirty="0" smtClean="0"/>
              <a:t>State Round Robin – Thoughts / Ideas/ Concerns</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3</a:t>
            </a:fld>
            <a:endParaRPr lang="en-US"/>
          </a:p>
        </p:txBody>
      </p:sp>
    </p:spTree>
    <p:extLst>
      <p:ext uri="{BB962C8B-B14F-4D97-AF65-F5344CB8AC3E}">
        <p14:creationId xmlns:p14="http://schemas.microsoft.com/office/powerpoint/2010/main" val="3733173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pic>
        <p:nvPicPr>
          <p:cNvPr id="5" name="Content Placeholder 4" descr="frankensteinlessons - Questions to consider"/>
          <p:cNvPicPr>
            <a:picLocks noGrp="1" noChangeAspect="1"/>
          </p:cNvPicPr>
          <p:nvPr>
            <p:ph idx="1"/>
          </p:nvPr>
        </p:nvPicPr>
        <p:blipFill>
          <a:blip r:embed="rId2"/>
          <a:stretch>
            <a:fillRect/>
          </a:stretch>
        </p:blipFill>
        <p:spPr>
          <a:xfrm>
            <a:off x="2032000" y="1760537"/>
            <a:ext cx="5080000" cy="3810000"/>
          </a:xfrm>
        </p:spPr>
      </p:pic>
      <p:sp>
        <p:nvSpPr>
          <p:cNvPr id="4" name="Slide Number Placeholder 3"/>
          <p:cNvSpPr>
            <a:spLocks noGrp="1"/>
          </p:cNvSpPr>
          <p:nvPr>
            <p:ph type="sldNum" sz="quarter" idx="12"/>
          </p:nvPr>
        </p:nvSpPr>
        <p:spPr/>
        <p:txBody>
          <a:bodyPr/>
          <a:lstStyle/>
          <a:p>
            <a:fld id="{22FFB6AE-E1BF-994E-8E90-6BA7B36DE5DD}" type="slidenum">
              <a:rPr lang="en-US" smtClean="0"/>
              <a:t>30</a:t>
            </a:fld>
            <a:endParaRPr lang="en-US"/>
          </a:p>
        </p:txBody>
      </p:sp>
    </p:spTree>
    <p:extLst>
      <p:ext uri="{BB962C8B-B14F-4D97-AF65-F5344CB8AC3E}">
        <p14:creationId xmlns:p14="http://schemas.microsoft.com/office/powerpoint/2010/main" val="1645748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and Adjourn</a:t>
            </a:r>
          </a:p>
        </p:txBody>
      </p:sp>
      <p:sp>
        <p:nvSpPr>
          <p:cNvPr id="3" name="Content Placeholder 2"/>
          <p:cNvSpPr>
            <a:spLocks noGrp="1"/>
          </p:cNvSpPr>
          <p:nvPr>
            <p:ph idx="1"/>
          </p:nvPr>
        </p:nvSpPr>
        <p:spPr/>
        <p:txBody>
          <a:bodyPr/>
          <a:lstStyle/>
          <a:p>
            <a:r>
              <a:rPr lang="en-US" dirty="0" smtClean="0"/>
              <a:t>Notes from this call will be distributed</a:t>
            </a:r>
          </a:p>
          <a:p>
            <a:r>
              <a:rPr lang="en-US" dirty="0" smtClean="0"/>
              <a:t>2</a:t>
            </a:r>
            <a:r>
              <a:rPr lang="en-US" baseline="30000" dirty="0" smtClean="0"/>
              <a:t>nd</a:t>
            </a:r>
            <a:r>
              <a:rPr lang="en-US" dirty="0" smtClean="0"/>
              <a:t> Affinity Group call on privacy and security related to Behavioral Health Integration will be scheduled</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31</a:t>
            </a:fld>
            <a:endParaRPr lang="en-US"/>
          </a:p>
        </p:txBody>
      </p:sp>
    </p:spTree>
    <p:extLst>
      <p:ext uri="{BB962C8B-B14F-4D97-AF65-F5344CB8AC3E}">
        <p14:creationId xmlns:p14="http://schemas.microsoft.com/office/powerpoint/2010/main" val="1135218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09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of Behavioral and Physical Health Services in Medicaid:</a:t>
            </a:r>
            <a:br>
              <a:rPr lang="en-US" dirty="0"/>
            </a:br>
            <a:r>
              <a:rPr lang="en-US" dirty="0"/>
              <a:t>Key Points</a:t>
            </a:r>
          </a:p>
        </p:txBody>
      </p:sp>
      <p:sp>
        <p:nvSpPr>
          <p:cNvPr id="3" name="Content Placeholder 2"/>
          <p:cNvSpPr>
            <a:spLocks noGrp="1"/>
          </p:cNvSpPr>
          <p:nvPr>
            <p:ph idx="1"/>
          </p:nvPr>
        </p:nvSpPr>
        <p:spPr/>
        <p:txBody>
          <a:bodyPr>
            <a:normAutofit fontScale="92500" lnSpcReduction="20000"/>
          </a:bodyPr>
          <a:lstStyle/>
          <a:p>
            <a:r>
              <a:rPr lang="en-US" dirty="0"/>
              <a:t>Services for Physical Health (PH) and Behavioral Health (BH) (includes mental health (MH) and substance use disorders (SUD)) historically have been financed and delivered under separate systems.  Health IT systems tend to be separate as well.</a:t>
            </a:r>
          </a:p>
          <a:p>
            <a:r>
              <a:rPr lang="en-US" dirty="0"/>
              <a:t>Large number of beneficiaries with BH diagnosis and substantial associated costs </a:t>
            </a:r>
            <a:r>
              <a:rPr lang="en-US" dirty="0">
                <a:sym typeface="Wingdings" panose="05000000000000000000" pitchFamily="2" charset="2"/>
              </a:rPr>
              <a:t> state Medicaid programs are looking for ways to improve care and reduce expenses.</a:t>
            </a:r>
          </a:p>
          <a:p>
            <a:r>
              <a:rPr lang="en-US" dirty="0">
                <a:sym typeface="Wingdings" panose="05000000000000000000" pitchFamily="2" charset="2"/>
              </a:rPr>
              <a:t>Integrating PH and BH shown to reduce fragmentation of services and promote care for adults with depression and anxiety disorders. Current evidence is limited for other instances.  Data and information integration is needed.</a:t>
            </a:r>
          </a:p>
          <a:p>
            <a:r>
              <a:rPr lang="en-US" dirty="0">
                <a:sym typeface="Wingdings" panose="05000000000000000000" pitchFamily="2" charset="2"/>
              </a:rPr>
              <a:t>There is no one-size-fits-all model for BH integration.  Efforts can encompass clinical, financial, and administrative domains.</a:t>
            </a:r>
          </a:p>
          <a:p>
            <a:r>
              <a:rPr lang="en-US" b="1" dirty="0">
                <a:sym typeface="Wingdings" panose="05000000000000000000" pitchFamily="2" charset="2"/>
              </a:rPr>
              <a:t>Health IT is essential to supporting this integration, including local systems, information exchange, data and analytics (measures, aggregation, reports), and state-based systems for Medicaid enrollment and administration.</a:t>
            </a:r>
            <a:endParaRPr lang="en-US" b="1" dirty="0"/>
          </a:p>
        </p:txBody>
      </p:sp>
      <p:sp>
        <p:nvSpPr>
          <p:cNvPr id="4" name="Slide Number Placeholder 3"/>
          <p:cNvSpPr>
            <a:spLocks noGrp="1"/>
          </p:cNvSpPr>
          <p:nvPr>
            <p:ph type="sldNum" sz="quarter" idx="12"/>
          </p:nvPr>
        </p:nvSpPr>
        <p:spPr/>
        <p:txBody>
          <a:bodyPr/>
          <a:lstStyle/>
          <a:p>
            <a:fld id="{22FFB6AE-E1BF-994E-8E90-6BA7B36DE5DD}" type="slidenum">
              <a:rPr lang="en-US" smtClean="0"/>
              <a:t>4</a:t>
            </a:fld>
            <a:endParaRPr lang="en-US"/>
          </a:p>
        </p:txBody>
      </p:sp>
    </p:spTree>
    <p:extLst>
      <p:ext uri="{BB962C8B-B14F-4D97-AF65-F5344CB8AC3E}">
        <p14:creationId xmlns:p14="http://schemas.microsoft.com/office/powerpoint/2010/main" val="249423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Behavioral Health Integration Framework Considerations</a:t>
            </a:r>
          </a:p>
        </p:txBody>
      </p:sp>
      <p:sp>
        <p:nvSpPr>
          <p:cNvPr id="3" name="Content Placeholder 2"/>
          <p:cNvSpPr>
            <a:spLocks noGrp="1"/>
          </p:cNvSpPr>
          <p:nvPr>
            <p:ph sz="half" idx="1"/>
          </p:nvPr>
        </p:nvSpPr>
        <p:spPr>
          <a:xfrm>
            <a:off x="381000" y="1295400"/>
            <a:ext cx="3288175" cy="4865148"/>
          </a:xfrm>
        </p:spPr>
        <p:txBody>
          <a:bodyPr>
            <a:normAutofit fontScale="85000" lnSpcReduction="20000"/>
          </a:bodyPr>
          <a:lstStyle/>
          <a:p>
            <a:r>
              <a:rPr lang="en-US" dirty="0"/>
              <a:t>Policy</a:t>
            </a:r>
          </a:p>
          <a:p>
            <a:pPr lvl="1">
              <a:spcBef>
                <a:spcPts val="0"/>
              </a:spcBef>
              <a:spcAft>
                <a:spcPts val="0"/>
              </a:spcAft>
            </a:pPr>
            <a:r>
              <a:rPr lang="en-US" dirty="0"/>
              <a:t>Programs and models</a:t>
            </a:r>
          </a:p>
          <a:p>
            <a:pPr lvl="1">
              <a:spcBef>
                <a:spcPts val="0"/>
              </a:spcBef>
              <a:spcAft>
                <a:spcPts val="0"/>
              </a:spcAft>
            </a:pPr>
            <a:r>
              <a:rPr lang="en-US" dirty="0"/>
              <a:t>Standards and certification as policy levers</a:t>
            </a:r>
          </a:p>
          <a:p>
            <a:pPr lvl="1">
              <a:spcBef>
                <a:spcPts val="0"/>
              </a:spcBef>
              <a:spcAft>
                <a:spcPts val="0"/>
              </a:spcAft>
            </a:pPr>
            <a:r>
              <a:rPr lang="en-US" dirty="0"/>
              <a:t>Privacy and data sharing</a:t>
            </a:r>
          </a:p>
          <a:p>
            <a:pPr lvl="1">
              <a:spcBef>
                <a:spcPts val="0"/>
              </a:spcBef>
              <a:spcAft>
                <a:spcPts val="0"/>
              </a:spcAft>
            </a:pPr>
            <a:endParaRPr lang="en-US" dirty="0"/>
          </a:p>
          <a:p>
            <a:pPr marL="457200" lvl="1" indent="0">
              <a:spcBef>
                <a:spcPts val="0"/>
              </a:spcBef>
              <a:spcAft>
                <a:spcPts val="0"/>
              </a:spcAft>
              <a:buNone/>
            </a:pPr>
            <a:endParaRPr lang="en-US" dirty="0"/>
          </a:p>
          <a:p>
            <a:r>
              <a:rPr lang="en-US" dirty="0"/>
              <a:t>Technical</a:t>
            </a:r>
          </a:p>
          <a:p>
            <a:pPr lvl="1">
              <a:spcBef>
                <a:spcPts val="0"/>
              </a:spcBef>
              <a:spcAft>
                <a:spcPts val="0"/>
              </a:spcAft>
            </a:pPr>
            <a:r>
              <a:rPr lang="en-US" dirty="0"/>
              <a:t>Health IT infrastructure modules</a:t>
            </a:r>
          </a:p>
          <a:p>
            <a:pPr lvl="1">
              <a:spcBef>
                <a:spcPts val="0"/>
              </a:spcBef>
              <a:spcAft>
                <a:spcPts val="0"/>
              </a:spcAft>
            </a:pPr>
            <a:r>
              <a:rPr lang="en-US" dirty="0"/>
              <a:t>SAMHSA’s work in BH-related Health </a:t>
            </a:r>
            <a:r>
              <a:rPr lang="en-US" dirty="0" smtClean="0"/>
              <a:t>IT</a:t>
            </a:r>
          </a:p>
          <a:p>
            <a:pPr lvl="1">
              <a:spcBef>
                <a:spcPts val="0"/>
              </a:spcBef>
              <a:spcAft>
                <a:spcPts val="0"/>
              </a:spcAft>
            </a:pPr>
            <a:r>
              <a:rPr lang="en-US" dirty="0">
                <a:sym typeface="Wingdings" panose="05000000000000000000" pitchFamily="2" charset="2"/>
              </a:rPr>
              <a:t>Health IT is essential to supporting this integration, including local systems, information exchange, data and analytics (measures, aggregation, reports), and state-based systems for Medicaid enrollment and administration.</a:t>
            </a:r>
            <a:endParaRPr lang="en-US" dirty="0"/>
          </a:p>
          <a:p>
            <a:pPr lvl="1">
              <a:spcBef>
                <a:spcPts val="0"/>
              </a:spcBef>
              <a:spcAft>
                <a:spcPts val="0"/>
              </a:spcAft>
            </a:pPr>
            <a:endParaRPr lang="en-US" dirty="0"/>
          </a:p>
        </p:txBody>
      </p:sp>
      <p:sp>
        <p:nvSpPr>
          <p:cNvPr id="9" name="Content Placeholder 8"/>
          <p:cNvSpPr>
            <a:spLocks noGrp="1"/>
          </p:cNvSpPr>
          <p:nvPr>
            <p:ph sz="half" idx="2"/>
          </p:nvPr>
        </p:nvSpPr>
        <p:spPr>
          <a:xfrm>
            <a:off x="5220182" y="1295400"/>
            <a:ext cx="3542818" cy="4865148"/>
          </a:xfrm>
        </p:spPr>
        <p:txBody>
          <a:bodyPr>
            <a:normAutofit fontScale="85000" lnSpcReduction="20000"/>
          </a:bodyPr>
          <a:lstStyle/>
          <a:p>
            <a:r>
              <a:rPr lang="en-US" dirty="0"/>
              <a:t>Business Operations: Workflow</a:t>
            </a:r>
          </a:p>
          <a:p>
            <a:pPr lvl="1">
              <a:spcBef>
                <a:spcPts val="0"/>
              </a:spcBef>
              <a:spcAft>
                <a:spcPts val="0"/>
              </a:spcAft>
            </a:pPr>
            <a:r>
              <a:rPr lang="en-US" dirty="0"/>
              <a:t>Global: administration, billing, TA, Quality measurement and reporting</a:t>
            </a:r>
          </a:p>
          <a:p>
            <a:pPr lvl="1">
              <a:spcBef>
                <a:spcPts val="0"/>
              </a:spcBef>
              <a:spcAft>
                <a:spcPts val="0"/>
              </a:spcAft>
            </a:pPr>
            <a:r>
              <a:rPr lang="en-US" dirty="0"/>
              <a:t>Local: clinical, administration, billing, data access and sharing</a:t>
            </a:r>
          </a:p>
          <a:p>
            <a:pPr lvl="1">
              <a:spcBef>
                <a:spcPts val="0"/>
              </a:spcBef>
              <a:spcAft>
                <a:spcPts val="0"/>
              </a:spcAft>
            </a:pPr>
            <a:endParaRPr lang="en-US" dirty="0" smtClean="0"/>
          </a:p>
          <a:p>
            <a:pPr lvl="1">
              <a:spcBef>
                <a:spcPts val="0"/>
              </a:spcBef>
              <a:spcAft>
                <a:spcPts val="0"/>
              </a:spcAft>
            </a:pPr>
            <a:endParaRPr lang="en-US" dirty="0"/>
          </a:p>
          <a:p>
            <a:pPr lvl="1">
              <a:spcBef>
                <a:spcPts val="0"/>
              </a:spcBef>
              <a:spcAft>
                <a:spcPts val="0"/>
              </a:spcAft>
            </a:pPr>
            <a:endParaRPr lang="en-US" dirty="0" smtClean="0"/>
          </a:p>
          <a:p>
            <a:pPr lvl="1">
              <a:spcBef>
                <a:spcPts val="0"/>
              </a:spcBef>
              <a:spcAft>
                <a:spcPts val="0"/>
              </a:spcAft>
            </a:pPr>
            <a:endParaRPr lang="en-US" dirty="0"/>
          </a:p>
          <a:p>
            <a:pPr lvl="1">
              <a:spcBef>
                <a:spcPts val="0"/>
              </a:spcBef>
              <a:spcAft>
                <a:spcPts val="0"/>
              </a:spcAft>
            </a:pPr>
            <a:endParaRPr lang="en-US" dirty="0"/>
          </a:p>
          <a:p>
            <a:r>
              <a:rPr lang="en-US" dirty="0"/>
              <a:t>Finance</a:t>
            </a:r>
          </a:p>
          <a:p>
            <a:pPr lvl="1">
              <a:spcBef>
                <a:spcPts val="0"/>
              </a:spcBef>
              <a:spcAft>
                <a:spcPts val="0"/>
              </a:spcAft>
            </a:pPr>
            <a:r>
              <a:rPr lang="en-US" dirty="0"/>
              <a:t>SPAs and Waivers; SIM; Medicaid/HITECH APDs</a:t>
            </a:r>
          </a:p>
          <a:p>
            <a:pPr lvl="1">
              <a:spcBef>
                <a:spcPts val="0"/>
              </a:spcBef>
              <a:spcAft>
                <a:spcPts val="0"/>
              </a:spcAft>
            </a:pPr>
            <a:r>
              <a:rPr lang="en-US" dirty="0"/>
              <a:t>SMD 16-003 expansion of HIE-related funding to other providers</a:t>
            </a:r>
          </a:p>
          <a:p>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5</a:t>
            </a:fld>
            <a:endParaRPr lang="en-US"/>
          </a:p>
        </p:txBody>
      </p:sp>
      <p:grpSp>
        <p:nvGrpSpPr>
          <p:cNvPr id="25" name="Group 24"/>
          <p:cNvGrpSpPr/>
          <p:nvPr/>
        </p:nvGrpSpPr>
        <p:grpSpPr>
          <a:xfrm>
            <a:off x="3102456" y="2343284"/>
            <a:ext cx="2627717" cy="2192301"/>
            <a:chOff x="5544710" y="1391478"/>
            <a:chExt cx="3218290" cy="2696549"/>
          </a:xfrm>
        </p:grpSpPr>
        <p:sp>
          <p:nvSpPr>
            <p:cNvPr id="5" name="Rectangle 4"/>
            <p:cNvSpPr/>
            <p:nvPr/>
          </p:nvSpPr>
          <p:spPr>
            <a:xfrm>
              <a:off x="6607534" y="1391478"/>
              <a:ext cx="1137036" cy="4134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Policy</a:t>
              </a:r>
            </a:p>
          </p:txBody>
        </p:sp>
        <p:sp>
          <p:nvSpPr>
            <p:cNvPr id="6" name="Rectangle 5"/>
            <p:cNvSpPr/>
            <p:nvPr/>
          </p:nvSpPr>
          <p:spPr>
            <a:xfrm>
              <a:off x="6607534" y="3674559"/>
              <a:ext cx="1137036" cy="4134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Finance</a:t>
              </a:r>
            </a:p>
          </p:txBody>
        </p:sp>
        <p:sp>
          <p:nvSpPr>
            <p:cNvPr id="7" name="Rectangle 6"/>
            <p:cNvSpPr/>
            <p:nvPr/>
          </p:nvSpPr>
          <p:spPr>
            <a:xfrm>
              <a:off x="5544710" y="2513274"/>
              <a:ext cx="1150288" cy="4134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Technical</a:t>
              </a:r>
            </a:p>
          </p:txBody>
        </p:sp>
        <p:sp>
          <p:nvSpPr>
            <p:cNvPr id="8" name="Rectangle 7"/>
            <p:cNvSpPr/>
            <p:nvPr/>
          </p:nvSpPr>
          <p:spPr>
            <a:xfrm>
              <a:off x="7665057" y="2510624"/>
              <a:ext cx="1097943" cy="4134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Business Ops</a:t>
              </a:r>
            </a:p>
          </p:txBody>
        </p:sp>
        <p:cxnSp>
          <p:nvCxnSpPr>
            <p:cNvPr id="10" name="Straight Arrow Connector 9"/>
            <p:cNvCxnSpPr>
              <a:stCxn id="8" idx="0"/>
              <a:endCxn id="5" idx="3"/>
            </p:cNvCxnSpPr>
            <p:nvPr/>
          </p:nvCxnSpPr>
          <p:spPr>
            <a:xfrm flipH="1" flipV="1">
              <a:off x="7744570" y="1598212"/>
              <a:ext cx="469459" cy="912412"/>
            </a:xfrm>
            <a:prstGeom prst="straightConnector1">
              <a:avLst/>
            </a:prstGeom>
            <a:ln>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2"/>
              <a:endCxn id="6" idx="3"/>
            </p:cNvCxnSpPr>
            <p:nvPr/>
          </p:nvCxnSpPr>
          <p:spPr>
            <a:xfrm flipH="1">
              <a:off x="7744570" y="2924092"/>
              <a:ext cx="469459" cy="957201"/>
            </a:xfrm>
            <a:prstGeom prst="straightConnector1">
              <a:avLst/>
            </a:prstGeom>
            <a:ln>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1"/>
              <a:endCxn id="7" idx="2"/>
            </p:cNvCxnSpPr>
            <p:nvPr/>
          </p:nvCxnSpPr>
          <p:spPr>
            <a:xfrm flipH="1" flipV="1">
              <a:off x="6119854" y="2926742"/>
              <a:ext cx="487680" cy="954551"/>
            </a:xfrm>
            <a:prstGeom prst="straightConnector1">
              <a:avLst/>
            </a:prstGeom>
            <a:ln>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7" idx="0"/>
              <a:endCxn id="5" idx="1"/>
            </p:cNvCxnSpPr>
            <p:nvPr/>
          </p:nvCxnSpPr>
          <p:spPr>
            <a:xfrm flipV="1">
              <a:off x="6119854" y="1598212"/>
              <a:ext cx="487680" cy="915062"/>
            </a:xfrm>
            <a:prstGeom prst="straightConnector1">
              <a:avLst/>
            </a:prstGeom>
            <a:ln>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0"/>
              <a:endCxn id="5" idx="2"/>
            </p:cNvCxnSpPr>
            <p:nvPr/>
          </p:nvCxnSpPr>
          <p:spPr>
            <a:xfrm flipV="1">
              <a:off x="7176052" y="1804946"/>
              <a:ext cx="0" cy="1869613"/>
            </a:xfrm>
            <a:prstGeom prst="straightConnector1">
              <a:avLst/>
            </a:prstGeom>
            <a:ln>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7" idx="3"/>
              <a:endCxn id="8" idx="1"/>
            </p:cNvCxnSpPr>
            <p:nvPr/>
          </p:nvCxnSpPr>
          <p:spPr>
            <a:xfrm flipV="1">
              <a:off x="6694998" y="2717358"/>
              <a:ext cx="970059" cy="2650"/>
            </a:xfrm>
            <a:prstGeom prst="straightConnector1">
              <a:avLst/>
            </a:prstGeom>
            <a:ln>
              <a:headEnd type="stealth"/>
              <a:tailEnd type="stealt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4916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IT Considerations: the Health IT Stack of Infrastructure Modules</a:t>
            </a:r>
          </a:p>
        </p:txBody>
      </p:sp>
      <p:sp>
        <p:nvSpPr>
          <p:cNvPr id="3" name="Content Placeholder 2"/>
          <p:cNvSpPr>
            <a:spLocks noGrp="1"/>
          </p:cNvSpPr>
          <p:nvPr>
            <p:ph sz="half" idx="2"/>
          </p:nvPr>
        </p:nvSpPr>
        <p:spPr>
          <a:xfrm>
            <a:off x="5709036" y="1295400"/>
            <a:ext cx="3053963" cy="4865148"/>
          </a:xfrm>
        </p:spPr>
        <p:txBody>
          <a:bodyPr>
            <a:normAutofit fontScale="92500" lnSpcReduction="10000"/>
          </a:bodyPr>
          <a:lstStyle/>
          <a:p>
            <a:r>
              <a:rPr lang="en-US" dirty="0"/>
              <a:t>Some combination of these modules needed for all Health IT use cases</a:t>
            </a:r>
          </a:p>
          <a:p>
            <a:r>
              <a:rPr lang="en-US" dirty="0"/>
              <a:t>Modules that take prominence in BH integration:</a:t>
            </a:r>
          </a:p>
          <a:p>
            <a:pPr lvl="1">
              <a:spcBef>
                <a:spcPts val="0"/>
              </a:spcBef>
            </a:pPr>
            <a:r>
              <a:rPr lang="en-US" dirty="0"/>
              <a:t>Policy/Legal</a:t>
            </a:r>
          </a:p>
          <a:p>
            <a:pPr lvl="1">
              <a:spcBef>
                <a:spcPts val="0"/>
              </a:spcBef>
            </a:pPr>
            <a:r>
              <a:rPr lang="en-US" dirty="0"/>
              <a:t>Consent management</a:t>
            </a:r>
          </a:p>
          <a:p>
            <a:pPr lvl="1">
              <a:spcBef>
                <a:spcPts val="0"/>
              </a:spcBef>
            </a:pPr>
            <a:r>
              <a:rPr lang="en-US" dirty="0"/>
              <a:t>ID management</a:t>
            </a:r>
          </a:p>
          <a:p>
            <a:pPr lvl="1">
              <a:spcBef>
                <a:spcPts val="0"/>
              </a:spcBef>
            </a:pPr>
            <a:r>
              <a:rPr lang="en-US" dirty="0"/>
              <a:t>Exchange services</a:t>
            </a:r>
          </a:p>
          <a:p>
            <a:pPr lvl="1">
              <a:spcBef>
                <a:spcPts val="0"/>
              </a:spcBef>
            </a:pPr>
            <a:r>
              <a:rPr lang="en-US" dirty="0"/>
              <a:t>Notification services</a:t>
            </a:r>
          </a:p>
          <a:p>
            <a:r>
              <a:rPr lang="en-US" dirty="0"/>
              <a:t>None are excluded in the BH integration use case</a:t>
            </a:r>
          </a:p>
        </p:txBody>
      </p:sp>
      <p:sp>
        <p:nvSpPr>
          <p:cNvPr id="4" name="Slide Number Placeholder 3"/>
          <p:cNvSpPr>
            <a:spLocks noGrp="1"/>
          </p:cNvSpPr>
          <p:nvPr>
            <p:ph type="sldNum" sz="quarter" idx="12"/>
          </p:nvPr>
        </p:nvSpPr>
        <p:spPr/>
        <p:txBody>
          <a:bodyPr/>
          <a:lstStyle/>
          <a:p>
            <a:fld id="{22FFB6AE-E1BF-994E-8E90-6BA7B36DE5DD}" type="slidenum">
              <a:rPr lang="en-US" smtClean="0"/>
              <a:t>6</a:t>
            </a:fld>
            <a:endParaRPr lang="en-US"/>
          </a:p>
        </p:txBody>
      </p:sp>
      <p:grpSp>
        <p:nvGrpSpPr>
          <p:cNvPr id="7" name="Group 6"/>
          <p:cNvGrpSpPr/>
          <p:nvPr/>
        </p:nvGrpSpPr>
        <p:grpSpPr>
          <a:xfrm>
            <a:off x="370377" y="1364502"/>
            <a:ext cx="5222569" cy="4796046"/>
            <a:chOff x="2523604" y="623267"/>
            <a:chExt cx="4165999" cy="4943218"/>
          </a:xfrm>
        </p:grpSpPr>
        <p:sp>
          <p:nvSpPr>
            <p:cNvPr id="8" name="Rectangle 7"/>
            <p:cNvSpPr/>
            <p:nvPr/>
          </p:nvSpPr>
          <p:spPr>
            <a:xfrm>
              <a:off x="2547123" y="623267"/>
              <a:ext cx="4098754" cy="425322"/>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Reporting Services</a:t>
              </a:r>
            </a:p>
          </p:txBody>
        </p:sp>
        <p:sp>
          <p:nvSpPr>
            <p:cNvPr id="9" name="Rectangle 8"/>
            <p:cNvSpPr/>
            <p:nvPr/>
          </p:nvSpPr>
          <p:spPr>
            <a:xfrm>
              <a:off x="2547122" y="3194730"/>
              <a:ext cx="4098754" cy="425322"/>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Data Quality &amp; Provenance</a:t>
              </a:r>
            </a:p>
          </p:txBody>
        </p:sp>
        <p:sp>
          <p:nvSpPr>
            <p:cNvPr id="10" name="Rectangle 9"/>
            <p:cNvSpPr/>
            <p:nvPr/>
          </p:nvSpPr>
          <p:spPr>
            <a:xfrm>
              <a:off x="2547122" y="1048589"/>
              <a:ext cx="2064598" cy="434225"/>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Analytics Services</a:t>
              </a:r>
            </a:p>
          </p:txBody>
        </p:sp>
        <p:sp>
          <p:nvSpPr>
            <p:cNvPr id="11" name="Rectangle 10"/>
            <p:cNvSpPr/>
            <p:nvPr/>
          </p:nvSpPr>
          <p:spPr>
            <a:xfrm>
              <a:off x="4611721" y="1048589"/>
              <a:ext cx="2034154" cy="434225"/>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Consumer Tools</a:t>
              </a:r>
            </a:p>
          </p:txBody>
        </p:sp>
        <p:sp>
          <p:nvSpPr>
            <p:cNvPr id="12" name="Rectangle 11"/>
            <p:cNvSpPr/>
            <p:nvPr/>
          </p:nvSpPr>
          <p:spPr>
            <a:xfrm>
              <a:off x="2547122" y="1482814"/>
              <a:ext cx="2064598" cy="434225"/>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Notification Services</a:t>
              </a:r>
            </a:p>
          </p:txBody>
        </p:sp>
        <p:sp>
          <p:nvSpPr>
            <p:cNvPr id="13" name="Rectangle 12"/>
            <p:cNvSpPr/>
            <p:nvPr/>
          </p:nvSpPr>
          <p:spPr>
            <a:xfrm>
              <a:off x="4611721" y="1482814"/>
              <a:ext cx="2034154" cy="434225"/>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Provider Tools</a:t>
              </a:r>
            </a:p>
          </p:txBody>
        </p:sp>
        <p:sp>
          <p:nvSpPr>
            <p:cNvPr id="14" name="Rectangle 13"/>
            <p:cNvSpPr/>
            <p:nvPr/>
          </p:nvSpPr>
          <p:spPr>
            <a:xfrm>
              <a:off x="2547120" y="1917039"/>
              <a:ext cx="2064598" cy="434225"/>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Exchange Services</a:t>
              </a:r>
            </a:p>
          </p:txBody>
        </p:sp>
        <p:sp>
          <p:nvSpPr>
            <p:cNvPr id="15" name="Rectangle 14"/>
            <p:cNvSpPr/>
            <p:nvPr/>
          </p:nvSpPr>
          <p:spPr>
            <a:xfrm>
              <a:off x="4611720" y="1917039"/>
              <a:ext cx="2034154" cy="434225"/>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Patient Attribution</a:t>
              </a:r>
            </a:p>
          </p:txBody>
        </p:sp>
        <p:sp>
          <p:nvSpPr>
            <p:cNvPr id="16" name="Rectangle 15"/>
            <p:cNvSpPr/>
            <p:nvPr/>
          </p:nvSpPr>
          <p:spPr>
            <a:xfrm>
              <a:off x="2547119" y="3620053"/>
              <a:ext cx="2064598" cy="434225"/>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Identity Management</a:t>
              </a:r>
            </a:p>
          </p:txBody>
        </p:sp>
        <p:sp>
          <p:nvSpPr>
            <p:cNvPr id="17" name="Rectangle 16"/>
            <p:cNvSpPr/>
            <p:nvPr/>
          </p:nvSpPr>
          <p:spPr>
            <a:xfrm>
              <a:off x="4611718" y="3620053"/>
              <a:ext cx="2034154" cy="434225"/>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Provider Directories</a:t>
              </a:r>
            </a:p>
          </p:txBody>
        </p:sp>
        <p:sp>
          <p:nvSpPr>
            <p:cNvPr id="18" name="Rectangle 17"/>
            <p:cNvSpPr/>
            <p:nvPr/>
          </p:nvSpPr>
          <p:spPr>
            <a:xfrm>
              <a:off x="2547117" y="4054277"/>
              <a:ext cx="2064598" cy="434225"/>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Security Mechanisms</a:t>
              </a:r>
            </a:p>
          </p:txBody>
        </p:sp>
        <p:sp>
          <p:nvSpPr>
            <p:cNvPr id="19" name="Rectangle 18"/>
            <p:cNvSpPr/>
            <p:nvPr/>
          </p:nvSpPr>
          <p:spPr>
            <a:xfrm>
              <a:off x="4611718" y="4054276"/>
              <a:ext cx="2034154" cy="434225"/>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Consent Management</a:t>
              </a:r>
            </a:p>
          </p:txBody>
        </p:sp>
        <p:sp>
          <p:nvSpPr>
            <p:cNvPr id="20" name="Rectangle 19"/>
            <p:cNvSpPr/>
            <p:nvPr/>
          </p:nvSpPr>
          <p:spPr>
            <a:xfrm>
              <a:off x="2547117" y="2373089"/>
              <a:ext cx="1368595" cy="806994"/>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Data Extraction</a:t>
              </a:r>
            </a:p>
          </p:txBody>
        </p:sp>
        <p:sp>
          <p:nvSpPr>
            <p:cNvPr id="21" name="Rectangle 20"/>
            <p:cNvSpPr/>
            <p:nvPr/>
          </p:nvSpPr>
          <p:spPr>
            <a:xfrm>
              <a:off x="3788754" y="2373089"/>
              <a:ext cx="1560596" cy="806994"/>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Data Transformation</a:t>
              </a:r>
            </a:p>
          </p:txBody>
        </p:sp>
        <p:sp>
          <p:nvSpPr>
            <p:cNvPr id="22" name="Rectangle 21"/>
            <p:cNvSpPr/>
            <p:nvPr/>
          </p:nvSpPr>
          <p:spPr>
            <a:xfrm>
              <a:off x="5281217" y="2373089"/>
              <a:ext cx="1364742" cy="806994"/>
            </a:xfrm>
            <a:prstGeom prst="rect">
              <a:avLst/>
            </a:prstGeom>
            <a:solidFill>
              <a:srgbClr val="DCE6F2"/>
            </a:solidFill>
            <a:ln>
              <a:solidFill>
                <a:srgbClr val="588A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solidFill>
                    <a:schemeClr val="tx1"/>
                  </a:solidFill>
                </a:rPr>
                <a:t>Data Aggregation</a:t>
              </a:r>
            </a:p>
          </p:txBody>
        </p:sp>
        <p:grpSp>
          <p:nvGrpSpPr>
            <p:cNvPr id="23" name="Group 22"/>
            <p:cNvGrpSpPr/>
            <p:nvPr/>
          </p:nvGrpSpPr>
          <p:grpSpPr>
            <a:xfrm>
              <a:off x="2523604" y="4493300"/>
              <a:ext cx="2080085" cy="510679"/>
              <a:chOff x="4618349" y="5208674"/>
              <a:chExt cx="2773447" cy="680905"/>
            </a:xfrm>
          </p:grpSpPr>
          <p:sp>
            <p:nvSpPr>
              <p:cNvPr id="41" name="Rectangle 40"/>
              <p:cNvSpPr/>
              <p:nvPr/>
            </p:nvSpPr>
            <p:spPr>
              <a:xfrm>
                <a:off x="4618349" y="5465102"/>
                <a:ext cx="2773447" cy="424477"/>
              </a:xfrm>
              <a:prstGeom prst="rect">
                <a:avLst/>
              </a:prstGeom>
              <a:solidFill>
                <a:srgbClr val="688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t>Governance</a:t>
                </a:r>
              </a:p>
            </p:txBody>
          </p:sp>
          <p:sp>
            <p:nvSpPr>
              <p:cNvPr id="42" name="Freeform 41"/>
              <p:cNvSpPr/>
              <p:nvPr/>
            </p:nvSpPr>
            <p:spPr>
              <a:xfrm>
                <a:off x="4618349" y="5208674"/>
                <a:ext cx="2773447" cy="259385"/>
              </a:xfrm>
              <a:custGeom>
                <a:avLst/>
                <a:gdLst>
                  <a:gd name="connsiteX0" fmla="*/ 0 w 2782501"/>
                  <a:gd name="connsiteY0" fmla="*/ 259385 h 259385"/>
                  <a:gd name="connsiteX1" fmla="*/ 125763 w 2782501"/>
                  <a:gd name="connsiteY1" fmla="*/ 0 h 259385"/>
                  <a:gd name="connsiteX2" fmla="*/ 2782501 w 2782501"/>
                  <a:gd name="connsiteY2" fmla="*/ 0 h 259385"/>
                  <a:gd name="connsiteX3" fmla="*/ 2782501 w 2782501"/>
                  <a:gd name="connsiteY3" fmla="*/ 256765 h 259385"/>
                  <a:gd name="connsiteX4" fmla="*/ 0 w 2782501"/>
                  <a:gd name="connsiteY4" fmla="*/ 259385 h 259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501" h="259385">
                    <a:moveTo>
                      <a:pt x="0" y="259385"/>
                    </a:moveTo>
                    <a:lnTo>
                      <a:pt x="125763" y="0"/>
                    </a:lnTo>
                    <a:lnTo>
                      <a:pt x="2782501" y="0"/>
                    </a:lnTo>
                    <a:lnTo>
                      <a:pt x="2782501" y="256765"/>
                    </a:lnTo>
                    <a:lnTo>
                      <a:pt x="0" y="259385"/>
                    </a:lnTo>
                    <a:close/>
                  </a:path>
                </a:pathLst>
              </a:custGeom>
              <a:solidFill>
                <a:srgbClr val="45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4" name="Up-Down Arrow 23"/>
            <p:cNvSpPr/>
            <p:nvPr/>
          </p:nvSpPr>
          <p:spPr>
            <a:xfrm>
              <a:off x="6456054" y="4903994"/>
              <a:ext cx="179781" cy="448030"/>
            </a:xfrm>
            <a:prstGeom prst="upDownArrow">
              <a:avLst/>
            </a:prstGeom>
            <a:solidFill>
              <a:srgbClr val="356BAD">
                <a:alpha val="67000"/>
              </a:srgbClr>
            </a:solidFill>
            <a:ln>
              <a:solidFill>
                <a:srgbClr val="CDD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5" name="Group 24"/>
            <p:cNvGrpSpPr/>
            <p:nvPr/>
          </p:nvGrpSpPr>
          <p:grpSpPr>
            <a:xfrm>
              <a:off x="2523604" y="4997662"/>
              <a:ext cx="2082929" cy="555217"/>
              <a:chOff x="4618349" y="5208674"/>
              <a:chExt cx="2773447" cy="680905"/>
            </a:xfrm>
          </p:grpSpPr>
          <p:sp>
            <p:nvSpPr>
              <p:cNvPr id="39" name="Rectangle 38"/>
              <p:cNvSpPr/>
              <p:nvPr/>
            </p:nvSpPr>
            <p:spPr>
              <a:xfrm>
                <a:off x="4618349" y="5465102"/>
                <a:ext cx="2773447" cy="424477"/>
              </a:xfrm>
              <a:prstGeom prst="rect">
                <a:avLst/>
              </a:prstGeom>
              <a:solidFill>
                <a:srgbClr val="688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US" sz="2000" b="1" dirty="0"/>
              </a:p>
              <a:p>
                <a:pPr marL="0" lvl="1" algn="ctr"/>
                <a:r>
                  <a:rPr lang="en-US" sz="2000" b="1" dirty="0"/>
                  <a:t>Financing</a:t>
                </a:r>
              </a:p>
              <a:p>
                <a:pPr algn="ctr"/>
                <a:endParaRPr lang="en-US" sz="2000" dirty="0"/>
              </a:p>
            </p:txBody>
          </p:sp>
          <p:sp>
            <p:nvSpPr>
              <p:cNvPr id="40" name="Freeform 39"/>
              <p:cNvSpPr/>
              <p:nvPr/>
            </p:nvSpPr>
            <p:spPr>
              <a:xfrm>
                <a:off x="4618349" y="5208674"/>
                <a:ext cx="2773447" cy="259385"/>
              </a:xfrm>
              <a:custGeom>
                <a:avLst/>
                <a:gdLst>
                  <a:gd name="connsiteX0" fmla="*/ 0 w 2782501"/>
                  <a:gd name="connsiteY0" fmla="*/ 259385 h 259385"/>
                  <a:gd name="connsiteX1" fmla="*/ 125763 w 2782501"/>
                  <a:gd name="connsiteY1" fmla="*/ 0 h 259385"/>
                  <a:gd name="connsiteX2" fmla="*/ 2782501 w 2782501"/>
                  <a:gd name="connsiteY2" fmla="*/ 0 h 259385"/>
                  <a:gd name="connsiteX3" fmla="*/ 2782501 w 2782501"/>
                  <a:gd name="connsiteY3" fmla="*/ 256765 h 259385"/>
                  <a:gd name="connsiteX4" fmla="*/ 0 w 2782501"/>
                  <a:gd name="connsiteY4" fmla="*/ 259385 h 259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501" h="259385">
                    <a:moveTo>
                      <a:pt x="0" y="259385"/>
                    </a:moveTo>
                    <a:lnTo>
                      <a:pt x="125763" y="0"/>
                    </a:lnTo>
                    <a:lnTo>
                      <a:pt x="2782501" y="0"/>
                    </a:lnTo>
                    <a:lnTo>
                      <a:pt x="2782501" y="256765"/>
                    </a:lnTo>
                    <a:lnTo>
                      <a:pt x="0" y="259385"/>
                    </a:lnTo>
                    <a:close/>
                  </a:path>
                </a:pathLst>
              </a:custGeom>
              <a:solidFill>
                <a:srgbClr val="45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6" name="Group 25"/>
            <p:cNvGrpSpPr/>
            <p:nvPr/>
          </p:nvGrpSpPr>
          <p:grpSpPr>
            <a:xfrm flipH="1">
              <a:off x="4627202" y="4493300"/>
              <a:ext cx="2062401" cy="510679"/>
              <a:chOff x="4618349" y="5208674"/>
              <a:chExt cx="2773447" cy="680905"/>
            </a:xfrm>
          </p:grpSpPr>
          <p:sp>
            <p:nvSpPr>
              <p:cNvPr id="37" name="Rectangle 36"/>
              <p:cNvSpPr/>
              <p:nvPr/>
            </p:nvSpPr>
            <p:spPr>
              <a:xfrm>
                <a:off x="4618349" y="5465102"/>
                <a:ext cx="2773447" cy="424477"/>
              </a:xfrm>
              <a:prstGeom prst="rect">
                <a:avLst/>
              </a:prstGeom>
              <a:solidFill>
                <a:srgbClr val="688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t>Policy/Legal</a:t>
                </a:r>
              </a:p>
            </p:txBody>
          </p:sp>
          <p:sp>
            <p:nvSpPr>
              <p:cNvPr id="38" name="Freeform 37"/>
              <p:cNvSpPr/>
              <p:nvPr/>
            </p:nvSpPr>
            <p:spPr>
              <a:xfrm>
                <a:off x="4618349" y="5208674"/>
                <a:ext cx="2773447" cy="259385"/>
              </a:xfrm>
              <a:custGeom>
                <a:avLst/>
                <a:gdLst>
                  <a:gd name="connsiteX0" fmla="*/ 0 w 2782501"/>
                  <a:gd name="connsiteY0" fmla="*/ 259385 h 259385"/>
                  <a:gd name="connsiteX1" fmla="*/ 125763 w 2782501"/>
                  <a:gd name="connsiteY1" fmla="*/ 0 h 259385"/>
                  <a:gd name="connsiteX2" fmla="*/ 2782501 w 2782501"/>
                  <a:gd name="connsiteY2" fmla="*/ 0 h 259385"/>
                  <a:gd name="connsiteX3" fmla="*/ 2782501 w 2782501"/>
                  <a:gd name="connsiteY3" fmla="*/ 256765 h 259385"/>
                  <a:gd name="connsiteX4" fmla="*/ 0 w 2782501"/>
                  <a:gd name="connsiteY4" fmla="*/ 259385 h 259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501" h="259385">
                    <a:moveTo>
                      <a:pt x="0" y="259385"/>
                    </a:moveTo>
                    <a:lnTo>
                      <a:pt x="125763" y="0"/>
                    </a:lnTo>
                    <a:lnTo>
                      <a:pt x="2782501" y="0"/>
                    </a:lnTo>
                    <a:lnTo>
                      <a:pt x="2782501" y="256765"/>
                    </a:lnTo>
                    <a:lnTo>
                      <a:pt x="0" y="259385"/>
                    </a:lnTo>
                    <a:close/>
                  </a:path>
                </a:pathLst>
              </a:custGeom>
              <a:solidFill>
                <a:srgbClr val="45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7" name="Group 26"/>
            <p:cNvGrpSpPr/>
            <p:nvPr/>
          </p:nvGrpSpPr>
          <p:grpSpPr>
            <a:xfrm flipH="1">
              <a:off x="4627202" y="4997665"/>
              <a:ext cx="2062401" cy="548599"/>
              <a:chOff x="4618349" y="5208674"/>
              <a:chExt cx="2773447" cy="668514"/>
            </a:xfrm>
          </p:grpSpPr>
          <p:sp>
            <p:nvSpPr>
              <p:cNvPr id="35" name="Rectangle 34"/>
              <p:cNvSpPr/>
              <p:nvPr/>
            </p:nvSpPr>
            <p:spPr>
              <a:xfrm>
                <a:off x="4618349" y="5452711"/>
                <a:ext cx="2773447" cy="424477"/>
              </a:xfrm>
              <a:prstGeom prst="rect">
                <a:avLst/>
              </a:prstGeom>
              <a:solidFill>
                <a:srgbClr val="688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000" b="1" dirty="0"/>
                  <a:t>Business Operations</a:t>
                </a:r>
              </a:p>
            </p:txBody>
          </p:sp>
          <p:sp>
            <p:nvSpPr>
              <p:cNvPr id="36" name="Freeform 35"/>
              <p:cNvSpPr/>
              <p:nvPr/>
            </p:nvSpPr>
            <p:spPr>
              <a:xfrm>
                <a:off x="4618349" y="5208674"/>
                <a:ext cx="2773447" cy="259385"/>
              </a:xfrm>
              <a:custGeom>
                <a:avLst/>
                <a:gdLst>
                  <a:gd name="connsiteX0" fmla="*/ 0 w 2782501"/>
                  <a:gd name="connsiteY0" fmla="*/ 259385 h 259385"/>
                  <a:gd name="connsiteX1" fmla="*/ 125763 w 2782501"/>
                  <a:gd name="connsiteY1" fmla="*/ 0 h 259385"/>
                  <a:gd name="connsiteX2" fmla="*/ 2782501 w 2782501"/>
                  <a:gd name="connsiteY2" fmla="*/ 0 h 259385"/>
                  <a:gd name="connsiteX3" fmla="*/ 2782501 w 2782501"/>
                  <a:gd name="connsiteY3" fmla="*/ 256765 h 259385"/>
                  <a:gd name="connsiteX4" fmla="*/ 0 w 2782501"/>
                  <a:gd name="connsiteY4" fmla="*/ 259385 h 259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501" h="259385">
                    <a:moveTo>
                      <a:pt x="0" y="259385"/>
                    </a:moveTo>
                    <a:lnTo>
                      <a:pt x="125763" y="0"/>
                    </a:lnTo>
                    <a:lnTo>
                      <a:pt x="2782501" y="0"/>
                    </a:lnTo>
                    <a:lnTo>
                      <a:pt x="2782501" y="256765"/>
                    </a:lnTo>
                    <a:lnTo>
                      <a:pt x="0" y="259385"/>
                    </a:lnTo>
                    <a:close/>
                  </a:path>
                </a:pathLst>
              </a:custGeom>
              <a:solidFill>
                <a:srgbClr val="455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8" name="Up-Down Arrow 27"/>
            <p:cNvSpPr/>
            <p:nvPr/>
          </p:nvSpPr>
          <p:spPr>
            <a:xfrm>
              <a:off x="2549940" y="4881425"/>
              <a:ext cx="179781" cy="448030"/>
            </a:xfrm>
            <a:prstGeom prst="upDownArrow">
              <a:avLst/>
            </a:prstGeom>
            <a:solidFill>
              <a:srgbClr val="356BAD">
                <a:alpha val="67000"/>
              </a:srgbClr>
            </a:solidFill>
            <a:ln>
              <a:solidFill>
                <a:srgbClr val="CDD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Up-Down Arrow 28"/>
            <p:cNvSpPr/>
            <p:nvPr/>
          </p:nvSpPr>
          <p:spPr>
            <a:xfrm>
              <a:off x="6489680" y="4881672"/>
              <a:ext cx="179781" cy="448030"/>
            </a:xfrm>
            <a:prstGeom prst="upDownArrow">
              <a:avLst/>
            </a:prstGeom>
            <a:solidFill>
              <a:srgbClr val="356BAD">
                <a:alpha val="67000"/>
              </a:srgbClr>
            </a:solidFill>
            <a:ln>
              <a:solidFill>
                <a:srgbClr val="CDD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Up-Down Arrow 29"/>
            <p:cNvSpPr/>
            <p:nvPr/>
          </p:nvSpPr>
          <p:spPr>
            <a:xfrm rot="16200000">
              <a:off x="4525556" y="4513841"/>
              <a:ext cx="179781" cy="448030"/>
            </a:xfrm>
            <a:prstGeom prst="upDownArrow">
              <a:avLst/>
            </a:prstGeom>
            <a:solidFill>
              <a:srgbClr val="356BAD">
                <a:alpha val="67000"/>
              </a:srgbClr>
            </a:solidFill>
            <a:ln>
              <a:solidFill>
                <a:srgbClr val="CDD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Up-Down Arrow 30"/>
            <p:cNvSpPr/>
            <p:nvPr/>
          </p:nvSpPr>
          <p:spPr>
            <a:xfrm rot="16200000">
              <a:off x="4521824" y="5252580"/>
              <a:ext cx="179781" cy="448030"/>
            </a:xfrm>
            <a:prstGeom prst="upDownArrow">
              <a:avLst/>
            </a:prstGeom>
            <a:solidFill>
              <a:srgbClr val="356BAD">
                <a:alpha val="67000"/>
              </a:srgbClr>
            </a:solidFill>
            <a:ln>
              <a:solidFill>
                <a:srgbClr val="CDD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2" name="Up-Down Arrow 31"/>
            <p:cNvSpPr/>
            <p:nvPr/>
          </p:nvSpPr>
          <p:spPr>
            <a:xfrm rot="13431945">
              <a:off x="4503404" y="4873282"/>
              <a:ext cx="181660" cy="477763"/>
            </a:xfrm>
            <a:prstGeom prst="upDownArrow">
              <a:avLst/>
            </a:prstGeom>
            <a:solidFill>
              <a:srgbClr val="356BAD">
                <a:alpha val="67000"/>
              </a:srgbClr>
            </a:solidFill>
            <a:ln>
              <a:solidFill>
                <a:srgbClr val="CDD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Up-Down Arrow 32"/>
            <p:cNvSpPr/>
            <p:nvPr/>
          </p:nvSpPr>
          <p:spPr>
            <a:xfrm rot="18874963">
              <a:off x="4515343" y="4890936"/>
              <a:ext cx="177784" cy="426912"/>
            </a:xfrm>
            <a:prstGeom prst="upDownArrow">
              <a:avLst/>
            </a:prstGeom>
            <a:solidFill>
              <a:srgbClr val="356BAD">
                <a:alpha val="67000"/>
              </a:srgbClr>
            </a:solidFill>
            <a:ln>
              <a:solidFill>
                <a:srgbClr val="CDD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Rectangle 33"/>
            <p:cNvSpPr/>
            <p:nvPr/>
          </p:nvSpPr>
          <p:spPr>
            <a:xfrm>
              <a:off x="2544105" y="2337216"/>
              <a:ext cx="4101854" cy="67108"/>
            </a:xfrm>
            <a:prstGeom prst="rect">
              <a:avLst/>
            </a:prstGeom>
            <a:solidFill>
              <a:srgbClr val="6885A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5" name="Rectangle 4"/>
          <p:cNvSpPr/>
          <p:nvPr/>
        </p:nvSpPr>
        <p:spPr>
          <a:xfrm>
            <a:off x="255181" y="5711264"/>
            <a:ext cx="2828261" cy="615108"/>
          </a:xfrm>
          <a:prstGeom prst="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17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Considerations</a:t>
            </a:r>
          </a:p>
        </p:txBody>
      </p:sp>
      <p:sp>
        <p:nvSpPr>
          <p:cNvPr id="3" name="Content Placeholder 2"/>
          <p:cNvSpPr>
            <a:spLocks noGrp="1"/>
          </p:cNvSpPr>
          <p:nvPr>
            <p:ph idx="1"/>
          </p:nvPr>
        </p:nvSpPr>
        <p:spPr/>
        <p:txBody>
          <a:bodyPr/>
          <a:lstStyle/>
          <a:p>
            <a:r>
              <a:rPr lang="en-US" dirty="0" smtClean="0"/>
              <a:t>Program and implementation level considerations</a:t>
            </a:r>
          </a:p>
          <a:p>
            <a:r>
              <a:rPr lang="en-US" dirty="0" smtClean="0"/>
              <a:t>SAMHSA-HRSA grant opportunities</a:t>
            </a:r>
          </a:p>
          <a:p>
            <a:r>
              <a:rPr lang="en-US" dirty="0" smtClean="0"/>
              <a:t>State HIT funding considerations</a:t>
            </a:r>
          </a:p>
          <a:p>
            <a:pPr lvl="1"/>
            <a:r>
              <a:rPr lang="en-US" dirty="0" smtClean="0"/>
              <a:t>SIM </a:t>
            </a:r>
            <a:r>
              <a:rPr lang="en-US" dirty="0"/>
              <a:t>Grant Federal Opportunity Announcement (FOA) Information</a:t>
            </a:r>
          </a:p>
          <a:p>
            <a:pPr lvl="1"/>
            <a:r>
              <a:rPr lang="en-US" dirty="0"/>
              <a:t>Funding and the Shared Services Stack of Infrastructure Functions</a:t>
            </a:r>
          </a:p>
          <a:p>
            <a:pPr lvl="1"/>
            <a:r>
              <a:rPr lang="en-US" dirty="0"/>
              <a:t>State Medicaid Directors Letters: 10-016 and </a:t>
            </a:r>
            <a:r>
              <a:rPr lang="en-US" dirty="0" smtClean="0"/>
              <a:t>11-004</a:t>
            </a:r>
          </a:p>
          <a:p>
            <a:pPr lvl="1"/>
            <a:r>
              <a:rPr lang="en-US" dirty="0" smtClean="0"/>
              <a:t>State Medicaid Directors Letter: 16-003</a:t>
            </a:r>
          </a:p>
          <a:p>
            <a:pPr lvl="2"/>
            <a:r>
              <a:rPr lang="en-US" dirty="0" smtClean="0"/>
              <a:t>Architecture and Onboarding examples</a:t>
            </a:r>
            <a:endParaRPr lang="en-US" dirty="0"/>
          </a:p>
          <a:p>
            <a:pPr lvl="1"/>
            <a:r>
              <a:rPr lang="en-US" dirty="0"/>
              <a:t>Medicaid and HITECH Funding Possibilities and Implications</a:t>
            </a:r>
          </a:p>
          <a:p>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7</a:t>
            </a:fld>
            <a:endParaRPr lang="en-US"/>
          </a:p>
        </p:txBody>
      </p:sp>
    </p:spTree>
    <p:extLst>
      <p:ext uri="{BB962C8B-B14F-4D97-AF65-F5344CB8AC3E}">
        <p14:creationId xmlns:p14="http://schemas.microsoft.com/office/powerpoint/2010/main" val="2792700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Considerations</a:t>
            </a:r>
          </a:p>
        </p:txBody>
      </p:sp>
      <p:sp>
        <p:nvSpPr>
          <p:cNvPr id="3" name="Content Placeholder 2"/>
          <p:cNvSpPr>
            <a:spLocks noGrp="1"/>
          </p:cNvSpPr>
          <p:nvPr>
            <p:ph idx="1"/>
          </p:nvPr>
        </p:nvSpPr>
        <p:spPr/>
        <p:txBody>
          <a:bodyPr>
            <a:normAutofit fontScale="92500" lnSpcReduction="20000"/>
          </a:bodyPr>
          <a:lstStyle/>
          <a:p>
            <a:r>
              <a:rPr lang="en-US" dirty="0"/>
              <a:t>Program Level – State Plan Amendment; 1115 Waiver</a:t>
            </a:r>
          </a:p>
          <a:p>
            <a:pPr lvl="1">
              <a:spcBef>
                <a:spcPts val="0"/>
              </a:spcBef>
            </a:pPr>
            <a:r>
              <a:rPr lang="en-US" dirty="0"/>
              <a:t>The state Medicaid agency, probably in collaboration with other agencies in and out of state government, determines a To-Be model for BH and PH integration.  SPAs and Waivers are the mechanisms for negotiating changes to the Medicaid program.</a:t>
            </a:r>
          </a:p>
          <a:p>
            <a:pPr lvl="1">
              <a:spcBef>
                <a:spcPts val="0"/>
              </a:spcBef>
            </a:pPr>
            <a:r>
              <a:rPr lang="en-US" dirty="0"/>
              <a:t>MMC Proposed Rule – states could make available incentive payments for the use of technology that supports interoperable HIE by network providers that were not eligible for EHR  incentive payments under the HITECH Act</a:t>
            </a:r>
            <a:r>
              <a:rPr lang="en-US" dirty="0" smtClean="0"/>
              <a:t>.</a:t>
            </a:r>
          </a:p>
          <a:p>
            <a:pPr lvl="1">
              <a:spcBef>
                <a:spcPts val="0"/>
              </a:spcBef>
            </a:pPr>
            <a:r>
              <a:rPr lang="en-US" dirty="0" smtClean="0"/>
              <a:t>Also, an exception for the Institutions for Mental Diseases (IMD) restriction</a:t>
            </a:r>
            <a:endParaRPr lang="en-US" dirty="0"/>
          </a:p>
          <a:p>
            <a:pPr lvl="1">
              <a:spcBef>
                <a:spcPts val="0"/>
              </a:spcBef>
            </a:pPr>
            <a:r>
              <a:rPr lang="en-US" dirty="0"/>
              <a:t>Expanded support for Medicaid Health Information Exchanges – SMD #16 -003 </a:t>
            </a:r>
            <a:endParaRPr lang="en-US" dirty="0" smtClean="0"/>
          </a:p>
          <a:p>
            <a:pPr lvl="1">
              <a:spcBef>
                <a:spcPts val="0"/>
              </a:spcBef>
            </a:pPr>
            <a:r>
              <a:rPr lang="en-US" dirty="0" smtClean="0"/>
              <a:t>SIM </a:t>
            </a:r>
            <a:r>
              <a:rPr lang="en-US" dirty="0"/>
              <a:t>Grant for practice transformation TA; EHR  adoption </a:t>
            </a:r>
            <a:r>
              <a:rPr lang="en-US" dirty="0" smtClean="0"/>
              <a:t>TA</a:t>
            </a:r>
          </a:p>
          <a:p>
            <a:pPr lvl="1">
              <a:spcBef>
                <a:spcPts val="0"/>
              </a:spcBef>
            </a:pPr>
            <a:r>
              <a:rPr lang="en-US" dirty="0" smtClean="0"/>
              <a:t>Medicaid Innovation Accelerator Program (IAP)</a:t>
            </a:r>
            <a:endParaRPr lang="en-US" dirty="0"/>
          </a:p>
          <a:p>
            <a:r>
              <a:rPr lang="en-US" dirty="0"/>
              <a:t>Implementation Level</a:t>
            </a:r>
          </a:p>
          <a:p>
            <a:pPr lvl="1">
              <a:spcBef>
                <a:spcPts val="0"/>
              </a:spcBef>
            </a:pPr>
            <a:r>
              <a:rPr lang="en-US" dirty="0"/>
              <a:t>Care delivery end points – consider a combination of state-acquired funding and practice-level funding (HRSA grants; SAMHSA grants; Value-based payment incentives)</a:t>
            </a:r>
          </a:p>
          <a:p>
            <a:pPr lvl="1">
              <a:spcBef>
                <a:spcPts val="0"/>
              </a:spcBef>
            </a:pPr>
            <a:r>
              <a:rPr lang="en-US" dirty="0"/>
              <a:t>Medicaid Eligible Professionals should not lose their last chance for EHR  incentive payments; they are likely to be the ones doing behavioral health integration.</a:t>
            </a:r>
          </a:p>
          <a:p>
            <a:pPr lvl="2"/>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8</a:t>
            </a:fld>
            <a:endParaRPr lang="en-US"/>
          </a:p>
        </p:txBody>
      </p:sp>
    </p:spTree>
    <p:extLst>
      <p:ext uri="{BB962C8B-B14F-4D97-AF65-F5344CB8AC3E}">
        <p14:creationId xmlns:p14="http://schemas.microsoft.com/office/powerpoint/2010/main" val="346872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SAMHSA-HRSA Center for Integrated Health Solutions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Grant Opportunities</a:t>
            </a:r>
          </a:p>
          <a:p>
            <a:pPr lvl="1"/>
            <a:r>
              <a:rPr lang="en-US" dirty="0"/>
              <a:t>Grant opportunities that foster the integration of primary and behavioral healthcare become available on a regular basis from SAMHSA, HRSA, and other federal agencies, in addition to foundations and others invested in improving healthcare in this country</a:t>
            </a:r>
            <a:r>
              <a:rPr lang="en-US" dirty="0" smtClean="0"/>
              <a:t>.</a:t>
            </a:r>
          </a:p>
          <a:p>
            <a:r>
              <a:rPr lang="en-US" dirty="0" smtClean="0"/>
              <a:t>Current Grant Opportunities (as examples):</a:t>
            </a:r>
          </a:p>
          <a:p>
            <a:pPr lvl="1"/>
            <a:r>
              <a:rPr lang="en-US" b="1" dirty="0"/>
              <a:t>MEDICATION ASSISTED TREATMENT.</a:t>
            </a:r>
            <a:r>
              <a:rPr lang="en-US" dirty="0"/>
              <a:t> SAMHSA is providing funds for state agencies to expand or enhance access to medication assisted treatment services for individuals with opioid use disorder. </a:t>
            </a:r>
            <a:r>
              <a:rPr lang="en-US" b="1" dirty="0">
                <a:hlinkClick r:id="rId2"/>
              </a:rPr>
              <a:t>Learn more and apply by May 31.</a:t>
            </a:r>
            <a:endParaRPr lang="en-US" dirty="0"/>
          </a:p>
          <a:p>
            <a:pPr lvl="1"/>
            <a:r>
              <a:rPr lang="en-US" b="1" dirty="0"/>
              <a:t>PEER NETWORKS </a:t>
            </a:r>
            <a:r>
              <a:rPr lang="en-US" dirty="0"/>
              <a:t/>
            </a:r>
            <a:br>
              <a:rPr lang="en-US" dirty="0"/>
            </a:br>
            <a:r>
              <a:rPr lang="en-US" dirty="0"/>
              <a:t>SAMHSA, Center for Substance Abuse Treatment (CSAT) and Center for Mental Health Services (CMHS) are accepting applications to expand the peer workforce, build infrastructure, and enhance capacity among currently funded SAMHSA Recovery Community Services Program - Statewide Networks (RCSP-SNs), currently or formerly funded Statewide Consumer Networks (SCNs), and currently or formerly funded Statewide Family Networks (SFNs). </a:t>
            </a:r>
            <a:r>
              <a:rPr lang="en-US" b="1" dirty="0">
                <a:hlinkClick r:id="rId3"/>
              </a:rPr>
              <a:t>Learn more and apply by June 21</a:t>
            </a:r>
            <a:endParaRPr lang="en-US" dirty="0"/>
          </a:p>
        </p:txBody>
      </p:sp>
      <p:sp>
        <p:nvSpPr>
          <p:cNvPr id="4" name="Slide Number Placeholder 3"/>
          <p:cNvSpPr>
            <a:spLocks noGrp="1"/>
          </p:cNvSpPr>
          <p:nvPr>
            <p:ph type="sldNum" sz="quarter" idx="12"/>
          </p:nvPr>
        </p:nvSpPr>
        <p:spPr/>
        <p:txBody>
          <a:bodyPr/>
          <a:lstStyle/>
          <a:p>
            <a:fld id="{22FFB6AE-E1BF-994E-8E90-6BA7B36DE5DD}" type="slidenum">
              <a:rPr lang="en-US" smtClean="0"/>
              <a:t>9</a:t>
            </a:fld>
            <a:endParaRPr lang="en-US"/>
          </a:p>
        </p:txBody>
      </p:sp>
    </p:spTree>
    <p:extLst>
      <p:ext uri="{BB962C8B-B14F-4D97-AF65-F5344CB8AC3E}">
        <p14:creationId xmlns:p14="http://schemas.microsoft.com/office/powerpoint/2010/main" val="4028517929"/>
      </p:ext>
    </p:extLst>
  </p:cSld>
  <p:clrMapOvr>
    <a:masterClrMapping/>
  </p:clrMapOvr>
</p:sld>
</file>

<file path=ppt/theme/theme1.xml><?xml version="1.0" encoding="utf-8"?>
<a:theme xmlns:a="http://schemas.openxmlformats.org/drawingml/2006/main" name="Office Theme">
  <a:themeElements>
    <a:clrScheme name="ONC 1">
      <a:dk1>
        <a:srgbClr val="3C3C3B"/>
      </a:dk1>
      <a:lt1>
        <a:sysClr val="window" lastClr="FFFFFF"/>
      </a:lt1>
      <a:dk2>
        <a:srgbClr val="07538F"/>
      </a:dk2>
      <a:lt2>
        <a:srgbClr val="FFEBAF"/>
      </a:lt2>
      <a:accent1>
        <a:srgbClr val="056DB1"/>
      </a:accent1>
      <a:accent2>
        <a:srgbClr val="00A8E1"/>
      </a:accent2>
      <a:accent3>
        <a:srgbClr val="FFC425"/>
      </a:accent3>
      <a:accent4>
        <a:srgbClr val="EA9C1C"/>
      </a:accent4>
      <a:accent5>
        <a:srgbClr val="ED1C24"/>
      </a:accent5>
      <a:accent6>
        <a:srgbClr val="16B0A5"/>
      </a:accent6>
      <a:hlink>
        <a:srgbClr val="0000FF"/>
      </a:hlink>
      <a:folHlink>
        <a:srgbClr val="68306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104ac536-2e3c-4ac9-b234-18e9be322d0c">FMEJVNC76M2R-136-1982</_dlc_DocId>
    <TAGSTaxHTField0 xmlns="0460abca-03e2-4a8b-bc48-cdd6cbafc9ad">
      <Terms xmlns="http://schemas.microsoft.com/office/infopath/2007/PartnerControls"/>
    </TAGSTaxHTField0>
    <TaxCatchAll xmlns="104ac536-2e3c-4ac9-b234-18e9be322d0c"/>
    <_dlc_DocIdUrl xmlns="104ac536-2e3c-4ac9-b234-18e9be322d0c">
      <Url>http://oncintranet.hhs.gov/division/pdnc/ooc/_layouts/DocIdRedir.aspx?ID=FMEJVNC76M2R-136-1982</Url>
      <Description>FMEJVNC76M2R-136-1982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B276EA3E56A1F42A379CF48D9857060" ma:contentTypeVersion="10" ma:contentTypeDescription="Create a new document." ma:contentTypeScope="" ma:versionID="7219703b9a2c4f6cbea218b286d1fcdd">
  <xsd:schema xmlns:xsd="http://www.w3.org/2001/XMLSchema" xmlns:xs="http://www.w3.org/2001/XMLSchema" xmlns:p="http://schemas.microsoft.com/office/2006/metadata/properties" xmlns:ns2="104ac536-2e3c-4ac9-b234-18e9be322d0c" xmlns:ns3="0460abca-03e2-4a8b-bc48-cdd6cbafc9ad" targetNamespace="http://schemas.microsoft.com/office/2006/metadata/properties" ma:root="true" ma:fieldsID="6bab689b723ffe52d9cd8c8a345144c7" ns2:_="" ns3:_="">
    <xsd:import namespace="104ac536-2e3c-4ac9-b234-18e9be322d0c"/>
    <xsd:import namespace="0460abca-03e2-4a8b-bc48-cdd6cbafc9ad"/>
    <xsd:element name="properties">
      <xsd:complexType>
        <xsd:sequence>
          <xsd:element name="documentManagement">
            <xsd:complexType>
              <xsd:all>
                <xsd:element ref="ns2:TaxCatchAll" minOccurs="0"/>
                <xsd:element ref="ns3:TAGSTaxHTField0"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ac536-2e3c-4ac9-b234-18e9be322d0c"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fbad4d5-7ffe-4cc6-b42b-c4a43df7fd08}" ma:internalName="TaxCatchAll" ma:showField="CatchAllData" ma:web="104ac536-2e3c-4ac9-b234-18e9be322d0c">
      <xsd:complexType>
        <xsd:complexContent>
          <xsd:extension base="dms:MultiChoiceLookup">
            <xsd:sequence>
              <xsd:element name="Value" type="dms:Lookup" maxOccurs="unbounded" minOccurs="0" nillable="true"/>
            </xsd:sequence>
          </xsd:extension>
        </xsd:complexContent>
      </xsd:complex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460abca-03e2-4a8b-bc48-cdd6cbafc9ad" elementFormDefault="qualified">
    <xsd:import namespace="http://schemas.microsoft.com/office/2006/documentManagement/types"/>
    <xsd:import namespace="http://schemas.microsoft.com/office/infopath/2007/PartnerControls"/>
    <xsd:element name="TAGSTaxHTField0" ma:index="10" nillable="true" ma:taxonomy="true" ma:internalName="TAGSTaxHTField0" ma:taxonomyFieldName="TAGS" ma:displayName="TAGS" ma:readOnly="false" ma:default="" ma:fieldId="{2978e282-68a9-41df-9202-2cb32714e465}" ma:taxonomyMulti="true" ma:sspId="103c0b3b-82f9-46c0-9c43-22d63ed4aa74" ma:termSetId="4bd4d5db-2a54-44bc-89ef-e540a0df3c8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4EC37-1406-4F03-BF44-D2C98F7941FA}">
  <ds:schemaRefs>
    <ds:schemaRef ds:uri="http://schemas.microsoft.com/sharepoint/events"/>
  </ds:schemaRefs>
</ds:datastoreItem>
</file>

<file path=customXml/itemProps2.xml><?xml version="1.0" encoding="utf-8"?>
<ds:datastoreItem xmlns:ds="http://schemas.openxmlformats.org/officeDocument/2006/customXml" ds:itemID="{014C3E14-501D-42BC-A629-74E6EBB7B91A}">
  <ds:schemaRefs>
    <ds:schemaRef ds:uri="http://www.w3.org/XML/1998/namespace"/>
    <ds:schemaRef ds:uri="0460abca-03e2-4a8b-bc48-cdd6cbafc9ad"/>
    <ds:schemaRef ds:uri="http://purl.org/dc/elements/1.1/"/>
    <ds:schemaRef ds:uri="104ac536-2e3c-4ac9-b234-18e9be322d0c"/>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E791015-B97B-4BB9-9954-8EBA5955142F}">
  <ds:schemaRefs>
    <ds:schemaRef ds:uri="http://schemas.microsoft.com/sharepoint/v3/contenttype/forms"/>
  </ds:schemaRefs>
</ds:datastoreItem>
</file>

<file path=customXml/itemProps4.xml><?xml version="1.0" encoding="utf-8"?>
<ds:datastoreItem xmlns:ds="http://schemas.openxmlformats.org/officeDocument/2006/customXml" ds:itemID="{A2C49151-65FD-497F-92C4-36DE094A22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ac536-2e3c-4ac9-b234-18e9be322d0c"/>
    <ds:schemaRef ds:uri="0460abca-03e2-4a8b-bc48-cdd6cbafc9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10980</TotalTime>
  <Words>1796</Words>
  <Application>Microsoft Office PowerPoint</Application>
  <PresentationFormat>On-screen Show (4:3)</PresentationFormat>
  <Paragraphs>274</Paragraphs>
  <Slides>32</Slides>
  <Notes>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Behavioral Health Integration: Health IT Considerations: Funding and Procurement</vt:lpstr>
      <vt:lpstr>Conflicts of Interest</vt:lpstr>
      <vt:lpstr>Agenda</vt:lpstr>
      <vt:lpstr>Integration of Behavioral and Physical Health Services in Medicaid: Key Points</vt:lpstr>
      <vt:lpstr>Behavioral Health Integration Framework Considerations</vt:lpstr>
      <vt:lpstr>Health IT Considerations: the Health IT Stack of Infrastructure Modules</vt:lpstr>
      <vt:lpstr>Funding Considerations</vt:lpstr>
      <vt:lpstr>Financial Considerations</vt:lpstr>
      <vt:lpstr>SAMHSA-HRSA Center for Integrated Health Solutions </vt:lpstr>
      <vt:lpstr>SIM Grant FOA Information</vt:lpstr>
      <vt:lpstr>Funding and the Shared Services Stack</vt:lpstr>
      <vt:lpstr>Health IT Funding Through Medicaid: Options</vt:lpstr>
      <vt:lpstr>HITECH HIE Funding Parameters</vt:lpstr>
      <vt:lpstr> </vt:lpstr>
      <vt:lpstr> </vt:lpstr>
      <vt:lpstr> </vt:lpstr>
      <vt:lpstr> </vt:lpstr>
      <vt:lpstr> </vt:lpstr>
      <vt:lpstr> </vt:lpstr>
      <vt:lpstr> </vt:lpstr>
      <vt:lpstr> </vt:lpstr>
      <vt:lpstr> </vt:lpstr>
      <vt:lpstr> </vt:lpstr>
      <vt:lpstr>SMD 16-003 Examples</vt:lpstr>
      <vt:lpstr>HITECH Processes: Required Federal Funding Documents</vt:lpstr>
      <vt:lpstr>Procurement Considerations</vt:lpstr>
      <vt:lpstr>Funding Gap Issue – Building the Case for Value Investments</vt:lpstr>
      <vt:lpstr>Discussion Questions and Topics: Funding</vt:lpstr>
      <vt:lpstr>Discussion Questions and Topics: Procurement</vt:lpstr>
      <vt:lpstr>Questions and Discussion</vt:lpstr>
      <vt:lpstr>Next Steps and Adjourn</vt:lpstr>
      <vt:lpstr>PowerPoint Presentation</vt:lpstr>
    </vt:vector>
  </TitlesOfParts>
  <Company>Spire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Leigh</dc:creator>
  <cp:lastModifiedBy>Windows User</cp:lastModifiedBy>
  <cp:revision>202</cp:revision>
  <dcterms:created xsi:type="dcterms:W3CDTF">2015-09-21T17:30:13Z</dcterms:created>
  <dcterms:modified xsi:type="dcterms:W3CDTF">2016-05-11T17:01:07Z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29b84780-dad3-483c-874e-2ad61d6375ea</vt:lpwstr>
  </property>
  <property fmtid="{D5CDD505-2E9C-101B-9397-08002B2CF9AE}" pid="3" name="ContentTypeId">
    <vt:lpwstr>0x010100EB276EA3E56A1F42A379CF48D9857060</vt:lpwstr>
  </property>
  <property fmtid="{D5CDD505-2E9C-101B-9397-08002B2CF9AE}" pid="4" name="TAGS">
    <vt:lpwstr/>
  </property>
</Properties>
</file>